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481" r:id="rId2"/>
    <p:sldId id="484" r:id="rId3"/>
    <p:sldId id="257" r:id="rId4"/>
    <p:sldId id="540" r:id="rId5"/>
    <p:sldId id="671" r:id="rId6"/>
    <p:sldId id="265" r:id="rId7"/>
    <p:sldId id="490" r:id="rId8"/>
    <p:sldId id="266" r:id="rId9"/>
    <p:sldId id="267" r:id="rId10"/>
    <p:sldId id="674" r:id="rId11"/>
    <p:sldId id="562" r:id="rId12"/>
    <p:sldId id="753" r:id="rId13"/>
    <p:sldId id="750" r:id="rId14"/>
    <p:sldId id="751" r:id="rId15"/>
    <p:sldId id="752" r:id="rId16"/>
    <p:sldId id="727" r:id="rId17"/>
    <p:sldId id="728" r:id="rId18"/>
    <p:sldId id="729" r:id="rId19"/>
    <p:sldId id="730" r:id="rId20"/>
    <p:sldId id="731" r:id="rId21"/>
    <p:sldId id="732" r:id="rId22"/>
    <p:sldId id="675" r:id="rId23"/>
    <p:sldId id="666" r:id="rId24"/>
    <p:sldId id="557" r:id="rId25"/>
    <p:sldId id="584" r:id="rId26"/>
    <p:sldId id="497" r:id="rId27"/>
    <p:sldId id="723" r:id="rId28"/>
    <p:sldId id="733" r:id="rId29"/>
    <p:sldId id="676" r:id="rId30"/>
    <p:sldId id="734" r:id="rId31"/>
    <p:sldId id="507" r:id="rId32"/>
    <p:sldId id="506" r:id="rId33"/>
    <p:sldId id="735" r:id="rId34"/>
    <p:sldId id="307" r:id="rId35"/>
    <p:sldId id="330" r:id="rId36"/>
    <p:sldId id="337" r:id="rId37"/>
    <p:sldId id="588" r:id="rId38"/>
    <p:sldId id="693" r:id="rId39"/>
    <p:sldId id="371" r:id="rId40"/>
    <p:sldId id="379" r:id="rId41"/>
    <p:sldId id="386" r:id="rId42"/>
    <p:sldId id="737" r:id="rId43"/>
    <p:sldId id="396" r:id="rId44"/>
    <p:sldId id="403" r:id="rId45"/>
    <p:sldId id="680" r:id="rId46"/>
    <p:sldId id="421" r:id="rId47"/>
    <p:sldId id="423" r:id="rId48"/>
    <p:sldId id="430" r:id="rId49"/>
    <p:sldId id="681" r:id="rId50"/>
    <p:sldId id="441" r:id="rId51"/>
    <p:sldId id="463" r:id="rId52"/>
    <p:sldId id="471" r:id="rId53"/>
    <p:sldId id="724" r:id="rId54"/>
    <p:sldId id="628" r:id="rId55"/>
    <p:sldId id="682" r:id="rId56"/>
    <p:sldId id="603" r:id="rId57"/>
    <p:sldId id="667" r:id="rId58"/>
    <p:sldId id="608" r:id="rId59"/>
    <p:sldId id="610" r:id="rId60"/>
    <p:sldId id="604" r:id="rId61"/>
    <p:sldId id="740" r:id="rId62"/>
    <p:sldId id="612" r:id="rId63"/>
    <p:sldId id="611" r:id="rId64"/>
    <p:sldId id="739" r:id="rId65"/>
    <p:sldId id="741" r:id="rId66"/>
    <p:sldId id="754" r:id="rId67"/>
    <p:sldId id="624" r:id="rId68"/>
    <p:sldId id="626" r:id="rId69"/>
    <p:sldId id="743" r:id="rId70"/>
    <p:sldId id="745" r:id="rId71"/>
    <p:sldId id="746" r:id="rId72"/>
    <p:sldId id="747" r:id="rId73"/>
    <p:sldId id="536" r:id="rId74"/>
    <p:sldId id="539" r:id="rId75"/>
  </p:sldIdLst>
  <p:sldSz cx="9144000" cy="6858000" type="screen4x3"/>
  <p:notesSz cx="6858000" cy="9144000"/>
  <p:embeddedFontLst>
    <p:embeddedFont>
      <p:font typeface="Monotype Corsiva" panose="03010101010201010101" pitchFamily="66" charset="0"/>
      <p:italic r:id="rId78"/>
    </p:embeddedFont>
    <p:embeddedFont>
      <p:font typeface="隶书" panose="02010509060101010101" pitchFamily="49" charset="-122"/>
      <p:regular r:id="rId79"/>
    </p:embeddedFont>
    <p:embeddedFont>
      <p:font typeface="Book Antiqua" panose="02040602050305030304" pitchFamily="18" charset="0"/>
      <p:regular r:id="rId80"/>
      <p:bold r:id="rId81"/>
      <p:italic r:id="rId82"/>
      <p:boldItalic r:id="rId83"/>
    </p:embeddedFont>
    <p:embeddedFont>
      <p:font typeface="Wingdings 3" panose="05040102010807070707" pitchFamily="18" charset="2"/>
      <p:regular r:id="rId84"/>
    </p:embeddedFont>
    <p:embeddedFont>
      <p:font typeface="Monotype Sorts" panose="02010600030101010101"/>
      <p:regular r:id="rId85"/>
    </p:embeddedFont>
  </p:embeddedFontLst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2">
          <p15:clr>
            <a:srgbClr val="A4A3A4"/>
          </p15:clr>
        </p15:guide>
        <p15:guide id="2" pos="2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BFFF2"/>
    <a:srgbClr val="DA8AB8"/>
    <a:srgbClr val="D57BAE"/>
    <a:srgbClr val="CE64A1"/>
    <a:srgbClr val="C0C0C0"/>
    <a:srgbClr val="FFFF00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1108" autoAdjust="0"/>
    <p:restoredTop sz="94660" autoAdjust="0"/>
  </p:normalViewPr>
  <p:slideViewPr>
    <p:cSldViewPr snapToGrid="0">
      <p:cViewPr>
        <p:scale>
          <a:sx n="43" d="100"/>
          <a:sy n="43" d="100"/>
        </p:scale>
        <p:origin x="878" y="226"/>
      </p:cViewPr>
      <p:guideLst>
        <p:guide orient="horz" pos="1212"/>
        <p:guide pos="27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4" d="100"/>
        <a:sy n="84" d="100"/>
      </p:scale>
      <p:origin x="0" y="-19522"/>
    </p:cViewPr>
  </p:sorterViewPr>
  <p:notesViewPr>
    <p:cSldViewPr snapToGrid="0">
      <p:cViewPr varScale="1">
        <p:scale>
          <a:sx n="38" d="100"/>
          <a:sy n="38" d="100"/>
        </p:scale>
        <p:origin x="-152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69900" y="850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69900" y="3517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69900" y="6184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663950" y="1143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663950" y="1447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663950" y="2057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3663950" y="236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663950" y="266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663950" y="297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663950" y="1752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663950" y="838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3663950" y="3810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3663950" y="4114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3663950" y="4724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3663950" y="5029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3663950" y="5334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3663950" y="5638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3663950" y="4419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663950" y="3505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663950" y="647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3663950" y="678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3663950" y="7391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3663950" y="7696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>
            <a:off x="3663950" y="8001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3663950" y="8305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3663950" y="7086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3663950" y="617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469900" y="381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>
            <a:off x="469900" y="8763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4" name="Rectangle 32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effectLst/>
                <a:latin typeface="Arial" panose="020B0604020202020204" pitchFamily="34" charset="0"/>
              </a:rPr>
              <a:t>	Statistics, 7/e	?1997 Prentice-Hall, Inc.</a:t>
            </a:r>
          </a:p>
        </p:txBody>
      </p:sp>
      <p:sp>
        <p:nvSpPr>
          <p:cNvPr id="3105" name="Rectangle 33"/>
          <p:cNvSpPr>
            <a:spLocks noChangeArrowheads="1"/>
          </p:cNvSpPr>
          <p:nvPr/>
        </p:nvSpPr>
        <p:spPr bwMode="auto">
          <a:xfrm>
            <a:off x="71438" y="55563"/>
            <a:ext cx="67151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ffectLst/>
                <a:latin typeface="Arial" panose="020B0604020202020204" pitchFamily="34" charset="0"/>
              </a:rPr>
              <a:t>	Chapter 8 	</a:t>
            </a:r>
            <a:r>
              <a:rPr lang="en-US" altLang="zh-CN" sz="1200" b="1">
                <a:effectLst/>
                <a:latin typeface="Arial" panose="020B0604020202020204" pitchFamily="34" charset="0"/>
              </a:rPr>
              <a:t>Student Lecture Notes</a:t>
            </a:r>
            <a:r>
              <a:rPr lang="en-US" altLang="zh-CN" sz="1200">
                <a:effectLst/>
                <a:latin typeface="Arial" panose="020B0604020202020204" pitchFamily="34" charset="0"/>
              </a:rPr>
              <a:t>	 8-</a:t>
            </a:r>
            <a:fld id="{87B5B256-B1AE-40FB-BC4D-51D4CDE15042}" type="slidenum">
              <a:rPr lang="en-US" altLang="zh-CN" sz="1200">
                <a:effectLst/>
                <a:latin typeface="Arial" panose="020B0604020202020204" pitchFamily="34" charset="0"/>
              </a:rPr>
              <a:pPr/>
              <a:t>‹#›</a:t>
            </a:fld>
            <a:endParaRPr lang="en-US" altLang="zh-CN" sz="120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02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notes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11350" y="692150"/>
            <a:ext cx="3035300" cy="2273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920750" y="3581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920750" y="3886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920750" y="4191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920750" y="4495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920750" y="4800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20750" y="5410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920750" y="5715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920750" y="6019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920750" y="6324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920750" y="6629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920750" y="6934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920750" y="7239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920750" y="7543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920750" y="7848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920750" y="8153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920750" y="8458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165100" y="381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effectLst/>
                <a:latin typeface="Arial" panose="020B0604020202020204" pitchFamily="34" charset="0"/>
              </a:rPr>
              <a:t>	Statistics, 7/e	?1997 Prentice-Hall, Inc.</a:t>
            </a: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165100" y="8763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1438" y="55563"/>
            <a:ext cx="67151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ffectLst/>
                <a:latin typeface="Arial" panose="020B0604020202020204" pitchFamily="34" charset="0"/>
              </a:rPr>
              <a:t>	Chapter 8	</a:t>
            </a:r>
            <a:r>
              <a:rPr lang="en-US" altLang="zh-CN" sz="1200" b="1">
                <a:effectLst/>
                <a:latin typeface="Arial" panose="020B0604020202020204" pitchFamily="34" charset="0"/>
              </a:rPr>
              <a:t>Instructor Notes</a:t>
            </a:r>
            <a:r>
              <a:rPr lang="en-US" altLang="zh-CN" sz="1200">
                <a:effectLst/>
                <a:latin typeface="Arial" panose="020B0604020202020204" pitchFamily="34" charset="0"/>
              </a:rPr>
              <a:t>	8-</a:t>
            </a:r>
            <a:fld id="{14CEBD80-5CC3-4ED5-970C-A869341B463F}" type="slidenum">
              <a:rPr lang="en-US" altLang="zh-CN" sz="1200">
                <a:effectLst/>
                <a:latin typeface="Arial" panose="020B0604020202020204" pitchFamily="34" charset="0"/>
              </a:rPr>
              <a:pPr/>
              <a:t>‹#›</a:t>
            </a:fld>
            <a:endParaRPr lang="en-US" altLang="zh-CN" sz="120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311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4700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57548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65433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12624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708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10977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267572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10997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364309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11018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451736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5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5929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04755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998509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04960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06267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Rejection region does NOT include critical value.</a:t>
            </a:r>
          </a:p>
        </p:txBody>
      </p:sp>
      <p:sp>
        <p:nvSpPr>
          <p:cNvPr id="105165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171824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Rejection region does NOT include critical value.</a:t>
            </a:r>
          </a:p>
        </p:txBody>
      </p:sp>
      <p:sp>
        <p:nvSpPr>
          <p:cNvPr id="105369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919316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71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399680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05574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64957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77697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98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spcBef>
                <a:spcPct val="0"/>
              </a:spcBef>
            </a:pPr>
            <a:r>
              <a:rPr lang="en-US" altLang="zh-CN" sz="1000" i="1">
                <a:effectLst/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8898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98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986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889863" name="Rectangle 7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98531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64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813267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Rejection region does NOT include critical value.</a:t>
            </a:r>
          </a:p>
        </p:txBody>
      </p:sp>
      <p:sp>
        <p:nvSpPr>
          <p:cNvPr id="70144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820527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Rejection region does NOT include critical value.</a:t>
            </a:r>
          </a:p>
        </p:txBody>
      </p:sp>
      <p:sp>
        <p:nvSpPr>
          <p:cNvPr id="5099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96022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73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spcBef>
                <a:spcPct val="0"/>
              </a:spcBef>
            </a:pPr>
            <a:r>
              <a:rPr lang="en-US" altLang="zh-CN" sz="1000" i="1">
                <a:effectLst/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10373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73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731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731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62642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05779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14619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50620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05984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58942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72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spcBef>
                <a:spcPct val="0"/>
              </a:spcBef>
            </a:pPr>
            <a:r>
              <a:rPr lang="en-US" altLang="zh-CN" sz="1000" i="1">
                <a:effectLst/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6072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72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72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  <p:sp>
        <p:nvSpPr>
          <p:cNvPr id="6072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70343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5324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587123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530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082462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06189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51805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1095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260665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1566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462956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1710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813438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0963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634259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95129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514591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2406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795509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2570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17421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09743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271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846795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06905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485436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2918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440627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3061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8892455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8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9041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3430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353156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3471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509648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3614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964007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839724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3840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44598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124200"/>
            <a:ext cx="5029200" cy="5943600"/>
          </a:xfrm>
          <a:ln/>
        </p:spPr>
        <p:txBody>
          <a:bodyPr/>
          <a:lstStyle/>
          <a:p>
            <a:pPr marL="114300" lvl="1">
              <a:spcBef>
                <a:spcPct val="20000"/>
              </a:spcBef>
            </a:pPr>
            <a:endParaRPr lang="zh-CN" altLang="zh-CN"/>
          </a:p>
        </p:txBody>
      </p:sp>
      <p:sp>
        <p:nvSpPr>
          <p:cNvPr id="235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8395882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4290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6548029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4454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183649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936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spcBef>
                <a:spcPct val="0"/>
              </a:spcBef>
            </a:pPr>
            <a:r>
              <a:rPr lang="en-US" altLang="zh-CN" sz="1000" i="1">
                <a:effectLst/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103936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936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9366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936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664453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8079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077132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81120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4649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573095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9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spcBef>
                <a:spcPct val="0"/>
              </a:spcBef>
            </a:pPr>
            <a:r>
              <a:rPr lang="en-US" altLang="zh-CN" sz="1000" i="1">
                <a:effectLst/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8919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9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91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891911" name="Rectangle 7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4261625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6493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3053895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6902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1911812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5264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287961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4864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1978158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2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07725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1446063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7312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0117732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7107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8624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07520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237314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9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324759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831CB76-0291-420C-AD1F-90D77841B226}" type="slidenum">
              <a:rPr lang="en-US" altLang="zh-CN">
                <a:solidFill>
                  <a:schemeClr val="tx1"/>
                </a:solidFill>
              </a:rPr>
              <a:pPr eaLnBrk="1" hangingPunct="1"/>
              <a:t>66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119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zh-CN" altLang="zh-CN" smtClean="0">
              <a:latin typeface="Arial" charset="0"/>
            </a:endParaRPr>
          </a:p>
        </p:txBody>
      </p:sp>
      <p:sp>
        <p:nvSpPr>
          <p:cNvPr id="2119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675709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9974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623789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80384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5570087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69929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F ratio is a statistic defined as the ratio of 2 independent estimates of a normally distributed population’s variance.</a:t>
            </a:r>
          </a:p>
          <a:p>
            <a:endParaRPr lang="en-US" altLang="zh-CN"/>
          </a:p>
          <a:p>
            <a:r>
              <a:rPr lang="en-US" altLang="zh-CN"/>
              <a:t>Note: degrees of freedom refer to </a:t>
            </a:r>
            <a:r>
              <a:rPr lang="en-US" altLang="zh-CN" b="1"/>
              <a:t>numerator</a:t>
            </a:r>
            <a:r>
              <a:rPr lang="en-US" altLang="zh-CN"/>
              <a:t> and </a:t>
            </a:r>
            <a:r>
              <a:rPr lang="en-US" altLang="zh-CN" b="1"/>
              <a:t>denominator</a:t>
            </a:r>
          </a:p>
        </p:txBody>
      </p:sp>
      <p:sp>
        <p:nvSpPr>
          <p:cNvPr id="10874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250753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256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9644372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95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spcBef>
                <a:spcPct val="0"/>
              </a:spcBef>
            </a:pPr>
            <a:r>
              <a:rPr lang="en-US" altLang="zh-CN" sz="1000" i="1">
                <a:effectLst/>
                <a:latin typeface="Times New Roman" panose="02020603050405020304" pitchFamily="18" charset="0"/>
              </a:rPr>
              <a:t>66</a:t>
            </a:r>
          </a:p>
        </p:txBody>
      </p:sp>
      <p:sp>
        <p:nvSpPr>
          <p:cNvPr id="10895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95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954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The </a:t>
            </a:r>
            <a:r>
              <a:rPr lang="en-US" altLang="zh-CN" b="1"/>
              <a:t>lower</a:t>
            </a:r>
            <a:r>
              <a:rPr lang="en-US" altLang="zh-CN"/>
              <a:t> F is </a:t>
            </a:r>
            <a:r>
              <a:rPr lang="en-US" altLang="zh-CN" b="1"/>
              <a:t>not</a:t>
            </a:r>
            <a:r>
              <a:rPr lang="en-US" altLang="zh-CN"/>
              <a:t> the </a:t>
            </a:r>
            <a:r>
              <a:rPr lang="en-US" altLang="zh-CN" b="1"/>
              <a:t>reciprocal</a:t>
            </a:r>
            <a:r>
              <a:rPr lang="en-US" altLang="zh-CN"/>
              <a:t> of the </a:t>
            </a:r>
            <a:r>
              <a:rPr lang="en-US" altLang="zh-CN" b="1"/>
              <a:t>upper</a:t>
            </a:r>
            <a:r>
              <a:rPr lang="en-US" altLang="zh-CN"/>
              <a:t> F.</a:t>
            </a:r>
          </a:p>
          <a:p>
            <a:r>
              <a:rPr lang="en-US" altLang="zh-CN"/>
              <a:t>What do you do if </a:t>
            </a:r>
            <a:r>
              <a:rPr lang="en-US" altLang="zh-CN" b="1"/>
              <a:t>equal</a:t>
            </a:r>
            <a:r>
              <a:rPr lang="en-US" altLang="zh-CN"/>
              <a:t> </a:t>
            </a:r>
            <a:r>
              <a:rPr lang="en-US" altLang="zh-CN" b="1"/>
              <a:t>sample</a:t>
            </a:r>
            <a:r>
              <a:rPr lang="en-US" altLang="zh-CN"/>
              <a:t> </a:t>
            </a:r>
            <a:r>
              <a:rPr lang="en-US" altLang="zh-CN" b="1"/>
              <a:t>sizes</a:t>
            </a:r>
            <a:r>
              <a:rPr lang="en-US" altLang="zh-CN"/>
              <a:t>?</a:t>
            </a:r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089543" name="Rectangle 7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67737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F ratio is a statistic defined as the ratio of 2 independent estimates of a normally distributed population’s variance.</a:t>
            </a:r>
          </a:p>
          <a:p>
            <a:endParaRPr lang="en-US" altLang="zh-CN"/>
          </a:p>
          <a:p>
            <a:r>
              <a:rPr lang="en-US" altLang="zh-CN"/>
              <a:t>Note: degrees of freedom refer to </a:t>
            </a:r>
            <a:r>
              <a:rPr lang="en-US" altLang="zh-CN" b="1"/>
              <a:t>numerator</a:t>
            </a:r>
            <a:r>
              <a:rPr lang="en-US" altLang="zh-CN"/>
              <a:t> and </a:t>
            </a:r>
            <a:r>
              <a:rPr lang="en-US" altLang="zh-CN" b="1"/>
              <a:t>denominator</a:t>
            </a:r>
          </a:p>
        </p:txBody>
      </p:sp>
      <p:sp>
        <p:nvSpPr>
          <p:cNvPr id="10915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6775359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5959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9572323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6041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2573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276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695736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0294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6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28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228600"/>
            <a:ext cx="201930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9055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68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81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4610100" y="1828800"/>
            <a:ext cx="3848100" cy="4114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180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81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81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828800"/>
            <a:ext cx="7848600" cy="4114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2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993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8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98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3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9784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70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302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77251" dir="567739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543050"/>
            <a:ext cx="9132888" cy="38100"/>
          </a:xfrm>
          <a:prstGeom prst="rect">
            <a:avLst/>
          </a:prstGeom>
          <a:solidFill>
            <a:srgbClr val="D989B8"/>
          </a:solidFill>
          <a:ln>
            <a:noFill/>
          </a:ln>
          <a:effectLst>
            <a:outerShdw dist="80322" dir="1106097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631825" y="6124575"/>
            <a:ext cx="8556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  <a:t>8 - </a:t>
            </a:r>
            <a:fld id="{34344F79-CC5F-4252-83AA-7CCA030179FF}" type="slidenum">
              <a:rPr lang="en-US" altLang="zh-CN" sz="20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  <a:pPr>
                <a:spcBef>
                  <a:spcPct val="0"/>
                </a:spcBef>
              </a:pPr>
              <a:t>‹#›</a:t>
            </a:fld>
            <a:endParaRPr lang="en-US" altLang="zh-CN" sz="200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509DD2"/>
                  </a:outerShdw>
                </a:cont>
                <a:cont type="tree" name="">
                  <a:effect ref="fillLine"/>
                  <a:outerShdw dist="38100" dir="2700000" algn="tl">
                    <a:srgbClr val="063454"/>
                  </a:outerShdw>
                </a:cont>
                <a:effect ref="fillLine"/>
              </a:effectDag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73025" y="1139825"/>
            <a:ext cx="19907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0"/>
              </a:spcBef>
            </a:pPr>
            <a:endParaRPr lang="zh-CN" altLang="zh-CN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5580063" y="6308725"/>
            <a:ext cx="331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作者：贾俊平，中国人民大学统计学院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152400" y="28575"/>
            <a:ext cx="1752600" cy="1413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统计学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STATISTICS</a:t>
            </a:r>
          </a:p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(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7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版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)</a:t>
            </a:r>
            <a:endParaRPr lang="en-US" altLang="zh-CN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defRPr kumimoji="1"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9715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314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573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anose="05000000000000000000" pitchFamily="2" charset="2"/>
        <a:buChar char="l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wmf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4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5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0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2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4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5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6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0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32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25.v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98638" y="228600"/>
            <a:ext cx="7040562" cy="1143000"/>
          </a:xfrm>
        </p:spPr>
        <p:txBody>
          <a:bodyPr anchor="ctr"/>
          <a:lstStyle/>
          <a:p>
            <a:r>
              <a:rPr lang="zh-CN" altLang="en-US" sz="4400">
                <a:latin typeface="Arial" panose="020B0604020202020204" pitchFamily="34" charset="0"/>
              </a:rPr>
              <a:t>第 </a:t>
            </a:r>
            <a:r>
              <a:rPr lang="en-US" altLang="zh-CN" sz="4400">
                <a:latin typeface="Arial" panose="020B0604020202020204" pitchFamily="34" charset="0"/>
              </a:rPr>
              <a:t>8 </a:t>
            </a:r>
            <a:r>
              <a:rPr lang="zh-CN" altLang="en-US" sz="4400">
                <a:latin typeface="Arial" panose="020B0604020202020204" pitchFamily="34" charset="0"/>
              </a:rPr>
              <a:t>章   假设检验</a:t>
            </a:r>
          </a:p>
        </p:txBody>
      </p:sp>
      <p:grpSp>
        <p:nvGrpSpPr>
          <p:cNvPr id="465151" name="Group 255"/>
          <p:cNvGrpSpPr>
            <a:grpSpLocks/>
          </p:cNvGrpSpPr>
          <p:nvPr/>
        </p:nvGrpSpPr>
        <p:grpSpPr bwMode="auto">
          <a:xfrm>
            <a:off x="1371600" y="1600200"/>
            <a:ext cx="7543800" cy="4740275"/>
            <a:chOff x="864" y="1008"/>
            <a:chExt cx="4752" cy="2986"/>
          </a:xfrm>
        </p:grpSpPr>
        <p:sp>
          <p:nvSpPr>
            <p:cNvPr id="465152" name="Text Box 256"/>
            <p:cNvSpPr txBox="1">
              <a:spLocks noChangeArrowheads="1"/>
            </p:cNvSpPr>
            <p:nvPr/>
          </p:nvSpPr>
          <p:spPr bwMode="auto">
            <a:xfrm>
              <a:off x="3168" y="3456"/>
              <a:ext cx="2448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ea typeface="隶书" panose="02010509060101010101" pitchFamily="49" charset="-122"/>
                </a:rPr>
                <a:t>作者：中国人民大学统计学院</a:t>
              </a: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ea typeface="隶书" panose="02010509060101010101" pitchFamily="49" charset="-122"/>
                </a:rPr>
                <a:t>贾俊平</a:t>
              </a:r>
            </a:p>
          </p:txBody>
        </p:sp>
        <p:sp>
          <p:nvSpPr>
            <p:cNvPr id="465153" name="WordArt 257"/>
            <p:cNvSpPr>
              <a:spLocks noChangeArrowheads="1" noChangeShapeType="1" noTextEdit="1"/>
            </p:cNvSpPr>
            <p:nvPr/>
          </p:nvSpPr>
          <p:spPr bwMode="auto">
            <a:xfrm>
              <a:off x="864" y="1008"/>
              <a:ext cx="3840" cy="192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Deflate">
                <a:avLst>
                  <a:gd name="adj" fmla="val 26227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</a:rPr>
                <a:t>PowerPoint</a:t>
              </a:r>
              <a:endParaRPr lang="zh-CN" altLang="en-US" sz="3600" kern="10">
                <a:ln w="1905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</a:endParaRPr>
            </a:p>
          </p:txBody>
        </p:sp>
        <p:grpSp>
          <p:nvGrpSpPr>
            <p:cNvPr id="465154" name="Group 258"/>
            <p:cNvGrpSpPr>
              <a:grpSpLocks/>
            </p:cNvGrpSpPr>
            <p:nvPr/>
          </p:nvGrpSpPr>
          <p:grpSpPr bwMode="auto">
            <a:xfrm>
              <a:off x="1926" y="2553"/>
              <a:ext cx="1905" cy="1335"/>
              <a:chOff x="1926" y="2553"/>
              <a:chExt cx="1905" cy="1335"/>
            </a:xfrm>
          </p:grpSpPr>
          <p:grpSp>
            <p:nvGrpSpPr>
              <p:cNvPr id="465155" name="Group 259"/>
              <p:cNvGrpSpPr>
                <a:grpSpLocks/>
              </p:cNvGrpSpPr>
              <p:nvPr/>
            </p:nvGrpSpPr>
            <p:grpSpPr bwMode="auto">
              <a:xfrm>
                <a:off x="2846" y="3144"/>
                <a:ext cx="985" cy="318"/>
                <a:chOff x="3038" y="3135"/>
                <a:chExt cx="985" cy="318"/>
              </a:xfrm>
            </p:grpSpPr>
            <p:sp>
              <p:nvSpPr>
                <p:cNvPr id="465156" name="Freeform 260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565" cy="318"/>
                </a:xfrm>
                <a:custGeom>
                  <a:avLst/>
                  <a:gdLst>
                    <a:gd name="T0" fmla="*/ 1129 w 1129"/>
                    <a:gd name="T1" fmla="*/ 293 h 954"/>
                    <a:gd name="T2" fmla="*/ 1129 w 1129"/>
                    <a:gd name="T3" fmla="*/ 954 h 954"/>
                    <a:gd name="T4" fmla="*/ 0 w 1129"/>
                    <a:gd name="T5" fmla="*/ 467 h 954"/>
                    <a:gd name="T6" fmla="*/ 0 w 1129"/>
                    <a:gd name="T7" fmla="*/ 0 h 954"/>
                    <a:gd name="T8" fmla="*/ 1129 w 1129"/>
                    <a:gd name="T9" fmla="*/ 293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9" h="954">
                      <a:moveTo>
                        <a:pt x="1129" y="293"/>
                      </a:moveTo>
                      <a:lnTo>
                        <a:pt x="1129" y="954"/>
                      </a:lnTo>
                      <a:lnTo>
                        <a:pt x="0" y="467"/>
                      </a:lnTo>
                      <a:lnTo>
                        <a:pt x="0" y="0"/>
                      </a:lnTo>
                      <a:lnTo>
                        <a:pt x="1129" y="293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157" name="Freeform 261"/>
                <p:cNvSpPr>
                  <a:spLocks/>
                </p:cNvSpPr>
                <p:nvPr/>
              </p:nvSpPr>
              <p:spPr bwMode="auto">
                <a:xfrm>
                  <a:off x="3603" y="3211"/>
                  <a:ext cx="420" cy="242"/>
                </a:xfrm>
                <a:custGeom>
                  <a:avLst/>
                  <a:gdLst>
                    <a:gd name="T0" fmla="*/ 0 w 841"/>
                    <a:gd name="T1" fmla="*/ 65 h 726"/>
                    <a:gd name="T2" fmla="*/ 0 w 841"/>
                    <a:gd name="T3" fmla="*/ 726 h 726"/>
                    <a:gd name="T4" fmla="*/ 841 w 841"/>
                    <a:gd name="T5" fmla="*/ 563 h 726"/>
                    <a:gd name="T6" fmla="*/ 841 w 841"/>
                    <a:gd name="T7" fmla="*/ 0 h 726"/>
                    <a:gd name="T8" fmla="*/ 0 w 841"/>
                    <a:gd name="T9" fmla="*/ 65 h 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1" h="726">
                      <a:moveTo>
                        <a:pt x="0" y="65"/>
                      </a:moveTo>
                      <a:lnTo>
                        <a:pt x="0" y="726"/>
                      </a:lnTo>
                      <a:lnTo>
                        <a:pt x="841" y="563"/>
                      </a:lnTo>
                      <a:lnTo>
                        <a:pt x="841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158" name="Freeform 262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985" cy="98"/>
                </a:xfrm>
                <a:custGeom>
                  <a:avLst/>
                  <a:gdLst>
                    <a:gd name="T0" fmla="*/ 1970 w 1970"/>
                    <a:gd name="T1" fmla="*/ 228 h 293"/>
                    <a:gd name="T2" fmla="*/ 1121 w 1970"/>
                    <a:gd name="T3" fmla="*/ 293 h 293"/>
                    <a:gd name="T4" fmla="*/ 0 w 1970"/>
                    <a:gd name="T5" fmla="*/ 0 h 293"/>
                    <a:gd name="T6" fmla="*/ 825 w 1970"/>
                    <a:gd name="T7" fmla="*/ 0 h 293"/>
                    <a:gd name="T8" fmla="*/ 1970 w 1970"/>
                    <a:gd name="T9" fmla="*/ 22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70" h="293">
                      <a:moveTo>
                        <a:pt x="1970" y="228"/>
                      </a:moveTo>
                      <a:lnTo>
                        <a:pt x="1121" y="293"/>
                      </a:lnTo>
                      <a:lnTo>
                        <a:pt x="0" y="0"/>
                      </a:lnTo>
                      <a:lnTo>
                        <a:pt x="825" y="0"/>
                      </a:lnTo>
                      <a:lnTo>
                        <a:pt x="1970" y="22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5159" name="Freeform 263"/>
              <p:cNvSpPr>
                <a:spLocks/>
              </p:cNvSpPr>
              <p:nvPr/>
            </p:nvSpPr>
            <p:spPr bwMode="auto">
              <a:xfrm>
                <a:off x="3154" y="3118"/>
                <a:ext cx="357" cy="91"/>
              </a:xfrm>
              <a:custGeom>
                <a:avLst/>
                <a:gdLst>
                  <a:gd name="T0" fmla="*/ 715 w 715"/>
                  <a:gd name="T1" fmla="*/ 155 h 273"/>
                  <a:gd name="T2" fmla="*/ 715 w 715"/>
                  <a:gd name="T3" fmla="*/ 244 h 273"/>
                  <a:gd name="T4" fmla="*/ 382 w 715"/>
                  <a:gd name="T5" fmla="*/ 273 h 273"/>
                  <a:gd name="T6" fmla="*/ 0 w 715"/>
                  <a:gd name="T7" fmla="*/ 175 h 273"/>
                  <a:gd name="T8" fmla="*/ 0 w 715"/>
                  <a:gd name="T9" fmla="*/ 0 h 273"/>
                  <a:gd name="T10" fmla="*/ 715 w 715"/>
                  <a:gd name="T11" fmla="*/ 15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" h="273">
                    <a:moveTo>
                      <a:pt x="715" y="155"/>
                    </a:moveTo>
                    <a:lnTo>
                      <a:pt x="715" y="244"/>
                    </a:lnTo>
                    <a:lnTo>
                      <a:pt x="382" y="273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715" y="155"/>
                    </a:lnTo>
                    <a:close/>
                  </a:path>
                </a:pathLst>
              </a:custGeom>
              <a:solidFill>
                <a:srgbClr val="60606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5160" name="Freeform 264"/>
              <p:cNvSpPr>
                <a:spLocks/>
              </p:cNvSpPr>
              <p:nvPr/>
            </p:nvSpPr>
            <p:spPr bwMode="auto">
              <a:xfrm>
                <a:off x="2959" y="2733"/>
                <a:ext cx="456" cy="444"/>
              </a:xfrm>
              <a:custGeom>
                <a:avLst/>
                <a:gdLst>
                  <a:gd name="T0" fmla="*/ 785 w 913"/>
                  <a:gd name="T1" fmla="*/ 1333 h 1333"/>
                  <a:gd name="T2" fmla="*/ 913 w 913"/>
                  <a:gd name="T3" fmla="*/ 44 h 1333"/>
                  <a:gd name="T4" fmla="*/ 129 w 913"/>
                  <a:gd name="T5" fmla="*/ 0 h 1333"/>
                  <a:gd name="T6" fmla="*/ 0 w 913"/>
                  <a:gd name="T7" fmla="*/ 1148 h 1333"/>
                  <a:gd name="T8" fmla="*/ 785 w 913"/>
                  <a:gd name="T9" fmla="*/ 1333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3" h="1333">
                    <a:moveTo>
                      <a:pt x="785" y="1333"/>
                    </a:moveTo>
                    <a:lnTo>
                      <a:pt x="913" y="44"/>
                    </a:lnTo>
                    <a:lnTo>
                      <a:pt x="129" y="0"/>
                    </a:lnTo>
                    <a:lnTo>
                      <a:pt x="0" y="1148"/>
                    </a:lnTo>
                    <a:lnTo>
                      <a:pt x="785" y="1333"/>
                    </a:lnTo>
                    <a:close/>
                  </a:path>
                </a:pathLst>
              </a:custGeom>
              <a:solidFill>
                <a:srgbClr val="A0A0A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5161" name="Freeform 265"/>
              <p:cNvSpPr>
                <a:spLocks/>
              </p:cNvSpPr>
              <p:nvPr/>
            </p:nvSpPr>
            <p:spPr bwMode="auto">
              <a:xfrm>
                <a:off x="3351" y="2747"/>
                <a:ext cx="404" cy="441"/>
              </a:xfrm>
              <a:custGeom>
                <a:avLst/>
                <a:gdLst>
                  <a:gd name="T0" fmla="*/ 128 w 809"/>
                  <a:gd name="T1" fmla="*/ 0 h 1323"/>
                  <a:gd name="T2" fmla="*/ 809 w 809"/>
                  <a:gd name="T3" fmla="*/ 295 h 1323"/>
                  <a:gd name="T4" fmla="*/ 712 w 809"/>
                  <a:gd name="T5" fmla="*/ 1323 h 1323"/>
                  <a:gd name="T6" fmla="*/ 0 w 809"/>
                  <a:gd name="T7" fmla="*/ 1291 h 1323"/>
                  <a:gd name="T8" fmla="*/ 128 w 809"/>
                  <a:gd name="T9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9" h="1323">
                    <a:moveTo>
                      <a:pt x="128" y="0"/>
                    </a:moveTo>
                    <a:lnTo>
                      <a:pt x="809" y="295"/>
                    </a:lnTo>
                    <a:lnTo>
                      <a:pt x="712" y="1323"/>
                    </a:lnTo>
                    <a:lnTo>
                      <a:pt x="0" y="12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80808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5162" name="Freeform 266">
                <a:hlinkHover r:id="" action="ppaction://noaction" highlightClick="1"/>
              </p:cNvPr>
              <p:cNvSpPr>
                <a:spLocks/>
              </p:cNvSpPr>
              <p:nvPr/>
            </p:nvSpPr>
            <p:spPr bwMode="auto">
              <a:xfrm>
                <a:off x="3011" y="2777"/>
                <a:ext cx="328" cy="334"/>
              </a:xfrm>
              <a:custGeom>
                <a:avLst/>
                <a:gdLst>
                  <a:gd name="T0" fmla="*/ 654 w 654"/>
                  <a:gd name="T1" fmla="*/ 45 h 1003"/>
                  <a:gd name="T2" fmla="*/ 561 w 654"/>
                  <a:gd name="T3" fmla="*/ 1003 h 1003"/>
                  <a:gd name="T4" fmla="*/ 0 w 654"/>
                  <a:gd name="T5" fmla="*/ 890 h 1003"/>
                  <a:gd name="T6" fmla="*/ 95 w 654"/>
                  <a:gd name="T7" fmla="*/ 0 h 1003"/>
                  <a:gd name="T8" fmla="*/ 654 w 654"/>
                  <a:gd name="T9" fmla="*/ 45 h 1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4" h="1003">
                    <a:moveTo>
                      <a:pt x="654" y="45"/>
                    </a:moveTo>
                    <a:lnTo>
                      <a:pt x="561" y="1003"/>
                    </a:lnTo>
                    <a:lnTo>
                      <a:pt x="0" y="890"/>
                    </a:lnTo>
                    <a:lnTo>
                      <a:pt x="95" y="0"/>
                    </a:lnTo>
                    <a:lnTo>
                      <a:pt x="654" y="4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65163" name="Group 267"/>
              <p:cNvGrpSpPr>
                <a:grpSpLocks/>
              </p:cNvGrpSpPr>
              <p:nvPr/>
            </p:nvGrpSpPr>
            <p:grpSpPr bwMode="auto">
              <a:xfrm>
                <a:off x="2887" y="3178"/>
                <a:ext cx="321" cy="207"/>
                <a:chOff x="3079" y="3169"/>
                <a:chExt cx="321" cy="207"/>
              </a:xfrm>
            </p:grpSpPr>
            <p:sp>
              <p:nvSpPr>
                <p:cNvPr id="465164" name="Freeform 268"/>
                <p:cNvSpPr>
                  <a:spLocks/>
                </p:cNvSpPr>
                <p:nvPr/>
              </p:nvSpPr>
              <p:spPr bwMode="auto">
                <a:xfrm>
                  <a:off x="3079" y="3169"/>
                  <a:ext cx="321" cy="207"/>
                </a:xfrm>
                <a:custGeom>
                  <a:avLst/>
                  <a:gdLst>
                    <a:gd name="T0" fmla="*/ 0 w 643"/>
                    <a:gd name="T1" fmla="*/ 0 h 621"/>
                    <a:gd name="T2" fmla="*/ 643 w 643"/>
                    <a:gd name="T3" fmla="*/ 187 h 621"/>
                    <a:gd name="T4" fmla="*/ 643 w 643"/>
                    <a:gd name="T5" fmla="*/ 621 h 621"/>
                    <a:gd name="T6" fmla="*/ 0 w 643"/>
                    <a:gd name="T7" fmla="*/ 350 h 621"/>
                    <a:gd name="T8" fmla="*/ 0 w 643"/>
                    <a:gd name="T9" fmla="*/ 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3" h="621">
                      <a:moveTo>
                        <a:pt x="0" y="0"/>
                      </a:moveTo>
                      <a:lnTo>
                        <a:pt x="643" y="187"/>
                      </a:lnTo>
                      <a:lnTo>
                        <a:pt x="643" y="621"/>
                      </a:lnTo>
                      <a:lnTo>
                        <a:pt x="0" y="3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165" name="Line 269"/>
                <p:cNvSpPr>
                  <a:spLocks noChangeShapeType="1"/>
                </p:cNvSpPr>
                <p:nvPr/>
              </p:nvSpPr>
              <p:spPr bwMode="auto">
                <a:xfrm flipH="1" flipV="1">
                  <a:off x="3107" y="3219"/>
                  <a:ext cx="85" cy="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166" name="Line 270"/>
                <p:cNvSpPr>
                  <a:spLocks noChangeShapeType="1"/>
                </p:cNvSpPr>
                <p:nvPr/>
              </p:nvSpPr>
              <p:spPr bwMode="auto">
                <a:xfrm>
                  <a:off x="3236" y="3248"/>
                  <a:ext cx="112" cy="2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167" name="Line 271"/>
                <p:cNvSpPr>
                  <a:spLocks noChangeShapeType="1"/>
                </p:cNvSpPr>
                <p:nvPr/>
              </p:nvSpPr>
              <p:spPr bwMode="auto">
                <a:xfrm>
                  <a:off x="3214" y="3195"/>
                  <a:ext cx="1" cy="13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168" name="Line 272"/>
                <p:cNvSpPr>
                  <a:spLocks noChangeShapeType="1"/>
                </p:cNvSpPr>
                <p:nvPr/>
              </p:nvSpPr>
              <p:spPr bwMode="auto">
                <a:xfrm>
                  <a:off x="3368" y="3226"/>
                  <a:ext cx="1" cy="14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169" name="Line 273"/>
                <p:cNvSpPr>
                  <a:spLocks noChangeShapeType="1"/>
                </p:cNvSpPr>
                <p:nvPr/>
              </p:nvSpPr>
              <p:spPr bwMode="auto">
                <a:xfrm>
                  <a:off x="3080" y="3223"/>
                  <a:ext cx="292" cy="6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170" name="Line 274"/>
                <p:cNvSpPr>
                  <a:spLocks noChangeShapeType="1"/>
                </p:cNvSpPr>
                <p:nvPr/>
              </p:nvSpPr>
              <p:spPr bwMode="auto">
                <a:xfrm flipH="1" flipV="1">
                  <a:off x="3079" y="3201"/>
                  <a:ext cx="293" cy="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5171" name="Group 275"/>
              <p:cNvGrpSpPr>
                <a:grpSpLocks/>
              </p:cNvGrpSpPr>
              <p:nvPr/>
            </p:nvGrpSpPr>
            <p:grpSpPr bwMode="auto">
              <a:xfrm>
                <a:off x="2556" y="3183"/>
                <a:ext cx="769" cy="356"/>
                <a:chOff x="2748" y="3174"/>
                <a:chExt cx="769" cy="356"/>
              </a:xfrm>
            </p:grpSpPr>
            <p:grpSp>
              <p:nvGrpSpPr>
                <p:cNvPr id="465172" name="Group 276"/>
                <p:cNvGrpSpPr>
                  <a:grpSpLocks/>
                </p:cNvGrpSpPr>
                <p:nvPr/>
              </p:nvGrpSpPr>
              <p:grpSpPr bwMode="auto">
                <a:xfrm>
                  <a:off x="3343" y="3367"/>
                  <a:ext cx="125" cy="84"/>
                  <a:chOff x="3343" y="3367"/>
                  <a:chExt cx="125" cy="84"/>
                </a:xfrm>
              </p:grpSpPr>
              <p:sp>
                <p:nvSpPr>
                  <p:cNvPr id="465173" name="Freeform 277"/>
                  <p:cNvSpPr>
                    <a:spLocks/>
                  </p:cNvSpPr>
                  <p:nvPr/>
                </p:nvSpPr>
                <p:spPr bwMode="auto">
                  <a:xfrm>
                    <a:off x="3431" y="3367"/>
                    <a:ext cx="37" cy="84"/>
                  </a:xfrm>
                  <a:custGeom>
                    <a:avLst/>
                    <a:gdLst>
                      <a:gd name="T0" fmla="*/ 51 w 72"/>
                      <a:gd name="T1" fmla="*/ 0 h 252"/>
                      <a:gd name="T2" fmla="*/ 72 w 72"/>
                      <a:gd name="T3" fmla="*/ 236 h 252"/>
                      <a:gd name="T4" fmla="*/ 21 w 72"/>
                      <a:gd name="T5" fmla="*/ 252 h 252"/>
                      <a:gd name="T6" fmla="*/ 0 w 72"/>
                      <a:gd name="T7" fmla="*/ 12 h 252"/>
                      <a:gd name="T8" fmla="*/ 51 w 72"/>
                      <a:gd name="T9" fmla="*/ 0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2" h="252">
                        <a:moveTo>
                          <a:pt x="51" y="0"/>
                        </a:moveTo>
                        <a:lnTo>
                          <a:pt x="72" y="236"/>
                        </a:lnTo>
                        <a:lnTo>
                          <a:pt x="21" y="252"/>
                        </a:lnTo>
                        <a:lnTo>
                          <a:pt x="0" y="12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74" name="Freeform 278"/>
                  <p:cNvSpPr>
                    <a:spLocks/>
                  </p:cNvSpPr>
                  <p:nvPr/>
                </p:nvSpPr>
                <p:spPr bwMode="auto">
                  <a:xfrm>
                    <a:off x="3343" y="3378"/>
                    <a:ext cx="99" cy="73"/>
                  </a:xfrm>
                  <a:custGeom>
                    <a:avLst/>
                    <a:gdLst>
                      <a:gd name="T0" fmla="*/ 181 w 199"/>
                      <a:gd name="T1" fmla="*/ 8 h 219"/>
                      <a:gd name="T2" fmla="*/ 199 w 199"/>
                      <a:gd name="T3" fmla="*/ 219 h 219"/>
                      <a:gd name="T4" fmla="*/ 0 w 199"/>
                      <a:gd name="T5" fmla="*/ 109 h 219"/>
                      <a:gd name="T6" fmla="*/ 79 w 199"/>
                      <a:gd name="T7" fmla="*/ 77 h 219"/>
                      <a:gd name="T8" fmla="*/ 148 w 199"/>
                      <a:gd name="T9" fmla="*/ 126 h 219"/>
                      <a:gd name="T10" fmla="*/ 127 w 199"/>
                      <a:gd name="T11" fmla="*/ 0 h 219"/>
                      <a:gd name="T12" fmla="*/ 181 w 199"/>
                      <a:gd name="T13" fmla="*/ 8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9" h="219">
                        <a:moveTo>
                          <a:pt x="181" y="8"/>
                        </a:moveTo>
                        <a:lnTo>
                          <a:pt x="199" y="219"/>
                        </a:lnTo>
                        <a:lnTo>
                          <a:pt x="0" y="109"/>
                        </a:lnTo>
                        <a:lnTo>
                          <a:pt x="79" y="77"/>
                        </a:lnTo>
                        <a:lnTo>
                          <a:pt x="148" y="126"/>
                        </a:lnTo>
                        <a:lnTo>
                          <a:pt x="127" y="0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65175" name="Group 279"/>
                <p:cNvGrpSpPr>
                  <a:grpSpLocks/>
                </p:cNvGrpSpPr>
                <p:nvPr/>
              </p:nvGrpSpPr>
              <p:grpSpPr bwMode="auto">
                <a:xfrm>
                  <a:off x="2748" y="3174"/>
                  <a:ext cx="769" cy="356"/>
                  <a:chOff x="2748" y="3174"/>
                  <a:chExt cx="769" cy="356"/>
                </a:xfrm>
              </p:grpSpPr>
              <p:sp>
                <p:nvSpPr>
                  <p:cNvPr id="465176" name="Freeform 280"/>
                  <p:cNvSpPr>
                    <a:spLocks/>
                  </p:cNvSpPr>
                  <p:nvPr/>
                </p:nvSpPr>
                <p:spPr bwMode="auto">
                  <a:xfrm>
                    <a:off x="2750" y="3174"/>
                    <a:ext cx="753" cy="315"/>
                  </a:xfrm>
                  <a:custGeom>
                    <a:avLst/>
                    <a:gdLst>
                      <a:gd name="T0" fmla="*/ 1506 w 1506"/>
                      <a:gd name="T1" fmla="*/ 402 h 944"/>
                      <a:gd name="T2" fmla="*/ 785 w 1506"/>
                      <a:gd name="T3" fmla="*/ 944 h 944"/>
                      <a:gd name="T4" fmla="*/ 0 w 1506"/>
                      <a:gd name="T5" fmla="*/ 413 h 944"/>
                      <a:gd name="T6" fmla="*/ 601 w 1506"/>
                      <a:gd name="T7" fmla="*/ 0 h 944"/>
                      <a:gd name="T8" fmla="*/ 1506 w 1506"/>
                      <a:gd name="T9" fmla="*/ 402 h 9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06" h="944">
                        <a:moveTo>
                          <a:pt x="1506" y="402"/>
                        </a:moveTo>
                        <a:lnTo>
                          <a:pt x="785" y="944"/>
                        </a:lnTo>
                        <a:lnTo>
                          <a:pt x="0" y="413"/>
                        </a:lnTo>
                        <a:lnTo>
                          <a:pt x="601" y="0"/>
                        </a:lnTo>
                        <a:lnTo>
                          <a:pt x="1506" y="40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77" name="Freeform 281"/>
                  <p:cNvSpPr>
                    <a:spLocks/>
                  </p:cNvSpPr>
                  <p:nvPr/>
                </p:nvSpPr>
                <p:spPr bwMode="auto">
                  <a:xfrm>
                    <a:off x="3140" y="3306"/>
                    <a:ext cx="377" cy="222"/>
                  </a:xfrm>
                  <a:custGeom>
                    <a:avLst/>
                    <a:gdLst>
                      <a:gd name="T0" fmla="*/ 727 w 754"/>
                      <a:gd name="T1" fmla="*/ 0 h 666"/>
                      <a:gd name="T2" fmla="*/ 0 w 754"/>
                      <a:gd name="T3" fmla="*/ 552 h 666"/>
                      <a:gd name="T4" fmla="*/ 21 w 754"/>
                      <a:gd name="T5" fmla="*/ 666 h 666"/>
                      <a:gd name="T6" fmla="*/ 754 w 754"/>
                      <a:gd name="T7" fmla="*/ 104 h 666"/>
                      <a:gd name="T8" fmla="*/ 727 w 754"/>
                      <a:gd name="T9" fmla="*/ 0 h 6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4" h="666">
                        <a:moveTo>
                          <a:pt x="727" y="0"/>
                        </a:moveTo>
                        <a:lnTo>
                          <a:pt x="0" y="552"/>
                        </a:lnTo>
                        <a:lnTo>
                          <a:pt x="21" y="666"/>
                        </a:lnTo>
                        <a:lnTo>
                          <a:pt x="754" y="104"/>
                        </a:lnTo>
                        <a:lnTo>
                          <a:pt x="727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78" name="Freeform 282"/>
                  <p:cNvSpPr>
                    <a:spLocks/>
                  </p:cNvSpPr>
                  <p:nvPr/>
                </p:nvSpPr>
                <p:spPr bwMode="auto">
                  <a:xfrm>
                    <a:off x="2748" y="3312"/>
                    <a:ext cx="403" cy="218"/>
                  </a:xfrm>
                  <a:custGeom>
                    <a:avLst/>
                    <a:gdLst>
                      <a:gd name="T0" fmla="*/ 805 w 805"/>
                      <a:gd name="T1" fmla="*/ 654 h 654"/>
                      <a:gd name="T2" fmla="*/ 781 w 805"/>
                      <a:gd name="T3" fmla="*/ 532 h 654"/>
                      <a:gd name="T4" fmla="*/ 0 w 805"/>
                      <a:gd name="T5" fmla="*/ 0 h 654"/>
                      <a:gd name="T6" fmla="*/ 27 w 805"/>
                      <a:gd name="T7" fmla="*/ 96 h 654"/>
                      <a:gd name="T8" fmla="*/ 805 w 805"/>
                      <a:gd name="T9" fmla="*/ 654 h 6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5" h="654">
                        <a:moveTo>
                          <a:pt x="805" y="654"/>
                        </a:moveTo>
                        <a:lnTo>
                          <a:pt x="781" y="532"/>
                        </a:lnTo>
                        <a:lnTo>
                          <a:pt x="0" y="0"/>
                        </a:lnTo>
                        <a:lnTo>
                          <a:pt x="27" y="96"/>
                        </a:lnTo>
                        <a:lnTo>
                          <a:pt x="805" y="65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79" name="Freeform 283"/>
                  <p:cNvSpPr>
                    <a:spLocks/>
                  </p:cNvSpPr>
                  <p:nvPr/>
                </p:nvSpPr>
                <p:spPr bwMode="auto">
                  <a:xfrm>
                    <a:off x="3053" y="3323"/>
                    <a:ext cx="302" cy="138"/>
                  </a:xfrm>
                  <a:custGeom>
                    <a:avLst/>
                    <a:gdLst>
                      <a:gd name="T0" fmla="*/ 604 w 604"/>
                      <a:gd name="T1" fmla="*/ 107 h 415"/>
                      <a:gd name="T2" fmla="*/ 395 w 604"/>
                      <a:gd name="T3" fmla="*/ 0 h 415"/>
                      <a:gd name="T4" fmla="*/ 0 w 604"/>
                      <a:gd name="T5" fmla="*/ 290 h 415"/>
                      <a:gd name="T6" fmla="*/ 200 w 604"/>
                      <a:gd name="T7" fmla="*/ 415 h 415"/>
                      <a:gd name="T8" fmla="*/ 604 w 604"/>
                      <a:gd name="T9" fmla="*/ 107 h 4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4" h="415">
                        <a:moveTo>
                          <a:pt x="604" y="107"/>
                        </a:moveTo>
                        <a:lnTo>
                          <a:pt x="395" y="0"/>
                        </a:lnTo>
                        <a:lnTo>
                          <a:pt x="0" y="290"/>
                        </a:lnTo>
                        <a:lnTo>
                          <a:pt x="200" y="415"/>
                        </a:lnTo>
                        <a:lnTo>
                          <a:pt x="604" y="107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0" name="Freeform 284"/>
                  <p:cNvSpPr>
                    <a:spLocks/>
                  </p:cNvSpPr>
                  <p:nvPr/>
                </p:nvSpPr>
                <p:spPr bwMode="auto">
                  <a:xfrm>
                    <a:off x="2786" y="3225"/>
                    <a:ext cx="446" cy="186"/>
                  </a:xfrm>
                  <a:custGeom>
                    <a:avLst/>
                    <a:gdLst>
                      <a:gd name="T0" fmla="*/ 892 w 892"/>
                      <a:gd name="T1" fmla="*/ 272 h 558"/>
                      <a:gd name="T2" fmla="*/ 503 w 892"/>
                      <a:gd name="T3" fmla="*/ 558 h 558"/>
                      <a:gd name="T4" fmla="*/ 0 w 892"/>
                      <a:gd name="T5" fmla="*/ 239 h 558"/>
                      <a:gd name="T6" fmla="*/ 364 w 892"/>
                      <a:gd name="T7" fmla="*/ 0 h 558"/>
                      <a:gd name="T8" fmla="*/ 892 w 892"/>
                      <a:gd name="T9" fmla="*/ 272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92" h="558">
                        <a:moveTo>
                          <a:pt x="892" y="272"/>
                        </a:moveTo>
                        <a:lnTo>
                          <a:pt x="503" y="558"/>
                        </a:lnTo>
                        <a:lnTo>
                          <a:pt x="0" y="239"/>
                        </a:lnTo>
                        <a:lnTo>
                          <a:pt x="364" y="0"/>
                        </a:lnTo>
                        <a:lnTo>
                          <a:pt x="892" y="27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1" name="Freeform 285"/>
                  <p:cNvSpPr>
                    <a:spLocks/>
                  </p:cNvSpPr>
                  <p:nvPr/>
                </p:nvSpPr>
                <p:spPr bwMode="auto">
                  <a:xfrm>
                    <a:off x="2975" y="3184"/>
                    <a:ext cx="492" cy="170"/>
                  </a:xfrm>
                  <a:custGeom>
                    <a:avLst/>
                    <a:gdLst>
                      <a:gd name="T0" fmla="*/ 780 w 984"/>
                      <a:gd name="T1" fmla="*/ 509 h 509"/>
                      <a:gd name="T2" fmla="*/ 984 w 984"/>
                      <a:gd name="T3" fmla="*/ 369 h 509"/>
                      <a:gd name="T4" fmla="*/ 160 w 984"/>
                      <a:gd name="T5" fmla="*/ 0 h 509"/>
                      <a:gd name="T6" fmla="*/ 0 w 984"/>
                      <a:gd name="T7" fmla="*/ 106 h 509"/>
                      <a:gd name="T8" fmla="*/ 780 w 984"/>
                      <a:gd name="T9" fmla="*/ 509 h 5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84" h="509">
                        <a:moveTo>
                          <a:pt x="780" y="509"/>
                        </a:moveTo>
                        <a:lnTo>
                          <a:pt x="984" y="369"/>
                        </a:lnTo>
                        <a:lnTo>
                          <a:pt x="160" y="0"/>
                        </a:lnTo>
                        <a:lnTo>
                          <a:pt x="0" y="106"/>
                        </a:lnTo>
                        <a:lnTo>
                          <a:pt x="780" y="509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2" name="Line 28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33" y="3191"/>
                    <a:ext cx="425" cy="13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3" name="Line 28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11" y="3200"/>
                    <a:ext cx="411" cy="13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4" name="Line 28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94" y="3211"/>
                    <a:ext cx="402" cy="1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5" name="Line 28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43" y="3234"/>
                    <a:ext cx="395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6" name="Line 29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13" y="3248"/>
                    <a:ext cx="392" cy="1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7" name="Line 29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98" y="3266"/>
                    <a:ext cx="367" cy="14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8" name="Line 2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70" y="3279"/>
                    <a:ext cx="356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89" name="Line 29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40" y="3297"/>
                    <a:ext cx="346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0" name="Line 2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2" y="3347"/>
                    <a:ext cx="199" cy="10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1" name="Line 2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3" y="3333"/>
                    <a:ext cx="196" cy="9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2" name="Line 2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00" y="3302"/>
                    <a:ext cx="191" cy="9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3" name="Line 2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56" y="3286"/>
                    <a:ext cx="190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4" name="Line 2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5" y="3271"/>
                    <a:ext cx="184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5" name="Line 2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77" y="3256"/>
                    <a:ext cx="180" cy="8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6" name="Line 3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37" y="3241"/>
                    <a:ext cx="181" cy="8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7" name="Line 3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11" y="3289"/>
                    <a:ext cx="96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8" name="Line 3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54" y="3270"/>
                    <a:ext cx="89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199" name="Line 3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96" y="3253"/>
                    <a:ext cx="91" cy="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00" name="Line 3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0" y="3236"/>
                    <a:ext cx="91" cy="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01" name="Line 30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8" y="3218"/>
                    <a:ext cx="82" cy="4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02" name="Line 3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6" y="3199"/>
                    <a:ext cx="81" cy="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65203" name="Text Box 307"/>
              <p:cNvSpPr txBox="1">
                <a:spLocks noChangeArrowheads="1"/>
              </p:cNvSpPr>
              <p:nvPr/>
            </p:nvSpPr>
            <p:spPr bwMode="auto">
              <a:xfrm rot="364392">
                <a:off x="2976" y="2793"/>
                <a:ext cx="38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r" eaLnBrk="1" hangingPunct="1"/>
                <a:r>
                  <a:rPr lang="zh-CN" altLang="en-US" sz="100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</a:rPr>
                  <a:t>统计学</a:t>
                </a:r>
              </a:p>
            </p:txBody>
          </p:sp>
          <p:grpSp>
            <p:nvGrpSpPr>
              <p:cNvPr id="465204" name="Group 308"/>
              <p:cNvGrpSpPr>
                <a:grpSpLocks/>
              </p:cNvGrpSpPr>
              <p:nvPr/>
            </p:nvGrpSpPr>
            <p:grpSpPr bwMode="auto">
              <a:xfrm>
                <a:off x="1926" y="2553"/>
                <a:ext cx="1021" cy="1335"/>
                <a:chOff x="2118" y="2544"/>
                <a:chExt cx="1021" cy="1335"/>
              </a:xfrm>
            </p:grpSpPr>
            <p:grpSp>
              <p:nvGrpSpPr>
                <p:cNvPr id="465205" name="Group 309"/>
                <p:cNvGrpSpPr>
                  <a:grpSpLocks/>
                </p:cNvGrpSpPr>
                <p:nvPr/>
              </p:nvGrpSpPr>
              <p:grpSpPr bwMode="auto">
                <a:xfrm>
                  <a:off x="2307" y="2573"/>
                  <a:ext cx="341" cy="359"/>
                  <a:chOff x="2307" y="2573"/>
                  <a:chExt cx="341" cy="359"/>
                </a:xfrm>
              </p:grpSpPr>
              <p:grpSp>
                <p:nvGrpSpPr>
                  <p:cNvPr id="465206" name="Group 310"/>
                  <p:cNvGrpSpPr>
                    <a:grpSpLocks/>
                  </p:cNvGrpSpPr>
                  <p:nvPr/>
                </p:nvGrpSpPr>
                <p:grpSpPr bwMode="auto">
                  <a:xfrm>
                    <a:off x="2307" y="2573"/>
                    <a:ext cx="341" cy="359"/>
                    <a:chOff x="2307" y="2573"/>
                    <a:chExt cx="341" cy="359"/>
                  </a:xfrm>
                </p:grpSpPr>
                <p:sp>
                  <p:nvSpPr>
                    <p:cNvPr id="465207" name="Freeform 311"/>
                    <p:cNvSpPr>
                      <a:spLocks/>
                    </p:cNvSpPr>
                    <p:nvPr/>
                  </p:nvSpPr>
                  <p:spPr bwMode="auto">
                    <a:xfrm>
                      <a:off x="2307" y="2573"/>
                      <a:ext cx="341" cy="359"/>
                    </a:xfrm>
                    <a:custGeom>
                      <a:avLst/>
                      <a:gdLst>
                        <a:gd name="T0" fmla="*/ 475 w 683"/>
                        <a:gd name="T1" fmla="*/ 33 h 1075"/>
                        <a:gd name="T2" fmla="*/ 563 w 683"/>
                        <a:gd name="T3" fmla="*/ 76 h 1075"/>
                        <a:gd name="T4" fmla="*/ 596 w 683"/>
                        <a:gd name="T5" fmla="*/ 163 h 1075"/>
                        <a:gd name="T6" fmla="*/ 623 w 683"/>
                        <a:gd name="T7" fmla="*/ 284 h 1075"/>
                        <a:gd name="T8" fmla="*/ 627 w 683"/>
                        <a:gd name="T9" fmla="*/ 335 h 1075"/>
                        <a:gd name="T10" fmla="*/ 623 w 683"/>
                        <a:gd name="T11" fmla="*/ 382 h 1075"/>
                        <a:gd name="T12" fmla="*/ 611 w 683"/>
                        <a:gd name="T13" fmla="*/ 417 h 1075"/>
                        <a:gd name="T14" fmla="*/ 629 w 683"/>
                        <a:gd name="T15" fmla="*/ 482 h 1075"/>
                        <a:gd name="T16" fmla="*/ 652 w 683"/>
                        <a:gd name="T17" fmla="*/ 544 h 1075"/>
                        <a:gd name="T18" fmla="*/ 663 w 683"/>
                        <a:gd name="T19" fmla="*/ 565 h 1075"/>
                        <a:gd name="T20" fmla="*/ 673 w 683"/>
                        <a:gd name="T21" fmla="*/ 581 h 1075"/>
                        <a:gd name="T22" fmla="*/ 680 w 683"/>
                        <a:gd name="T23" fmla="*/ 596 h 1075"/>
                        <a:gd name="T24" fmla="*/ 683 w 683"/>
                        <a:gd name="T25" fmla="*/ 615 h 1075"/>
                        <a:gd name="T26" fmla="*/ 679 w 683"/>
                        <a:gd name="T27" fmla="*/ 633 h 1075"/>
                        <a:gd name="T28" fmla="*/ 670 w 683"/>
                        <a:gd name="T29" fmla="*/ 639 h 1075"/>
                        <a:gd name="T30" fmla="*/ 642 w 683"/>
                        <a:gd name="T31" fmla="*/ 649 h 1075"/>
                        <a:gd name="T32" fmla="*/ 630 w 683"/>
                        <a:gd name="T33" fmla="*/ 658 h 1075"/>
                        <a:gd name="T34" fmla="*/ 626 w 683"/>
                        <a:gd name="T35" fmla="*/ 681 h 1075"/>
                        <a:gd name="T36" fmla="*/ 629 w 683"/>
                        <a:gd name="T37" fmla="*/ 707 h 1075"/>
                        <a:gd name="T38" fmla="*/ 641 w 683"/>
                        <a:gd name="T39" fmla="*/ 748 h 1075"/>
                        <a:gd name="T40" fmla="*/ 635 w 683"/>
                        <a:gd name="T41" fmla="*/ 768 h 1075"/>
                        <a:gd name="T42" fmla="*/ 623 w 683"/>
                        <a:gd name="T43" fmla="*/ 785 h 1075"/>
                        <a:gd name="T44" fmla="*/ 627 w 683"/>
                        <a:gd name="T45" fmla="*/ 800 h 1075"/>
                        <a:gd name="T46" fmla="*/ 629 w 683"/>
                        <a:gd name="T47" fmla="*/ 813 h 1075"/>
                        <a:gd name="T48" fmla="*/ 623 w 683"/>
                        <a:gd name="T49" fmla="*/ 828 h 1075"/>
                        <a:gd name="T50" fmla="*/ 611 w 683"/>
                        <a:gd name="T51" fmla="*/ 836 h 1075"/>
                        <a:gd name="T52" fmla="*/ 603 w 683"/>
                        <a:gd name="T53" fmla="*/ 857 h 1075"/>
                        <a:gd name="T54" fmla="*/ 603 w 683"/>
                        <a:gd name="T55" fmla="*/ 889 h 1075"/>
                        <a:gd name="T56" fmla="*/ 597 w 683"/>
                        <a:gd name="T57" fmla="*/ 909 h 1075"/>
                        <a:gd name="T58" fmla="*/ 586 w 683"/>
                        <a:gd name="T59" fmla="*/ 926 h 1075"/>
                        <a:gd name="T60" fmla="*/ 573 w 683"/>
                        <a:gd name="T61" fmla="*/ 938 h 1075"/>
                        <a:gd name="T62" fmla="*/ 555 w 683"/>
                        <a:gd name="T63" fmla="*/ 945 h 1075"/>
                        <a:gd name="T64" fmla="*/ 534 w 683"/>
                        <a:gd name="T65" fmla="*/ 949 h 1075"/>
                        <a:gd name="T66" fmla="*/ 484 w 683"/>
                        <a:gd name="T67" fmla="*/ 945 h 1075"/>
                        <a:gd name="T68" fmla="*/ 438 w 683"/>
                        <a:gd name="T69" fmla="*/ 938 h 1075"/>
                        <a:gd name="T70" fmla="*/ 371 w 683"/>
                        <a:gd name="T71" fmla="*/ 1075 h 1075"/>
                        <a:gd name="T72" fmla="*/ 90 w 683"/>
                        <a:gd name="T73" fmla="*/ 908 h 1075"/>
                        <a:gd name="T74" fmla="*/ 117 w 683"/>
                        <a:gd name="T75" fmla="*/ 851 h 1075"/>
                        <a:gd name="T76" fmla="*/ 132 w 683"/>
                        <a:gd name="T77" fmla="*/ 798 h 1075"/>
                        <a:gd name="T78" fmla="*/ 132 w 683"/>
                        <a:gd name="T79" fmla="*/ 725 h 1075"/>
                        <a:gd name="T80" fmla="*/ 0 w 683"/>
                        <a:gd name="T81" fmla="*/ 569 h 1075"/>
                        <a:gd name="T82" fmla="*/ 0 w 683"/>
                        <a:gd name="T83" fmla="*/ 200 h 1075"/>
                        <a:gd name="T84" fmla="*/ 69 w 683"/>
                        <a:gd name="T85" fmla="*/ 98 h 1075"/>
                        <a:gd name="T86" fmla="*/ 156 w 683"/>
                        <a:gd name="T87" fmla="*/ 45 h 1075"/>
                        <a:gd name="T88" fmla="*/ 247 w 683"/>
                        <a:gd name="T89" fmla="*/ 0 h 1075"/>
                        <a:gd name="T90" fmla="*/ 367 w 683"/>
                        <a:gd name="T91" fmla="*/ 21 h 1075"/>
                        <a:gd name="T92" fmla="*/ 475 w 683"/>
                        <a:gd name="T93" fmla="*/ 33 h 10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683" h="1075">
                          <a:moveTo>
                            <a:pt x="475" y="33"/>
                          </a:moveTo>
                          <a:lnTo>
                            <a:pt x="563" y="76"/>
                          </a:lnTo>
                          <a:lnTo>
                            <a:pt x="596" y="163"/>
                          </a:lnTo>
                          <a:lnTo>
                            <a:pt x="623" y="284"/>
                          </a:lnTo>
                          <a:lnTo>
                            <a:pt x="627" y="335"/>
                          </a:lnTo>
                          <a:lnTo>
                            <a:pt x="623" y="382"/>
                          </a:lnTo>
                          <a:lnTo>
                            <a:pt x="611" y="417"/>
                          </a:lnTo>
                          <a:lnTo>
                            <a:pt x="629" y="482"/>
                          </a:lnTo>
                          <a:lnTo>
                            <a:pt x="652" y="544"/>
                          </a:lnTo>
                          <a:lnTo>
                            <a:pt x="663" y="565"/>
                          </a:lnTo>
                          <a:lnTo>
                            <a:pt x="673" y="581"/>
                          </a:lnTo>
                          <a:lnTo>
                            <a:pt x="680" y="596"/>
                          </a:lnTo>
                          <a:lnTo>
                            <a:pt x="683" y="615"/>
                          </a:lnTo>
                          <a:lnTo>
                            <a:pt x="679" y="633"/>
                          </a:lnTo>
                          <a:lnTo>
                            <a:pt x="670" y="639"/>
                          </a:lnTo>
                          <a:lnTo>
                            <a:pt x="642" y="649"/>
                          </a:lnTo>
                          <a:lnTo>
                            <a:pt x="630" y="658"/>
                          </a:lnTo>
                          <a:lnTo>
                            <a:pt x="626" y="681"/>
                          </a:lnTo>
                          <a:lnTo>
                            <a:pt x="629" y="707"/>
                          </a:lnTo>
                          <a:lnTo>
                            <a:pt x="641" y="748"/>
                          </a:lnTo>
                          <a:lnTo>
                            <a:pt x="635" y="768"/>
                          </a:lnTo>
                          <a:lnTo>
                            <a:pt x="623" y="785"/>
                          </a:lnTo>
                          <a:lnTo>
                            <a:pt x="627" y="800"/>
                          </a:lnTo>
                          <a:lnTo>
                            <a:pt x="629" y="813"/>
                          </a:lnTo>
                          <a:lnTo>
                            <a:pt x="623" y="828"/>
                          </a:lnTo>
                          <a:lnTo>
                            <a:pt x="611" y="836"/>
                          </a:lnTo>
                          <a:lnTo>
                            <a:pt x="603" y="857"/>
                          </a:lnTo>
                          <a:lnTo>
                            <a:pt x="603" y="889"/>
                          </a:lnTo>
                          <a:lnTo>
                            <a:pt x="597" y="909"/>
                          </a:lnTo>
                          <a:lnTo>
                            <a:pt x="586" y="926"/>
                          </a:lnTo>
                          <a:lnTo>
                            <a:pt x="573" y="938"/>
                          </a:lnTo>
                          <a:lnTo>
                            <a:pt x="555" y="945"/>
                          </a:lnTo>
                          <a:lnTo>
                            <a:pt x="534" y="949"/>
                          </a:lnTo>
                          <a:lnTo>
                            <a:pt x="484" y="945"/>
                          </a:lnTo>
                          <a:lnTo>
                            <a:pt x="438" y="938"/>
                          </a:lnTo>
                          <a:lnTo>
                            <a:pt x="371" y="1075"/>
                          </a:lnTo>
                          <a:lnTo>
                            <a:pt x="90" y="908"/>
                          </a:lnTo>
                          <a:lnTo>
                            <a:pt x="117" y="851"/>
                          </a:lnTo>
                          <a:lnTo>
                            <a:pt x="132" y="798"/>
                          </a:lnTo>
                          <a:lnTo>
                            <a:pt x="132" y="725"/>
                          </a:lnTo>
                          <a:lnTo>
                            <a:pt x="0" y="569"/>
                          </a:lnTo>
                          <a:lnTo>
                            <a:pt x="0" y="200"/>
                          </a:lnTo>
                          <a:lnTo>
                            <a:pt x="69" y="98"/>
                          </a:lnTo>
                          <a:lnTo>
                            <a:pt x="156" y="45"/>
                          </a:lnTo>
                          <a:lnTo>
                            <a:pt x="247" y="0"/>
                          </a:lnTo>
                          <a:lnTo>
                            <a:pt x="367" y="21"/>
                          </a:lnTo>
                          <a:lnTo>
                            <a:pt x="475" y="3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6350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5208" name="Freeform 312"/>
                    <p:cNvSpPr>
                      <a:spLocks/>
                    </p:cNvSpPr>
                    <p:nvPr/>
                  </p:nvSpPr>
                  <p:spPr bwMode="auto">
                    <a:xfrm>
                      <a:off x="2451" y="2799"/>
                      <a:ext cx="39" cy="56"/>
                    </a:xfrm>
                    <a:custGeom>
                      <a:avLst/>
                      <a:gdLst>
                        <a:gd name="T0" fmla="*/ 0 w 79"/>
                        <a:gd name="T1" fmla="*/ 0 h 168"/>
                        <a:gd name="T2" fmla="*/ 23 w 79"/>
                        <a:gd name="T3" fmla="*/ 80 h 168"/>
                        <a:gd name="T4" fmla="*/ 44 w 79"/>
                        <a:gd name="T5" fmla="*/ 121 h 168"/>
                        <a:gd name="T6" fmla="*/ 79 w 79"/>
                        <a:gd name="T7" fmla="*/ 168 h 168"/>
                        <a:gd name="T8" fmla="*/ 32 w 79"/>
                        <a:gd name="T9" fmla="*/ 128 h 168"/>
                        <a:gd name="T10" fmla="*/ 9 w 79"/>
                        <a:gd name="T11" fmla="*/ 80 h 168"/>
                        <a:gd name="T12" fmla="*/ 0 w 79"/>
                        <a:gd name="T13" fmla="*/ 0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9" h="168">
                          <a:moveTo>
                            <a:pt x="0" y="0"/>
                          </a:moveTo>
                          <a:lnTo>
                            <a:pt x="23" y="80"/>
                          </a:lnTo>
                          <a:lnTo>
                            <a:pt x="44" y="121"/>
                          </a:lnTo>
                          <a:lnTo>
                            <a:pt x="79" y="168"/>
                          </a:lnTo>
                          <a:lnTo>
                            <a:pt x="32" y="128"/>
                          </a:lnTo>
                          <a:lnTo>
                            <a:pt x="9" y="8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65209" name="Group 313"/>
                  <p:cNvGrpSpPr>
                    <a:grpSpLocks/>
                  </p:cNvGrpSpPr>
                  <p:nvPr/>
                </p:nvGrpSpPr>
                <p:grpSpPr bwMode="auto">
                  <a:xfrm>
                    <a:off x="2529" y="2690"/>
                    <a:ext cx="101" cy="160"/>
                    <a:chOff x="2529" y="2690"/>
                    <a:chExt cx="101" cy="160"/>
                  </a:xfrm>
                </p:grpSpPr>
                <p:sp>
                  <p:nvSpPr>
                    <p:cNvPr id="465210" name="Freeform 314"/>
                    <p:cNvSpPr>
                      <a:spLocks/>
                    </p:cNvSpPr>
                    <p:nvPr/>
                  </p:nvSpPr>
                  <p:spPr bwMode="auto">
                    <a:xfrm>
                      <a:off x="2552" y="2715"/>
                      <a:ext cx="42" cy="23"/>
                    </a:xfrm>
                    <a:custGeom>
                      <a:avLst/>
                      <a:gdLst>
                        <a:gd name="T0" fmla="*/ 76 w 85"/>
                        <a:gd name="T1" fmla="*/ 0 h 67"/>
                        <a:gd name="T2" fmla="*/ 71 w 85"/>
                        <a:gd name="T3" fmla="*/ 8 h 67"/>
                        <a:gd name="T4" fmla="*/ 85 w 85"/>
                        <a:gd name="T5" fmla="*/ 17 h 67"/>
                        <a:gd name="T6" fmla="*/ 66 w 85"/>
                        <a:gd name="T7" fmla="*/ 14 h 67"/>
                        <a:gd name="T8" fmla="*/ 61 w 85"/>
                        <a:gd name="T9" fmla="*/ 36 h 67"/>
                        <a:gd name="T10" fmla="*/ 69 w 85"/>
                        <a:gd name="T11" fmla="*/ 45 h 67"/>
                        <a:gd name="T12" fmla="*/ 62 w 85"/>
                        <a:gd name="T13" fmla="*/ 45 h 67"/>
                        <a:gd name="T14" fmla="*/ 67 w 85"/>
                        <a:gd name="T15" fmla="*/ 67 h 67"/>
                        <a:gd name="T16" fmla="*/ 58 w 85"/>
                        <a:gd name="T17" fmla="*/ 44 h 67"/>
                        <a:gd name="T18" fmla="*/ 41 w 85"/>
                        <a:gd name="T19" fmla="*/ 44 h 67"/>
                        <a:gd name="T20" fmla="*/ 26 w 85"/>
                        <a:gd name="T21" fmla="*/ 36 h 67"/>
                        <a:gd name="T22" fmla="*/ 0 w 85"/>
                        <a:gd name="T23" fmla="*/ 34 h 67"/>
                        <a:gd name="T24" fmla="*/ 26 w 85"/>
                        <a:gd name="T25" fmla="*/ 13 h 67"/>
                        <a:gd name="T26" fmla="*/ 76 w 85"/>
                        <a:gd name="T27" fmla="*/ 0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85" h="67">
                          <a:moveTo>
                            <a:pt x="76" y="0"/>
                          </a:moveTo>
                          <a:lnTo>
                            <a:pt x="71" y="8"/>
                          </a:lnTo>
                          <a:lnTo>
                            <a:pt x="85" y="17"/>
                          </a:lnTo>
                          <a:lnTo>
                            <a:pt x="66" y="14"/>
                          </a:lnTo>
                          <a:lnTo>
                            <a:pt x="61" y="36"/>
                          </a:lnTo>
                          <a:lnTo>
                            <a:pt x="69" y="45"/>
                          </a:lnTo>
                          <a:lnTo>
                            <a:pt x="62" y="45"/>
                          </a:lnTo>
                          <a:lnTo>
                            <a:pt x="67" y="67"/>
                          </a:lnTo>
                          <a:lnTo>
                            <a:pt x="58" y="44"/>
                          </a:lnTo>
                          <a:lnTo>
                            <a:pt x="41" y="44"/>
                          </a:lnTo>
                          <a:lnTo>
                            <a:pt x="26" y="36"/>
                          </a:lnTo>
                          <a:lnTo>
                            <a:pt x="0" y="34"/>
                          </a:lnTo>
                          <a:lnTo>
                            <a:pt x="26" y="13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5211" name="Freeform 315"/>
                    <p:cNvSpPr>
                      <a:spLocks/>
                    </p:cNvSpPr>
                    <p:nvPr/>
                  </p:nvSpPr>
                  <p:spPr bwMode="auto">
                    <a:xfrm>
                      <a:off x="2529" y="2690"/>
                      <a:ext cx="73" cy="15"/>
                    </a:xfrm>
                    <a:custGeom>
                      <a:avLst/>
                      <a:gdLst>
                        <a:gd name="T0" fmla="*/ 147 w 147"/>
                        <a:gd name="T1" fmla="*/ 23 h 45"/>
                        <a:gd name="T2" fmla="*/ 141 w 147"/>
                        <a:gd name="T3" fmla="*/ 41 h 45"/>
                        <a:gd name="T4" fmla="*/ 124 w 147"/>
                        <a:gd name="T5" fmla="*/ 45 h 45"/>
                        <a:gd name="T6" fmla="*/ 102 w 147"/>
                        <a:gd name="T7" fmla="*/ 33 h 45"/>
                        <a:gd name="T8" fmla="*/ 72 w 147"/>
                        <a:gd name="T9" fmla="*/ 23 h 45"/>
                        <a:gd name="T10" fmla="*/ 23 w 147"/>
                        <a:gd name="T11" fmla="*/ 22 h 45"/>
                        <a:gd name="T12" fmla="*/ 0 w 147"/>
                        <a:gd name="T13" fmla="*/ 24 h 45"/>
                        <a:gd name="T14" fmla="*/ 37 w 147"/>
                        <a:gd name="T15" fmla="*/ 11 h 45"/>
                        <a:gd name="T16" fmla="*/ 64 w 147"/>
                        <a:gd name="T17" fmla="*/ 5 h 45"/>
                        <a:gd name="T18" fmla="*/ 60 w 147"/>
                        <a:gd name="T19" fmla="*/ 0 h 45"/>
                        <a:gd name="T20" fmla="*/ 85 w 147"/>
                        <a:gd name="T21" fmla="*/ 8 h 45"/>
                        <a:gd name="T22" fmla="*/ 82 w 147"/>
                        <a:gd name="T23" fmla="*/ 3 h 45"/>
                        <a:gd name="T24" fmla="*/ 103 w 147"/>
                        <a:gd name="T25" fmla="*/ 11 h 45"/>
                        <a:gd name="T26" fmla="*/ 123 w 147"/>
                        <a:gd name="T27" fmla="*/ 11 h 45"/>
                        <a:gd name="T28" fmla="*/ 147 w 147"/>
                        <a:gd name="T29" fmla="*/ 23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7" h="45">
                          <a:moveTo>
                            <a:pt x="147" y="23"/>
                          </a:moveTo>
                          <a:lnTo>
                            <a:pt x="141" y="41"/>
                          </a:lnTo>
                          <a:lnTo>
                            <a:pt x="124" y="45"/>
                          </a:lnTo>
                          <a:lnTo>
                            <a:pt x="102" y="33"/>
                          </a:lnTo>
                          <a:lnTo>
                            <a:pt x="72" y="23"/>
                          </a:lnTo>
                          <a:lnTo>
                            <a:pt x="23" y="22"/>
                          </a:lnTo>
                          <a:lnTo>
                            <a:pt x="0" y="24"/>
                          </a:lnTo>
                          <a:lnTo>
                            <a:pt x="37" y="11"/>
                          </a:lnTo>
                          <a:lnTo>
                            <a:pt x="64" y="5"/>
                          </a:lnTo>
                          <a:lnTo>
                            <a:pt x="60" y="0"/>
                          </a:lnTo>
                          <a:lnTo>
                            <a:pt x="85" y="8"/>
                          </a:lnTo>
                          <a:lnTo>
                            <a:pt x="82" y="3"/>
                          </a:lnTo>
                          <a:lnTo>
                            <a:pt x="103" y="11"/>
                          </a:lnTo>
                          <a:lnTo>
                            <a:pt x="123" y="11"/>
                          </a:lnTo>
                          <a:lnTo>
                            <a:pt x="147" y="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5212" name="Freeform 316"/>
                    <p:cNvSpPr>
                      <a:spLocks/>
                    </p:cNvSpPr>
                    <p:nvPr/>
                  </p:nvSpPr>
                  <p:spPr bwMode="auto">
                    <a:xfrm>
                      <a:off x="2592" y="2821"/>
                      <a:ext cx="33" cy="24"/>
                    </a:xfrm>
                    <a:custGeom>
                      <a:avLst/>
                      <a:gdLst>
                        <a:gd name="T0" fmla="*/ 67 w 67"/>
                        <a:gd name="T1" fmla="*/ 8 h 70"/>
                        <a:gd name="T2" fmla="*/ 56 w 67"/>
                        <a:gd name="T3" fmla="*/ 3 h 70"/>
                        <a:gd name="T4" fmla="*/ 47 w 67"/>
                        <a:gd name="T5" fmla="*/ 0 h 70"/>
                        <a:gd name="T6" fmla="*/ 39 w 67"/>
                        <a:gd name="T7" fmla="*/ 9 h 70"/>
                        <a:gd name="T8" fmla="*/ 28 w 67"/>
                        <a:gd name="T9" fmla="*/ 18 h 70"/>
                        <a:gd name="T10" fmla="*/ 17 w 67"/>
                        <a:gd name="T11" fmla="*/ 26 h 70"/>
                        <a:gd name="T12" fmla="*/ 7 w 67"/>
                        <a:gd name="T13" fmla="*/ 30 h 70"/>
                        <a:gd name="T14" fmla="*/ 5 w 67"/>
                        <a:gd name="T15" fmla="*/ 22 h 70"/>
                        <a:gd name="T16" fmla="*/ 2 w 67"/>
                        <a:gd name="T17" fmla="*/ 39 h 70"/>
                        <a:gd name="T18" fmla="*/ 0 w 67"/>
                        <a:gd name="T19" fmla="*/ 53 h 70"/>
                        <a:gd name="T20" fmla="*/ 0 w 67"/>
                        <a:gd name="T21" fmla="*/ 62 h 70"/>
                        <a:gd name="T22" fmla="*/ 4 w 67"/>
                        <a:gd name="T23" fmla="*/ 70 h 70"/>
                        <a:gd name="T24" fmla="*/ 3 w 67"/>
                        <a:gd name="T25" fmla="*/ 56 h 70"/>
                        <a:gd name="T26" fmla="*/ 8 w 67"/>
                        <a:gd name="T27" fmla="*/ 39 h 70"/>
                        <a:gd name="T28" fmla="*/ 28 w 67"/>
                        <a:gd name="T29" fmla="*/ 32 h 70"/>
                        <a:gd name="T30" fmla="*/ 40 w 67"/>
                        <a:gd name="T31" fmla="*/ 37 h 70"/>
                        <a:gd name="T32" fmla="*/ 51 w 67"/>
                        <a:gd name="T33" fmla="*/ 39 h 70"/>
                        <a:gd name="T34" fmla="*/ 63 w 67"/>
                        <a:gd name="T35" fmla="*/ 23 h 70"/>
                        <a:gd name="T36" fmla="*/ 67 w 67"/>
                        <a:gd name="T37" fmla="*/ 8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7" h="70">
                          <a:moveTo>
                            <a:pt x="67" y="8"/>
                          </a:moveTo>
                          <a:lnTo>
                            <a:pt x="56" y="3"/>
                          </a:lnTo>
                          <a:lnTo>
                            <a:pt x="47" y="0"/>
                          </a:lnTo>
                          <a:lnTo>
                            <a:pt x="39" y="9"/>
                          </a:lnTo>
                          <a:lnTo>
                            <a:pt x="28" y="18"/>
                          </a:lnTo>
                          <a:lnTo>
                            <a:pt x="17" y="26"/>
                          </a:lnTo>
                          <a:lnTo>
                            <a:pt x="7" y="30"/>
                          </a:lnTo>
                          <a:lnTo>
                            <a:pt x="5" y="22"/>
                          </a:lnTo>
                          <a:lnTo>
                            <a:pt x="2" y="39"/>
                          </a:lnTo>
                          <a:lnTo>
                            <a:pt x="0" y="53"/>
                          </a:lnTo>
                          <a:lnTo>
                            <a:pt x="0" y="62"/>
                          </a:lnTo>
                          <a:lnTo>
                            <a:pt x="4" y="70"/>
                          </a:lnTo>
                          <a:lnTo>
                            <a:pt x="3" y="56"/>
                          </a:lnTo>
                          <a:lnTo>
                            <a:pt x="8" y="39"/>
                          </a:lnTo>
                          <a:lnTo>
                            <a:pt x="28" y="32"/>
                          </a:lnTo>
                          <a:lnTo>
                            <a:pt x="40" y="37"/>
                          </a:lnTo>
                          <a:lnTo>
                            <a:pt x="51" y="39"/>
                          </a:lnTo>
                          <a:lnTo>
                            <a:pt x="63" y="23"/>
                          </a:lnTo>
                          <a:lnTo>
                            <a:pt x="67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5213" name="Freeform 317"/>
                    <p:cNvSpPr>
                      <a:spLocks/>
                    </p:cNvSpPr>
                    <p:nvPr/>
                  </p:nvSpPr>
                  <p:spPr bwMode="auto">
                    <a:xfrm>
                      <a:off x="2605" y="2846"/>
                      <a:ext cx="12" cy="4"/>
                    </a:xfrm>
                    <a:custGeom>
                      <a:avLst/>
                      <a:gdLst>
                        <a:gd name="T0" fmla="*/ 24 w 24"/>
                        <a:gd name="T1" fmla="*/ 2 h 12"/>
                        <a:gd name="T2" fmla="*/ 10 w 24"/>
                        <a:gd name="T3" fmla="*/ 0 h 12"/>
                        <a:gd name="T4" fmla="*/ 0 w 24"/>
                        <a:gd name="T5" fmla="*/ 4 h 12"/>
                        <a:gd name="T6" fmla="*/ 13 w 24"/>
                        <a:gd name="T7" fmla="*/ 12 h 12"/>
                        <a:gd name="T8" fmla="*/ 24 w 24"/>
                        <a:gd name="T9" fmla="*/ 2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12">
                          <a:moveTo>
                            <a:pt x="24" y="2"/>
                          </a:moveTo>
                          <a:lnTo>
                            <a:pt x="10" y="0"/>
                          </a:lnTo>
                          <a:lnTo>
                            <a:pt x="0" y="4"/>
                          </a:lnTo>
                          <a:lnTo>
                            <a:pt x="13" y="12"/>
                          </a:lnTo>
                          <a:lnTo>
                            <a:pt x="24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5214" name="Freeform 318"/>
                    <p:cNvSpPr>
                      <a:spLocks/>
                    </p:cNvSpPr>
                    <p:nvPr/>
                  </p:nvSpPr>
                  <p:spPr bwMode="auto">
                    <a:xfrm>
                      <a:off x="2616" y="2782"/>
                      <a:ext cx="14" cy="5"/>
                    </a:xfrm>
                    <a:custGeom>
                      <a:avLst/>
                      <a:gdLst>
                        <a:gd name="T0" fmla="*/ 27 w 27"/>
                        <a:gd name="T1" fmla="*/ 0 h 15"/>
                        <a:gd name="T2" fmla="*/ 13 w 27"/>
                        <a:gd name="T3" fmla="*/ 0 h 15"/>
                        <a:gd name="T4" fmla="*/ 2 w 27"/>
                        <a:gd name="T5" fmla="*/ 5 h 15"/>
                        <a:gd name="T6" fmla="*/ 0 w 27"/>
                        <a:gd name="T7" fmla="*/ 13 h 15"/>
                        <a:gd name="T8" fmla="*/ 6 w 27"/>
                        <a:gd name="T9" fmla="*/ 15 h 15"/>
                        <a:gd name="T10" fmla="*/ 14 w 27"/>
                        <a:gd name="T11" fmla="*/ 11 h 15"/>
                        <a:gd name="T12" fmla="*/ 27 w 27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15">
                          <a:moveTo>
                            <a:pt x="27" y="0"/>
                          </a:moveTo>
                          <a:lnTo>
                            <a:pt x="13" y="0"/>
                          </a:lnTo>
                          <a:lnTo>
                            <a:pt x="2" y="5"/>
                          </a:lnTo>
                          <a:lnTo>
                            <a:pt x="0" y="13"/>
                          </a:lnTo>
                          <a:lnTo>
                            <a:pt x="6" y="15"/>
                          </a:lnTo>
                          <a:lnTo>
                            <a:pt x="14" y="11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5215" name="Freeform 319"/>
                    <p:cNvSpPr>
                      <a:spLocks/>
                    </p:cNvSpPr>
                    <p:nvPr/>
                  </p:nvSpPr>
                  <p:spPr bwMode="auto">
                    <a:xfrm>
                      <a:off x="2603" y="2777"/>
                      <a:ext cx="6" cy="12"/>
                    </a:xfrm>
                    <a:custGeom>
                      <a:avLst/>
                      <a:gdLst>
                        <a:gd name="T0" fmla="*/ 5 w 13"/>
                        <a:gd name="T1" fmla="*/ 0 h 35"/>
                        <a:gd name="T2" fmla="*/ 3 w 13"/>
                        <a:gd name="T3" fmla="*/ 12 h 35"/>
                        <a:gd name="T4" fmla="*/ 7 w 13"/>
                        <a:gd name="T5" fmla="*/ 28 h 35"/>
                        <a:gd name="T6" fmla="*/ 13 w 13"/>
                        <a:gd name="T7" fmla="*/ 35 h 35"/>
                        <a:gd name="T8" fmla="*/ 4 w 13"/>
                        <a:gd name="T9" fmla="*/ 30 h 35"/>
                        <a:gd name="T10" fmla="*/ 0 w 13"/>
                        <a:gd name="T11" fmla="*/ 24 h 35"/>
                        <a:gd name="T12" fmla="*/ 0 w 13"/>
                        <a:gd name="T13" fmla="*/ 16 h 35"/>
                        <a:gd name="T14" fmla="*/ 5 w 1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" h="35">
                          <a:moveTo>
                            <a:pt x="5" y="0"/>
                          </a:moveTo>
                          <a:lnTo>
                            <a:pt x="3" y="12"/>
                          </a:lnTo>
                          <a:lnTo>
                            <a:pt x="7" y="28"/>
                          </a:lnTo>
                          <a:lnTo>
                            <a:pt x="13" y="35"/>
                          </a:lnTo>
                          <a:lnTo>
                            <a:pt x="4" y="30"/>
                          </a:lnTo>
                          <a:lnTo>
                            <a:pt x="0" y="24"/>
                          </a:lnTo>
                          <a:lnTo>
                            <a:pt x="0" y="1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5216" name="Freeform 320"/>
                    <p:cNvSpPr>
                      <a:spLocks/>
                    </p:cNvSpPr>
                    <p:nvPr/>
                  </p:nvSpPr>
                  <p:spPr bwMode="auto">
                    <a:xfrm>
                      <a:off x="2564" y="2722"/>
                      <a:ext cx="9" cy="4"/>
                    </a:xfrm>
                    <a:custGeom>
                      <a:avLst/>
                      <a:gdLst>
                        <a:gd name="T0" fmla="*/ 18 w 18"/>
                        <a:gd name="T1" fmla="*/ 0 h 12"/>
                        <a:gd name="T2" fmla="*/ 18 w 18"/>
                        <a:gd name="T3" fmla="*/ 12 h 12"/>
                        <a:gd name="T4" fmla="*/ 11 w 18"/>
                        <a:gd name="T5" fmla="*/ 9 h 12"/>
                        <a:gd name="T6" fmla="*/ 5 w 18"/>
                        <a:gd name="T7" fmla="*/ 8 h 12"/>
                        <a:gd name="T8" fmla="*/ 0 w 18"/>
                        <a:gd name="T9" fmla="*/ 8 h 12"/>
                        <a:gd name="T10" fmla="*/ 6 w 18"/>
                        <a:gd name="T11" fmla="*/ 2 h 12"/>
                        <a:gd name="T12" fmla="*/ 18 w 18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12">
                          <a:moveTo>
                            <a:pt x="18" y="0"/>
                          </a:moveTo>
                          <a:lnTo>
                            <a:pt x="18" y="12"/>
                          </a:lnTo>
                          <a:lnTo>
                            <a:pt x="11" y="9"/>
                          </a:lnTo>
                          <a:lnTo>
                            <a:pt x="5" y="8"/>
                          </a:lnTo>
                          <a:lnTo>
                            <a:pt x="0" y="8"/>
                          </a:lnTo>
                          <a:lnTo>
                            <a:pt x="6" y="2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65217" name="Group 321"/>
                  <p:cNvGrpSpPr>
                    <a:grpSpLocks/>
                  </p:cNvGrpSpPr>
                  <p:nvPr/>
                </p:nvGrpSpPr>
                <p:grpSpPr bwMode="auto">
                  <a:xfrm>
                    <a:off x="2415" y="2702"/>
                    <a:ext cx="47" cy="76"/>
                    <a:chOff x="2415" y="2702"/>
                    <a:chExt cx="47" cy="76"/>
                  </a:xfrm>
                </p:grpSpPr>
                <p:sp>
                  <p:nvSpPr>
                    <p:cNvPr id="465218" name="Freeform 322"/>
                    <p:cNvSpPr>
                      <a:spLocks/>
                    </p:cNvSpPr>
                    <p:nvPr/>
                  </p:nvSpPr>
                  <p:spPr bwMode="auto">
                    <a:xfrm>
                      <a:off x="2425" y="2710"/>
                      <a:ext cx="29" cy="57"/>
                    </a:xfrm>
                    <a:custGeom>
                      <a:avLst/>
                      <a:gdLst>
                        <a:gd name="T0" fmla="*/ 58 w 58"/>
                        <a:gd name="T1" fmla="*/ 33 h 170"/>
                        <a:gd name="T2" fmla="*/ 40 w 58"/>
                        <a:gd name="T3" fmla="*/ 13 h 170"/>
                        <a:gd name="T4" fmla="*/ 19 w 58"/>
                        <a:gd name="T5" fmla="*/ 18 h 170"/>
                        <a:gd name="T6" fmla="*/ 8 w 58"/>
                        <a:gd name="T7" fmla="*/ 45 h 170"/>
                        <a:gd name="T8" fmla="*/ 5 w 58"/>
                        <a:gd name="T9" fmla="*/ 83 h 170"/>
                        <a:gd name="T10" fmla="*/ 8 w 58"/>
                        <a:gd name="T11" fmla="*/ 114 h 170"/>
                        <a:gd name="T12" fmla="*/ 15 w 58"/>
                        <a:gd name="T13" fmla="*/ 139 h 170"/>
                        <a:gd name="T14" fmla="*/ 25 w 58"/>
                        <a:gd name="T15" fmla="*/ 101 h 170"/>
                        <a:gd name="T16" fmla="*/ 34 w 58"/>
                        <a:gd name="T17" fmla="*/ 79 h 170"/>
                        <a:gd name="T18" fmla="*/ 55 w 58"/>
                        <a:gd name="T19" fmla="*/ 66 h 170"/>
                        <a:gd name="T20" fmla="*/ 39 w 58"/>
                        <a:gd name="T21" fmla="*/ 95 h 170"/>
                        <a:gd name="T22" fmla="*/ 23 w 58"/>
                        <a:gd name="T23" fmla="*/ 120 h 170"/>
                        <a:gd name="T24" fmla="*/ 21 w 58"/>
                        <a:gd name="T25" fmla="*/ 146 h 170"/>
                        <a:gd name="T26" fmla="*/ 28 w 58"/>
                        <a:gd name="T27" fmla="*/ 166 h 170"/>
                        <a:gd name="T28" fmla="*/ 38 w 58"/>
                        <a:gd name="T29" fmla="*/ 170 h 170"/>
                        <a:gd name="T30" fmla="*/ 12 w 58"/>
                        <a:gd name="T31" fmla="*/ 163 h 170"/>
                        <a:gd name="T32" fmla="*/ 1 w 58"/>
                        <a:gd name="T33" fmla="*/ 127 h 170"/>
                        <a:gd name="T34" fmla="*/ 0 w 58"/>
                        <a:gd name="T35" fmla="*/ 80 h 170"/>
                        <a:gd name="T36" fmla="*/ 1 w 58"/>
                        <a:gd name="T37" fmla="*/ 37 h 170"/>
                        <a:gd name="T38" fmla="*/ 15 w 58"/>
                        <a:gd name="T39" fmla="*/ 10 h 170"/>
                        <a:gd name="T40" fmla="*/ 33 w 58"/>
                        <a:gd name="T41" fmla="*/ 0 h 170"/>
                        <a:gd name="T42" fmla="*/ 50 w 58"/>
                        <a:gd name="T43" fmla="*/ 6 h 170"/>
                        <a:gd name="T44" fmla="*/ 58 w 58"/>
                        <a:gd name="T45" fmla="*/ 33 h 1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70">
                          <a:moveTo>
                            <a:pt x="58" y="33"/>
                          </a:moveTo>
                          <a:lnTo>
                            <a:pt x="40" y="13"/>
                          </a:lnTo>
                          <a:lnTo>
                            <a:pt x="19" y="18"/>
                          </a:lnTo>
                          <a:lnTo>
                            <a:pt x="8" y="45"/>
                          </a:lnTo>
                          <a:lnTo>
                            <a:pt x="5" y="83"/>
                          </a:lnTo>
                          <a:lnTo>
                            <a:pt x="8" y="114"/>
                          </a:lnTo>
                          <a:lnTo>
                            <a:pt x="15" y="139"/>
                          </a:lnTo>
                          <a:lnTo>
                            <a:pt x="25" y="101"/>
                          </a:lnTo>
                          <a:lnTo>
                            <a:pt x="34" y="79"/>
                          </a:lnTo>
                          <a:lnTo>
                            <a:pt x="55" y="66"/>
                          </a:lnTo>
                          <a:lnTo>
                            <a:pt x="39" y="95"/>
                          </a:lnTo>
                          <a:lnTo>
                            <a:pt x="23" y="120"/>
                          </a:lnTo>
                          <a:lnTo>
                            <a:pt x="21" y="146"/>
                          </a:lnTo>
                          <a:lnTo>
                            <a:pt x="28" y="166"/>
                          </a:lnTo>
                          <a:lnTo>
                            <a:pt x="38" y="170"/>
                          </a:lnTo>
                          <a:lnTo>
                            <a:pt x="12" y="163"/>
                          </a:lnTo>
                          <a:lnTo>
                            <a:pt x="1" y="127"/>
                          </a:lnTo>
                          <a:lnTo>
                            <a:pt x="0" y="80"/>
                          </a:lnTo>
                          <a:lnTo>
                            <a:pt x="1" y="37"/>
                          </a:lnTo>
                          <a:lnTo>
                            <a:pt x="15" y="10"/>
                          </a:lnTo>
                          <a:lnTo>
                            <a:pt x="33" y="0"/>
                          </a:lnTo>
                          <a:lnTo>
                            <a:pt x="50" y="6"/>
                          </a:lnTo>
                          <a:lnTo>
                            <a:pt x="58" y="3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5219" name="Freeform 323"/>
                    <p:cNvSpPr>
                      <a:spLocks/>
                    </p:cNvSpPr>
                    <p:nvPr/>
                  </p:nvSpPr>
                  <p:spPr bwMode="auto">
                    <a:xfrm>
                      <a:off x="2415" y="2702"/>
                      <a:ext cx="47" cy="76"/>
                    </a:xfrm>
                    <a:custGeom>
                      <a:avLst/>
                      <a:gdLst>
                        <a:gd name="T0" fmla="*/ 95 w 95"/>
                        <a:gd name="T1" fmla="*/ 55 h 228"/>
                        <a:gd name="T2" fmla="*/ 80 w 95"/>
                        <a:gd name="T3" fmla="*/ 19 h 228"/>
                        <a:gd name="T4" fmla="*/ 56 w 95"/>
                        <a:gd name="T5" fmla="*/ 9 h 228"/>
                        <a:gd name="T6" fmla="*/ 25 w 95"/>
                        <a:gd name="T7" fmla="*/ 15 h 228"/>
                        <a:gd name="T8" fmla="*/ 15 w 95"/>
                        <a:gd name="T9" fmla="*/ 36 h 228"/>
                        <a:gd name="T10" fmla="*/ 7 w 95"/>
                        <a:gd name="T11" fmla="*/ 70 h 228"/>
                        <a:gd name="T12" fmla="*/ 7 w 95"/>
                        <a:gd name="T13" fmla="*/ 99 h 228"/>
                        <a:gd name="T14" fmla="*/ 11 w 95"/>
                        <a:gd name="T15" fmla="*/ 118 h 228"/>
                        <a:gd name="T16" fmla="*/ 11 w 95"/>
                        <a:gd name="T17" fmla="*/ 146 h 228"/>
                        <a:gd name="T18" fmla="*/ 16 w 95"/>
                        <a:gd name="T19" fmla="*/ 177 h 228"/>
                        <a:gd name="T20" fmla="*/ 36 w 95"/>
                        <a:gd name="T21" fmla="*/ 210 h 228"/>
                        <a:gd name="T22" fmla="*/ 49 w 95"/>
                        <a:gd name="T23" fmla="*/ 210 h 228"/>
                        <a:gd name="T24" fmla="*/ 66 w 95"/>
                        <a:gd name="T25" fmla="*/ 210 h 228"/>
                        <a:gd name="T26" fmla="*/ 66 w 95"/>
                        <a:gd name="T27" fmla="*/ 215 h 228"/>
                        <a:gd name="T28" fmla="*/ 54 w 95"/>
                        <a:gd name="T29" fmla="*/ 228 h 228"/>
                        <a:gd name="T30" fmla="*/ 39 w 95"/>
                        <a:gd name="T31" fmla="*/ 225 h 228"/>
                        <a:gd name="T32" fmla="*/ 21 w 95"/>
                        <a:gd name="T33" fmla="*/ 214 h 228"/>
                        <a:gd name="T34" fmla="*/ 5 w 95"/>
                        <a:gd name="T35" fmla="*/ 180 h 228"/>
                        <a:gd name="T36" fmla="*/ 4 w 95"/>
                        <a:gd name="T37" fmla="*/ 127 h 228"/>
                        <a:gd name="T38" fmla="*/ 0 w 95"/>
                        <a:gd name="T39" fmla="*/ 92 h 228"/>
                        <a:gd name="T40" fmla="*/ 0 w 95"/>
                        <a:gd name="T41" fmla="*/ 62 h 228"/>
                        <a:gd name="T42" fmla="*/ 9 w 95"/>
                        <a:gd name="T43" fmla="*/ 32 h 228"/>
                        <a:gd name="T44" fmla="*/ 19 w 95"/>
                        <a:gd name="T45" fmla="*/ 9 h 228"/>
                        <a:gd name="T46" fmla="*/ 44 w 95"/>
                        <a:gd name="T47" fmla="*/ 0 h 228"/>
                        <a:gd name="T48" fmla="*/ 80 w 95"/>
                        <a:gd name="T49" fmla="*/ 5 h 228"/>
                        <a:gd name="T50" fmla="*/ 93 w 95"/>
                        <a:gd name="T51" fmla="*/ 19 h 228"/>
                        <a:gd name="T52" fmla="*/ 95 w 95"/>
                        <a:gd name="T53" fmla="*/ 55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228">
                          <a:moveTo>
                            <a:pt x="95" y="55"/>
                          </a:moveTo>
                          <a:lnTo>
                            <a:pt x="80" y="19"/>
                          </a:lnTo>
                          <a:lnTo>
                            <a:pt x="56" y="9"/>
                          </a:lnTo>
                          <a:lnTo>
                            <a:pt x="25" y="15"/>
                          </a:lnTo>
                          <a:lnTo>
                            <a:pt x="15" y="36"/>
                          </a:lnTo>
                          <a:lnTo>
                            <a:pt x="7" y="70"/>
                          </a:lnTo>
                          <a:lnTo>
                            <a:pt x="7" y="99"/>
                          </a:lnTo>
                          <a:lnTo>
                            <a:pt x="11" y="118"/>
                          </a:lnTo>
                          <a:lnTo>
                            <a:pt x="11" y="146"/>
                          </a:lnTo>
                          <a:lnTo>
                            <a:pt x="16" y="177"/>
                          </a:lnTo>
                          <a:lnTo>
                            <a:pt x="36" y="210"/>
                          </a:lnTo>
                          <a:lnTo>
                            <a:pt x="49" y="210"/>
                          </a:lnTo>
                          <a:lnTo>
                            <a:pt x="66" y="210"/>
                          </a:lnTo>
                          <a:lnTo>
                            <a:pt x="66" y="215"/>
                          </a:lnTo>
                          <a:lnTo>
                            <a:pt x="54" y="228"/>
                          </a:lnTo>
                          <a:lnTo>
                            <a:pt x="39" y="225"/>
                          </a:lnTo>
                          <a:lnTo>
                            <a:pt x="21" y="214"/>
                          </a:lnTo>
                          <a:lnTo>
                            <a:pt x="5" y="180"/>
                          </a:lnTo>
                          <a:lnTo>
                            <a:pt x="4" y="127"/>
                          </a:lnTo>
                          <a:lnTo>
                            <a:pt x="0" y="92"/>
                          </a:lnTo>
                          <a:lnTo>
                            <a:pt x="0" y="62"/>
                          </a:lnTo>
                          <a:lnTo>
                            <a:pt x="9" y="32"/>
                          </a:lnTo>
                          <a:lnTo>
                            <a:pt x="19" y="9"/>
                          </a:lnTo>
                          <a:lnTo>
                            <a:pt x="44" y="0"/>
                          </a:lnTo>
                          <a:lnTo>
                            <a:pt x="80" y="5"/>
                          </a:lnTo>
                          <a:lnTo>
                            <a:pt x="93" y="19"/>
                          </a:lnTo>
                          <a:lnTo>
                            <a:pt x="95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465220" name="Freeform 324"/>
                <p:cNvSpPr>
                  <a:spLocks/>
                </p:cNvSpPr>
                <p:nvPr/>
              </p:nvSpPr>
              <p:spPr bwMode="auto">
                <a:xfrm>
                  <a:off x="2220" y="2858"/>
                  <a:ext cx="895" cy="1021"/>
                </a:xfrm>
                <a:custGeom>
                  <a:avLst/>
                  <a:gdLst>
                    <a:gd name="T0" fmla="*/ 263 w 1789"/>
                    <a:gd name="T1" fmla="*/ 0 h 3063"/>
                    <a:gd name="T2" fmla="*/ 535 w 1789"/>
                    <a:gd name="T3" fmla="*/ 323 h 3063"/>
                    <a:gd name="T4" fmla="*/ 625 w 1789"/>
                    <a:gd name="T5" fmla="*/ 559 h 3063"/>
                    <a:gd name="T6" fmla="*/ 780 w 1789"/>
                    <a:gd name="T7" fmla="*/ 923 h 3063"/>
                    <a:gd name="T8" fmla="*/ 813 w 1789"/>
                    <a:gd name="T9" fmla="*/ 1086 h 3063"/>
                    <a:gd name="T10" fmla="*/ 799 w 1789"/>
                    <a:gd name="T11" fmla="*/ 1230 h 3063"/>
                    <a:gd name="T12" fmla="*/ 787 w 1789"/>
                    <a:gd name="T13" fmla="*/ 1364 h 3063"/>
                    <a:gd name="T14" fmla="*/ 1238 w 1789"/>
                    <a:gd name="T15" fmla="*/ 1485 h 3063"/>
                    <a:gd name="T16" fmla="*/ 1371 w 1789"/>
                    <a:gd name="T17" fmla="*/ 1531 h 3063"/>
                    <a:gd name="T18" fmla="*/ 1390 w 1789"/>
                    <a:gd name="T19" fmla="*/ 1663 h 3063"/>
                    <a:gd name="T20" fmla="*/ 1135 w 1789"/>
                    <a:gd name="T21" fmla="*/ 1739 h 3063"/>
                    <a:gd name="T22" fmla="*/ 886 w 1789"/>
                    <a:gd name="T23" fmla="*/ 1760 h 3063"/>
                    <a:gd name="T24" fmla="*/ 798 w 1789"/>
                    <a:gd name="T25" fmla="*/ 1893 h 3063"/>
                    <a:gd name="T26" fmla="*/ 783 w 1789"/>
                    <a:gd name="T27" fmla="*/ 2064 h 3063"/>
                    <a:gd name="T28" fmla="*/ 822 w 1789"/>
                    <a:gd name="T29" fmla="*/ 2128 h 3063"/>
                    <a:gd name="T30" fmla="*/ 930 w 1789"/>
                    <a:gd name="T31" fmla="*/ 2173 h 3063"/>
                    <a:gd name="T32" fmla="*/ 1046 w 1789"/>
                    <a:gd name="T33" fmla="*/ 2248 h 3063"/>
                    <a:gd name="T34" fmla="*/ 1534 w 1789"/>
                    <a:gd name="T35" fmla="*/ 2482 h 3063"/>
                    <a:gd name="T36" fmla="*/ 1664 w 1789"/>
                    <a:gd name="T37" fmla="*/ 2632 h 3063"/>
                    <a:gd name="T38" fmla="*/ 1789 w 1789"/>
                    <a:gd name="T39" fmla="*/ 3063 h 3063"/>
                    <a:gd name="T40" fmla="*/ 895 w 1789"/>
                    <a:gd name="T41" fmla="*/ 2980 h 3063"/>
                    <a:gd name="T42" fmla="*/ 387 w 1789"/>
                    <a:gd name="T43" fmla="*/ 2974 h 3063"/>
                    <a:gd name="T44" fmla="*/ 152 w 1789"/>
                    <a:gd name="T45" fmla="*/ 2937 h 3063"/>
                    <a:gd name="T46" fmla="*/ 45 w 1789"/>
                    <a:gd name="T47" fmla="*/ 2823 h 3063"/>
                    <a:gd name="T48" fmla="*/ 12 w 1789"/>
                    <a:gd name="T49" fmla="*/ 2637 h 3063"/>
                    <a:gd name="T50" fmla="*/ 67 w 1789"/>
                    <a:gd name="T51" fmla="*/ 2330 h 3063"/>
                    <a:gd name="T52" fmla="*/ 131 w 1789"/>
                    <a:gd name="T53" fmla="*/ 2060 h 3063"/>
                    <a:gd name="T54" fmla="*/ 119 w 1789"/>
                    <a:gd name="T55" fmla="*/ 1853 h 3063"/>
                    <a:gd name="T56" fmla="*/ 126 w 1789"/>
                    <a:gd name="T57" fmla="*/ 1648 h 3063"/>
                    <a:gd name="T58" fmla="*/ 24 w 1789"/>
                    <a:gd name="T59" fmla="*/ 1184 h 3063"/>
                    <a:gd name="T60" fmla="*/ 0 w 1789"/>
                    <a:gd name="T61" fmla="*/ 740 h 3063"/>
                    <a:gd name="T62" fmla="*/ 39 w 1789"/>
                    <a:gd name="T63" fmla="*/ 505 h 3063"/>
                    <a:gd name="T64" fmla="*/ 110 w 1789"/>
                    <a:gd name="T65" fmla="*/ 289 h 3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89" h="3063">
                      <a:moveTo>
                        <a:pt x="224" y="159"/>
                      </a:moveTo>
                      <a:lnTo>
                        <a:pt x="263" y="0"/>
                      </a:lnTo>
                      <a:lnTo>
                        <a:pt x="567" y="198"/>
                      </a:lnTo>
                      <a:lnTo>
                        <a:pt x="535" y="323"/>
                      </a:lnTo>
                      <a:lnTo>
                        <a:pt x="577" y="445"/>
                      </a:lnTo>
                      <a:lnTo>
                        <a:pt x="625" y="559"/>
                      </a:lnTo>
                      <a:lnTo>
                        <a:pt x="693" y="756"/>
                      </a:lnTo>
                      <a:lnTo>
                        <a:pt x="780" y="923"/>
                      </a:lnTo>
                      <a:lnTo>
                        <a:pt x="807" y="1021"/>
                      </a:lnTo>
                      <a:lnTo>
                        <a:pt x="813" y="1086"/>
                      </a:lnTo>
                      <a:lnTo>
                        <a:pt x="811" y="1161"/>
                      </a:lnTo>
                      <a:lnTo>
                        <a:pt x="799" y="1230"/>
                      </a:lnTo>
                      <a:lnTo>
                        <a:pt x="787" y="1291"/>
                      </a:lnTo>
                      <a:lnTo>
                        <a:pt x="787" y="1364"/>
                      </a:lnTo>
                      <a:lnTo>
                        <a:pt x="1075" y="1460"/>
                      </a:lnTo>
                      <a:lnTo>
                        <a:pt x="1238" y="1485"/>
                      </a:lnTo>
                      <a:lnTo>
                        <a:pt x="1355" y="1474"/>
                      </a:lnTo>
                      <a:lnTo>
                        <a:pt x="1371" y="1531"/>
                      </a:lnTo>
                      <a:lnTo>
                        <a:pt x="1382" y="1593"/>
                      </a:lnTo>
                      <a:lnTo>
                        <a:pt x="1390" y="1663"/>
                      </a:lnTo>
                      <a:lnTo>
                        <a:pt x="1271" y="1717"/>
                      </a:lnTo>
                      <a:lnTo>
                        <a:pt x="1135" y="1739"/>
                      </a:lnTo>
                      <a:lnTo>
                        <a:pt x="1022" y="1739"/>
                      </a:lnTo>
                      <a:lnTo>
                        <a:pt x="886" y="1760"/>
                      </a:lnTo>
                      <a:lnTo>
                        <a:pt x="798" y="1739"/>
                      </a:lnTo>
                      <a:lnTo>
                        <a:pt x="798" y="1893"/>
                      </a:lnTo>
                      <a:lnTo>
                        <a:pt x="771" y="1979"/>
                      </a:lnTo>
                      <a:lnTo>
                        <a:pt x="783" y="2064"/>
                      </a:lnTo>
                      <a:lnTo>
                        <a:pt x="774" y="2124"/>
                      </a:lnTo>
                      <a:lnTo>
                        <a:pt x="822" y="2128"/>
                      </a:lnTo>
                      <a:lnTo>
                        <a:pt x="852" y="2157"/>
                      </a:lnTo>
                      <a:lnTo>
                        <a:pt x="930" y="2173"/>
                      </a:lnTo>
                      <a:lnTo>
                        <a:pt x="987" y="2226"/>
                      </a:lnTo>
                      <a:lnTo>
                        <a:pt x="1046" y="2248"/>
                      </a:lnTo>
                      <a:lnTo>
                        <a:pt x="1411" y="2420"/>
                      </a:lnTo>
                      <a:lnTo>
                        <a:pt x="1534" y="2482"/>
                      </a:lnTo>
                      <a:lnTo>
                        <a:pt x="1612" y="2527"/>
                      </a:lnTo>
                      <a:lnTo>
                        <a:pt x="1664" y="2632"/>
                      </a:lnTo>
                      <a:lnTo>
                        <a:pt x="1724" y="2793"/>
                      </a:lnTo>
                      <a:lnTo>
                        <a:pt x="1789" y="3063"/>
                      </a:lnTo>
                      <a:lnTo>
                        <a:pt x="1105" y="3062"/>
                      </a:lnTo>
                      <a:lnTo>
                        <a:pt x="895" y="2980"/>
                      </a:lnTo>
                      <a:lnTo>
                        <a:pt x="583" y="2972"/>
                      </a:lnTo>
                      <a:lnTo>
                        <a:pt x="387" y="2974"/>
                      </a:lnTo>
                      <a:lnTo>
                        <a:pt x="276" y="2980"/>
                      </a:lnTo>
                      <a:lnTo>
                        <a:pt x="152" y="2937"/>
                      </a:lnTo>
                      <a:lnTo>
                        <a:pt x="108" y="2907"/>
                      </a:lnTo>
                      <a:lnTo>
                        <a:pt x="45" y="2823"/>
                      </a:lnTo>
                      <a:lnTo>
                        <a:pt x="31" y="2761"/>
                      </a:lnTo>
                      <a:lnTo>
                        <a:pt x="12" y="2637"/>
                      </a:lnTo>
                      <a:lnTo>
                        <a:pt x="25" y="2526"/>
                      </a:lnTo>
                      <a:lnTo>
                        <a:pt x="67" y="2330"/>
                      </a:lnTo>
                      <a:lnTo>
                        <a:pt x="122" y="2136"/>
                      </a:lnTo>
                      <a:lnTo>
                        <a:pt x="131" y="2060"/>
                      </a:lnTo>
                      <a:lnTo>
                        <a:pt x="113" y="2007"/>
                      </a:lnTo>
                      <a:lnTo>
                        <a:pt x="119" y="1853"/>
                      </a:lnTo>
                      <a:lnTo>
                        <a:pt x="137" y="1788"/>
                      </a:lnTo>
                      <a:lnTo>
                        <a:pt x="126" y="1648"/>
                      </a:lnTo>
                      <a:lnTo>
                        <a:pt x="85" y="1452"/>
                      </a:lnTo>
                      <a:lnTo>
                        <a:pt x="24" y="1184"/>
                      </a:lnTo>
                      <a:lnTo>
                        <a:pt x="0" y="943"/>
                      </a:lnTo>
                      <a:lnTo>
                        <a:pt x="0" y="740"/>
                      </a:lnTo>
                      <a:lnTo>
                        <a:pt x="15" y="591"/>
                      </a:lnTo>
                      <a:lnTo>
                        <a:pt x="39" y="505"/>
                      </a:lnTo>
                      <a:lnTo>
                        <a:pt x="72" y="399"/>
                      </a:lnTo>
                      <a:lnTo>
                        <a:pt x="110" y="289"/>
                      </a:lnTo>
                      <a:lnTo>
                        <a:pt x="224" y="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65221" name="Group 325"/>
                <p:cNvGrpSpPr>
                  <a:grpSpLocks/>
                </p:cNvGrpSpPr>
                <p:nvPr/>
              </p:nvGrpSpPr>
              <p:grpSpPr bwMode="auto">
                <a:xfrm>
                  <a:off x="2871" y="3282"/>
                  <a:ext cx="268" cy="126"/>
                  <a:chOff x="2871" y="3282"/>
                  <a:chExt cx="268" cy="126"/>
                </a:xfrm>
              </p:grpSpPr>
              <p:sp>
                <p:nvSpPr>
                  <p:cNvPr id="465222" name="Freeform 326"/>
                  <p:cNvSpPr>
                    <a:spLocks/>
                  </p:cNvSpPr>
                  <p:nvPr/>
                </p:nvSpPr>
                <p:spPr bwMode="auto">
                  <a:xfrm>
                    <a:off x="2871" y="3282"/>
                    <a:ext cx="268" cy="126"/>
                  </a:xfrm>
                  <a:custGeom>
                    <a:avLst/>
                    <a:gdLst>
                      <a:gd name="T0" fmla="*/ 0 w 535"/>
                      <a:gd name="T1" fmla="*/ 224 h 378"/>
                      <a:gd name="T2" fmla="*/ 66 w 535"/>
                      <a:gd name="T3" fmla="*/ 207 h 378"/>
                      <a:gd name="T4" fmla="*/ 90 w 535"/>
                      <a:gd name="T5" fmla="*/ 201 h 378"/>
                      <a:gd name="T6" fmla="*/ 104 w 535"/>
                      <a:gd name="T7" fmla="*/ 185 h 378"/>
                      <a:gd name="T8" fmla="*/ 121 w 535"/>
                      <a:gd name="T9" fmla="*/ 161 h 378"/>
                      <a:gd name="T10" fmla="*/ 153 w 535"/>
                      <a:gd name="T11" fmla="*/ 127 h 378"/>
                      <a:gd name="T12" fmla="*/ 211 w 535"/>
                      <a:gd name="T13" fmla="*/ 71 h 378"/>
                      <a:gd name="T14" fmla="*/ 221 w 535"/>
                      <a:gd name="T15" fmla="*/ 51 h 378"/>
                      <a:gd name="T16" fmla="*/ 237 w 535"/>
                      <a:gd name="T17" fmla="*/ 34 h 378"/>
                      <a:gd name="T18" fmla="*/ 269 w 535"/>
                      <a:gd name="T19" fmla="*/ 29 h 378"/>
                      <a:gd name="T20" fmla="*/ 361 w 535"/>
                      <a:gd name="T21" fmla="*/ 9 h 378"/>
                      <a:gd name="T22" fmla="*/ 388 w 535"/>
                      <a:gd name="T23" fmla="*/ 0 h 378"/>
                      <a:gd name="T24" fmla="*/ 410 w 535"/>
                      <a:gd name="T25" fmla="*/ 13 h 378"/>
                      <a:gd name="T26" fmla="*/ 422 w 535"/>
                      <a:gd name="T27" fmla="*/ 24 h 378"/>
                      <a:gd name="T28" fmla="*/ 454 w 535"/>
                      <a:gd name="T29" fmla="*/ 41 h 378"/>
                      <a:gd name="T30" fmla="*/ 472 w 535"/>
                      <a:gd name="T31" fmla="*/ 49 h 378"/>
                      <a:gd name="T32" fmla="*/ 489 w 535"/>
                      <a:gd name="T33" fmla="*/ 56 h 378"/>
                      <a:gd name="T34" fmla="*/ 498 w 535"/>
                      <a:gd name="T35" fmla="*/ 67 h 378"/>
                      <a:gd name="T36" fmla="*/ 509 w 535"/>
                      <a:gd name="T37" fmla="*/ 90 h 378"/>
                      <a:gd name="T38" fmla="*/ 520 w 535"/>
                      <a:gd name="T39" fmla="*/ 105 h 378"/>
                      <a:gd name="T40" fmla="*/ 523 w 535"/>
                      <a:gd name="T41" fmla="*/ 121 h 378"/>
                      <a:gd name="T42" fmla="*/ 526 w 535"/>
                      <a:gd name="T43" fmla="*/ 129 h 378"/>
                      <a:gd name="T44" fmla="*/ 535 w 535"/>
                      <a:gd name="T45" fmla="*/ 146 h 378"/>
                      <a:gd name="T46" fmla="*/ 526 w 535"/>
                      <a:gd name="T47" fmla="*/ 158 h 378"/>
                      <a:gd name="T48" fmla="*/ 517 w 535"/>
                      <a:gd name="T49" fmla="*/ 163 h 378"/>
                      <a:gd name="T50" fmla="*/ 500 w 535"/>
                      <a:gd name="T51" fmla="*/ 161 h 378"/>
                      <a:gd name="T52" fmla="*/ 485 w 535"/>
                      <a:gd name="T53" fmla="*/ 154 h 378"/>
                      <a:gd name="T54" fmla="*/ 471 w 535"/>
                      <a:gd name="T55" fmla="*/ 144 h 378"/>
                      <a:gd name="T56" fmla="*/ 457 w 535"/>
                      <a:gd name="T57" fmla="*/ 144 h 378"/>
                      <a:gd name="T58" fmla="*/ 441 w 535"/>
                      <a:gd name="T59" fmla="*/ 139 h 378"/>
                      <a:gd name="T60" fmla="*/ 424 w 535"/>
                      <a:gd name="T61" fmla="*/ 132 h 378"/>
                      <a:gd name="T62" fmla="*/ 401 w 535"/>
                      <a:gd name="T63" fmla="*/ 138 h 378"/>
                      <a:gd name="T64" fmla="*/ 383 w 535"/>
                      <a:gd name="T65" fmla="*/ 146 h 378"/>
                      <a:gd name="T66" fmla="*/ 424 w 535"/>
                      <a:gd name="T67" fmla="*/ 158 h 378"/>
                      <a:gd name="T68" fmla="*/ 453 w 535"/>
                      <a:gd name="T69" fmla="*/ 169 h 378"/>
                      <a:gd name="T70" fmla="*/ 488 w 535"/>
                      <a:gd name="T71" fmla="*/ 185 h 378"/>
                      <a:gd name="T72" fmla="*/ 497 w 535"/>
                      <a:gd name="T73" fmla="*/ 196 h 378"/>
                      <a:gd name="T74" fmla="*/ 499 w 535"/>
                      <a:gd name="T75" fmla="*/ 208 h 378"/>
                      <a:gd name="T76" fmla="*/ 492 w 535"/>
                      <a:gd name="T77" fmla="*/ 215 h 378"/>
                      <a:gd name="T78" fmla="*/ 481 w 535"/>
                      <a:gd name="T79" fmla="*/ 223 h 378"/>
                      <a:gd name="T80" fmla="*/ 467 w 535"/>
                      <a:gd name="T81" fmla="*/ 222 h 378"/>
                      <a:gd name="T82" fmla="*/ 420 w 535"/>
                      <a:gd name="T83" fmla="*/ 207 h 378"/>
                      <a:gd name="T84" fmla="*/ 376 w 535"/>
                      <a:gd name="T85" fmla="*/ 204 h 378"/>
                      <a:gd name="T86" fmla="*/ 344 w 535"/>
                      <a:gd name="T87" fmla="*/ 207 h 378"/>
                      <a:gd name="T88" fmla="*/ 325 w 535"/>
                      <a:gd name="T89" fmla="*/ 222 h 378"/>
                      <a:gd name="T90" fmla="*/ 304 w 535"/>
                      <a:gd name="T91" fmla="*/ 241 h 378"/>
                      <a:gd name="T92" fmla="*/ 287 w 535"/>
                      <a:gd name="T93" fmla="*/ 265 h 378"/>
                      <a:gd name="T94" fmla="*/ 271 w 535"/>
                      <a:gd name="T95" fmla="*/ 295 h 378"/>
                      <a:gd name="T96" fmla="*/ 251 w 535"/>
                      <a:gd name="T97" fmla="*/ 318 h 378"/>
                      <a:gd name="T98" fmla="*/ 229 w 535"/>
                      <a:gd name="T99" fmla="*/ 330 h 378"/>
                      <a:gd name="T100" fmla="*/ 205 w 535"/>
                      <a:gd name="T101" fmla="*/ 334 h 378"/>
                      <a:gd name="T102" fmla="*/ 180 w 535"/>
                      <a:gd name="T103" fmla="*/ 336 h 378"/>
                      <a:gd name="T104" fmla="*/ 148 w 535"/>
                      <a:gd name="T105" fmla="*/ 338 h 378"/>
                      <a:gd name="T106" fmla="*/ 114 w 535"/>
                      <a:gd name="T107" fmla="*/ 342 h 378"/>
                      <a:gd name="T108" fmla="*/ 87 w 535"/>
                      <a:gd name="T109" fmla="*/ 359 h 378"/>
                      <a:gd name="T110" fmla="*/ 0 w 535"/>
                      <a:gd name="T111" fmla="*/ 378 h 378"/>
                      <a:gd name="T112" fmla="*/ 0 w 535"/>
                      <a:gd name="T113" fmla="*/ 224 h 3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535" h="378">
                        <a:moveTo>
                          <a:pt x="0" y="224"/>
                        </a:moveTo>
                        <a:lnTo>
                          <a:pt x="66" y="207"/>
                        </a:lnTo>
                        <a:lnTo>
                          <a:pt x="90" y="201"/>
                        </a:lnTo>
                        <a:lnTo>
                          <a:pt x="104" y="185"/>
                        </a:lnTo>
                        <a:lnTo>
                          <a:pt x="121" y="161"/>
                        </a:lnTo>
                        <a:lnTo>
                          <a:pt x="153" y="127"/>
                        </a:lnTo>
                        <a:lnTo>
                          <a:pt x="211" y="71"/>
                        </a:lnTo>
                        <a:lnTo>
                          <a:pt x="221" y="51"/>
                        </a:lnTo>
                        <a:lnTo>
                          <a:pt x="237" y="34"/>
                        </a:lnTo>
                        <a:lnTo>
                          <a:pt x="269" y="29"/>
                        </a:lnTo>
                        <a:lnTo>
                          <a:pt x="361" y="9"/>
                        </a:lnTo>
                        <a:lnTo>
                          <a:pt x="388" y="0"/>
                        </a:lnTo>
                        <a:lnTo>
                          <a:pt x="410" y="13"/>
                        </a:lnTo>
                        <a:lnTo>
                          <a:pt x="422" y="24"/>
                        </a:lnTo>
                        <a:lnTo>
                          <a:pt x="454" y="41"/>
                        </a:lnTo>
                        <a:lnTo>
                          <a:pt x="472" y="49"/>
                        </a:lnTo>
                        <a:lnTo>
                          <a:pt x="489" y="56"/>
                        </a:lnTo>
                        <a:lnTo>
                          <a:pt x="498" y="67"/>
                        </a:lnTo>
                        <a:lnTo>
                          <a:pt x="509" y="90"/>
                        </a:lnTo>
                        <a:lnTo>
                          <a:pt x="520" y="105"/>
                        </a:lnTo>
                        <a:lnTo>
                          <a:pt x="523" y="121"/>
                        </a:lnTo>
                        <a:lnTo>
                          <a:pt x="526" y="129"/>
                        </a:lnTo>
                        <a:lnTo>
                          <a:pt x="535" y="146"/>
                        </a:lnTo>
                        <a:lnTo>
                          <a:pt x="526" y="158"/>
                        </a:lnTo>
                        <a:lnTo>
                          <a:pt x="517" y="163"/>
                        </a:lnTo>
                        <a:lnTo>
                          <a:pt x="500" y="161"/>
                        </a:lnTo>
                        <a:lnTo>
                          <a:pt x="485" y="154"/>
                        </a:lnTo>
                        <a:lnTo>
                          <a:pt x="471" y="144"/>
                        </a:lnTo>
                        <a:lnTo>
                          <a:pt x="457" y="144"/>
                        </a:lnTo>
                        <a:lnTo>
                          <a:pt x="441" y="139"/>
                        </a:lnTo>
                        <a:lnTo>
                          <a:pt x="424" y="132"/>
                        </a:lnTo>
                        <a:lnTo>
                          <a:pt x="401" y="138"/>
                        </a:lnTo>
                        <a:lnTo>
                          <a:pt x="383" y="146"/>
                        </a:lnTo>
                        <a:lnTo>
                          <a:pt x="424" y="158"/>
                        </a:lnTo>
                        <a:lnTo>
                          <a:pt x="453" y="169"/>
                        </a:lnTo>
                        <a:lnTo>
                          <a:pt x="488" y="185"/>
                        </a:lnTo>
                        <a:lnTo>
                          <a:pt x="497" y="196"/>
                        </a:lnTo>
                        <a:lnTo>
                          <a:pt x="499" y="208"/>
                        </a:lnTo>
                        <a:lnTo>
                          <a:pt x="492" y="215"/>
                        </a:lnTo>
                        <a:lnTo>
                          <a:pt x="481" y="223"/>
                        </a:lnTo>
                        <a:lnTo>
                          <a:pt x="467" y="222"/>
                        </a:lnTo>
                        <a:lnTo>
                          <a:pt x="420" y="207"/>
                        </a:lnTo>
                        <a:lnTo>
                          <a:pt x="376" y="204"/>
                        </a:lnTo>
                        <a:lnTo>
                          <a:pt x="344" y="207"/>
                        </a:lnTo>
                        <a:lnTo>
                          <a:pt x="325" y="222"/>
                        </a:lnTo>
                        <a:lnTo>
                          <a:pt x="304" y="241"/>
                        </a:lnTo>
                        <a:lnTo>
                          <a:pt x="287" y="265"/>
                        </a:lnTo>
                        <a:lnTo>
                          <a:pt x="271" y="295"/>
                        </a:lnTo>
                        <a:lnTo>
                          <a:pt x="251" y="318"/>
                        </a:lnTo>
                        <a:lnTo>
                          <a:pt x="229" y="330"/>
                        </a:lnTo>
                        <a:lnTo>
                          <a:pt x="205" y="334"/>
                        </a:lnTo>
                        <a:lnTo>
                          <a:pt x="180" y="336"/>
                        </a:lnTo>
                        <a:lnTo>
                          <a:pt x="148" y="338"/>
                        </a:lnTo>
                        <a:lnTo>
                          <a:pt x="114" y="342"/>
                        </a:lnTo>
                        <a:lnTo>
                          <a:pt x="87" y="359"/>
                        </a:lnTo>
                        <a:lnTo>
                          <a:pt x="0" y="378"/>
                        </a:lnTo>
                        <a:lnTo>
                          <a:pt x="0" y="224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23" name="Freeform 327"/>
                  <p:cNvSpPr>
                    <a:spLocks/>
                  </p:cNvSpPr>
                  <p:nvPr/>
                </p:nvSpPr>
                <p:spPr bwMode="auto">
                  <a:xfrm>
                    <a:off x="3040" y="3304"/>
                    <a:ext cx="85" cy="15"/>
                  </a:xfrm>
                  <a:custGeom>
                    <a:avLst/>
                    <a:gdLst>
                      <a:gd name="T0" fmla="*/ 170 w 170"/>
                      <a:gd name="T1" fmla="*/ 45 h 45"/>
                      <a:gd name="T2" fmla="*/ 141 w 170"/>
                      <a:gd name="T3" fmla="*/ 30 h 45"/>
                      <a:gd name="T4" fmla="*/ 118 w 170"/>
                      <a:gd name="T5" fmla="*/ 25 h 45"/>
                      <a:gd name="T6" fmla="*/ 88 w 170"/>
                      <a:gd name="T7" fmla="*/ 15 h 45"/>
                      <a:gd name="T8" fmla="*/ 64 w 170"/>
                      <a:gd name="T9" fmla="*/ 8 h 45"/>
                      <a:gd name="T10" fmla="*/ 27 w 170"/>
                      <a:gd name="T11" fmla="*/ 14 h 45"/>
                      <a:gd name="T12" fmla="*/ 0 w 170"/>
                      <a:gd name="T13" fmla="*/ 15 h 45"/>
                      <a:gd name="T14" fmla="*/ 39 w 170"/>
                      <a:gd name="T15" fmla="*/ 7 h 45"/>
                      <a:gd name="T16" fmla="*/ 74 w 170"/>
                      <a:gd name="T17" fmla="*/ 0 h 45"/>
                      <a:gd name="T18" fmla="*/ 117 w 170"/>
                      <a:gd name="T19" fmla="*/ 21 h 45"/>
                      <a:gd name="T20" fmla="*/ 140 w 170"/>
                      <a:gd name="T21" fmla="*/ 25 h 45"/>
                      <a:gd name="T22" fmla="*/ 168 w 170"/>
                      <a:gd name="T23" fmla="*/ 40 h 45"/>
                      <a:gd name="T24" fmla="*/ 170 w 170"/>
                      <a:gd name="T25" fmla="*/ 4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0" h="45">
                        <a:moveTo>
                          <a:pt x="170" y="45"/>
                        </a:moveTo>
                        <a:lnTo>
                          <a:pt x="141" y="30"/>
                        </a:lnTo>
                        <a:lnTo>
                          <a:pt x="118" y="25"/>
                        </a:lnTo>
                        <a:lnTo>
                          <a:pt x="88" y="15"/>
                        </a:lnTo>
                        <a:lnTo>
                          <a:pt x="64" y="8"/>
                        </a:lnTo>
                        <a:lnTo>
                          <a:pt x="27" y="14"/>
                        </a:lnTo>
                        <a:lnTo>
                          <a:pt x="0" y="15"/>
                        </a:lnTo>
                        <a:lnTo>
                          <a:pt x="39" y="7"/>
                        </a:lnTo>
                        <a:lnTo>
                          <a:pt x="74" y="0"/>
                        </a:lnTo>
                        <a:lnTo>
                          <a:pt x="117" y="21"/>
                        </a:lnTo>
                        <a:lnTo>
                          <a:pt x="140" y="25"/>
                        </a:lnTo>
                        <a:lnTo>
                          <a:pt x="168" y="40"/>
                        </a:lnTo>
                        <a:lnTo>
                          <a:pt x="170" y="45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24" name="Freeform 328"/>
                  <p:cNvSpPr>
                    <a:spLocks/>
                  </p:cNvSpPr>
                  <p:nvPr/>
                </p:nvSpPr>
                <p:spPr bwMode="auto">
                  <a:xfrm>
                    <a:off x="3007" y="3288"/>
                    <a:ext cx="72" cy="10"/>
                  </a:xfrm>
                  <a:custGeom>
                    <a:avLst/>
                    <a:gdLst>
                      <a:gd name="T0" fmla="*/ 103 w 143"/>
                      <a:gd name="T1" fmla="*/ 0 h 30"/>
                      <a:gd name="T2" fmla="*/ 121 w 143"/>
                      <a:gd name="T3" fmla="*/ 0 h 30"/>
                      <a:gd name="T4" fmla="*/ 143 w 143"/>
                      <a:gd name="T5" fmla="*/ 10 h 30"/>
                      <a:gd name="T6" fmla="*/ 128 w 143"/>
                      <a:gd name="T7" fmla="*/ 8 h 30"/>
                      <a:gd name="T8" fmla="*/ 106 w 143"/>
                      <a:gd name="T9" fmla="*/ 3 h 30"/>
                      <a:gd name="T10" fmla="*/ 60 w 143"/>
                      <a:gd name="T11" fmla="*/ 18 h 30"/>
                      <a:gd name="T12" fmla="*/ 33 w 143"/>
                      <a:gd name="T13" fmla="*/ 25 h 30"/>
                      <a:gd name="T14" fmla="*/ 5 w 143"/>
                      <a:gd name="T15" fmla="*/ 30 h 30"/>
                      <a:gd name="T16" fmla="*/ 0 w 143"/>
                      <a:gd name="T17" fmla="*/ 26 h 30"/>
                      <a:gd name="T18" fmla="*/ 31 w 143"/>
                      <a:gd name="T19" fmla="*/ 19 h 30"/>
                      <a:gd name="T20" fmla="*/ 69 w 143"/>
                      <a:gd name="T21" fmla="*/ 10 h 30"/>
                      <a:gd name="T22" fmla="*/ 103 w 143"/>
                      <a:gd name="T23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3" h="30">
                        <a:moveTo>
                          <a:pt x="103" y="0"/>
                        </a:moveTo>
                        <a:lnTo>
                          <a:pt x="121" y="0"/>
                        </a:lnTo>
                        <a:lnTo>
                          <a:pt x="143" y="10"/>
                        </a:lnTo>
                        <a:lnTo>
                          <a:pt x="128" y="8"/>
                        </a:lnTo>
                        <a:lnTo>
                          <a:pt x="106" y="3"/>
                        </a:lnTo>
                        <a:lnTo>
                          <a:pt x="60" y="18"/>
                        </a:lnTo>
                        <a:lnTo>
                          <a:pt x="33" y="25"/>
                        </a:lnTo>
                        <a:lnTo>
                          <a:pt x="5" y="30"/>
                        </a:lnTo>
                        <a:lnTo>
                          <a:pt x="0" y="26"/>
                        </a:lnTo>
                        <a:lnTo>
                          <a:pt x="31" y="19"/>
                        </a:lnTo>
                        <a:lnTo>
                          <a:pt x="69" y="10"/>
                        </a:lnTo>
                        <a:lnTo>
                          <a:pt x="103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25" name="Freeform 329"/>
                  <p:cNvSpPr>
                    <a:spLocks/>
                  </p:cNvSpPr>
                  <p:nvPr/>
                </p:nvSpPr>
                <p:spPr bwMode="auto">
                  <a:xfrm>
                    <a:off x="3036" y="3327"/>
                    <a:ext cx="29" cy="4"/>
                  </a:xfrm>
                  <a:custGeom>
                    <a:avLst/>
                    <a:gdLst>
                      <a:gd name="T0" fmla="*/ 58 w 58"/>
                      <a:gd name="T1" fmla="*/ 7 h 13"/>
                      <a:gd name="T2" fmla="*/ 51 w 58"/>
                      <a:gd name="T3" fmla="*/ 13 h 13"/>
                      <a:gd name="T4" fmla="*/ 31 w 58"/>
                      <a:gd name="T5" fmla="*/ 9 h 13"/>
                      <a:gd name="T6" fmla="*/ 7 w 58"/>
                      <a:gd name="T7" fmla="*/ 9 h 13"/>
                      <a:gd name="T8" fmla="*/ 0 w 58"/>
                      <a:gd name="T9" fmla="*/ 0 h 13"/>
                      <a:gd name="T10" fmla="*/ 16 w 58"/>
                      <a:gd name="T11" fmla="*/ 3 h 13"/>
                      <a:gd name="T12" fmla="*/ 58 w 58"/>
                      <a:gd name="T13" fmla="*/ 7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8" h="13">
                        <a:moveTo>
                          <a:pt x="58" y="7"/>
                        </a:moveTo>
                        <a:lnTo>
                          <a:pt x="51" y="13"/>
                        </a:lnTo>
                        <a:lnTo>
                          <a:pt x="31" y="9"/>
                        </a:lnTo>
                        <a:lnTo>
                          <a:pt x="7" y="9"/>
                        </a:lnTo>
                        <a:lnTo>
                          <a:pt x="0" y="0"/>
                        </a:lnTo>
                        <a:lnTo>
                          <a:pt x="16" y="3"/>
                        </a:lnTo>
                        <a:lnTo>
                          <a:pt x="58" y="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26" name="Freeform 330"/>
                  <p:cNvSpPr>
                    <a:spLocks/>
                  </p:cNvSpPr>
                  <p:nvPr/>
                </p:nvSpPr>
                <p:spPr bwMode="auto">
                  <a:xfrm>
                    <a:off x="3101" y="3346"/>
                    <a:ext cx="5" cy="5"/>
                  </a:xfrm>
                  <a:custGeom>
                    <a:avLst/>
                    <a:gdLst>
                      <a:gd name="T0" fmla="*/ 0 w 11"/>
                      <a:gd name="T1" fmla="*/ 0 h 15"/>
                      <a:gd name="T2" fmla="*/ 2 w 11"/>
                      <a:gd name="T3" fmla="*/ 7 h 15"/>
                      <a:gd name="T4" fmla="*/ 11 w 11"/>
                      <a:gd name="T5" fmla="*/ 15 h 15"/>
                      <a:gd name="T6" fmla="*/ 0 w 11"/>
                      <a:gd name="T7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5">
                        <a:moveTo>
                          <a:pt x="0" y="0"/>
                        </a:moveTo>
                        <a:lnTo>
                          <a:pt x="2" y="7"/>
                        </a:lnTo>
                        <a:lnTo>
                          <a:pt x="11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27" name="Freeform 331"/>
                  <p:cNvSpPr>
                    <a:spLocks/>
                  </p:cNvSpPr>
                  <p:nvPr/>
                </p:nvSpPr>
                <p:spPr bwMode="auto">
                  <a:xfrm>
                    <a:off x="2996" y="3313"/>
                    <a:ext cx="14" cy="12"/>
                  </a:xfrm>
                  <a:custGeom>
                    <a:avLst/>
                    <a:gdLst>
                      <a:gd name="T0" fmla="*/ 27 w 27"/>
                      <a:gd name="T1" fmla="*/ 0 h 35"/>
                      <a:gd name="T2" fmla="*/ 23 w 27"/>
                      <a:gd name="T3" fmla="*/ 12 h 35"/>
                      <a:gd name="T4" fmla="*/ 23 w 27"/>
                      <a:gd name="T5" fmla="*/ 22 h 35"/>
                      <a:gd name="T6" fmla="*/ 0 w 27"/>
                      <a:gd name="T7" fmla="*/ 35 h 35"/>
                      <a:gd name="T8" fmla="*/ 27 w 27"/>
                      <a:gd name="T9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" h="35">
                        <a:moveTo>
                          <a:pt x="27" y="0"/>
                        </a:moveTo>
                        <a:lnTo>
                          <a:pt x="23" y="12"/>
                        </a:lnTo>
                        <a:lnTo>
                          <a:pt x="23" y="22"/>
                        </a:lnTo>
                        <a:lnTo>
                          <a:pt x="0" y="35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28" name="Freeform 332"/>
                  <p:cNvSpPr>
                    <a:spLocks/>
                  </p:cNvSpPr>
                  <p:nvPr/>
                </p:nvSpPr>
                <p:spPr bwMode="auto">
                  <a:xfrm>
                    <a:off x="3021" y="3335"/>
                    <a:ext cx="5" cy="9"/>
                  </a:xfrm>
                  <a:custGeom>
                    <a:avLst/>
                    <a:gdLst>
                      <a:gd name="T0" fmla="*/ 1 w 10"/>
                      <a:gd name="T1" fmla="*/ 0 h 27"/>
                      <a:gd name="T2" fmla="*/ 0 w 10"/>
                      <a:gd name="T3" fmla="*/ 11 h 27"/>
                      <a:gd name="T4" fmla="*/ 10 w 10"/>
                      <a:gd name="T5" fmla="*/ 27 h 27"/>
                      <a:gd name="T6" fmla="*/ 1 w 10"/>
                      <a:gd name="T7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27">
                        <a:moveTo>
                          <a:pt x="1" y="0"/>
                        </a:moveTo>
                        <a:lnTo>
                          <a:pt x="0" y="11"/>
                        </a:lnTo>
                        <a:lnTo>
                          <a:pt x="10" y="2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29" name="Freeform 333"/>
                  <p:cNvSpPr>
                    <a:spLocks/>
                  </p:cNvSpPr>
                  <p:nvPr/>
                </p:nvSpPr>
                <p:spPr bwMode="auto">
                  <a:xfrm>
                    <a:off x="3120" y="3324"/>
                    <a:ext cx="8" cy="7"/>
                  </a:xfrm>
                  <a:custGeom>
                    <a:avLst/>
                    <a:gdLst>
                      <a:gd name="T0" fmla="*/ 15 w 15"/>
                      <a:gd name="T1" fmla="*/ 20 h 20"/>
                      <a:gd name="T2" fmla="*/ 6 w 15"/>
                      <a:gd name="T3" fmla="*/ 16 h 20"/>
                      <a:gd name="T4" fmla="*/ 2 w 15"/>
                      <a:gd name="T5" fmla="*/ 9 h 20"/>
                      <a:gd name="T6" fmla="*/ 1 w 15"/>
                      <a:gd name="T7" fmla="*/ 0 h 20"/>
                      <a:gd name="T8" fmla="*/ 0 w 15"/>
                      <a:gd name="T9" fmla="*/ 9 h 20"/>
                      <a:gd name="T10" fmla="*/ 3 w 15"/>
                      <a:gd name="T11" fmla="*/ 17 h 20"/>
                      <a:gd name="T12" fmla="*/ 15 w 15"/>
                      <a:gd name="T13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" h="20">
                        <a:moveTo>
                          <a:pt x="15" y="20"/>
                        </a:moveTo>
                        <a:lnTo>
                          <a:pt x="6" y="16"/>
                        </a:lnTo>
                        <a:lnTo>
                          <a:pt x="2" y="9"/>
                        </a:lnTo>
                        <a:lnTo>
                          <a:pt x="1" y="0"/>
                        </a:lnTo>
                        <a:lnTo>
                          <a:pt x="0" y="9"/>
                        </a:lnTo>
                        <a:lnTo>
                          <a:pt x="3" y="17"/>
                        </a:lnTo>
                        <a:lnTo>
                          <a:pt x="15" y="2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65230" name="Group 334"/>
                <p:cNvGrpSpPr>
                  <a:grpSpLocks/>
                </p:cNvGrpSpPr>
                <p:nvPr/>
              </p:nvGrpSpPr>
              <p:grpSpPr bwMode="auto">
                <a:xfrm>
                  <a:off x="2798" y="3203"/>
                  <a:ext cx="283" cy="113"/>
                  <a:chOff x="2798" y="3203"/>
                  <a:chExt cx="283" cy="113"/>
                </a:xfrm>
              </p:grpSpPr>
              <p:sp>
                <p:nvSpPr>
                  <p:cNvPr id="465231" name="Freeform 335"/>
                  <p:cNvSpPr>
                    <a:spLocks/>
                  </p:cNvSpPr>
                  <p:nvPr/>
                </p:nvSpPr>
                <p:spPr bwMode="auto">
                  <a:xfrm>
                    <a:off x="2798" y="3203"/>
                    <a:ext cx="283" cy="113"/>
                  </a:xfrm>
                  <a:custGeom>
                    <a:avLst/>
                    <a:gdLst>
                      <a:gd name="T0" fmla="*/ 54 w 565"/>
                      <a:gd name="T1" fmla="*/ 339 h 339"/>
                      <a:gd name="T2" fmla="*/ 84 w 565"/>
                      <a:gd name="T3" fmla="*/ 331 h 339"/>
                      <a:gd name="T4" fmla="*/ 114 w 565"/>
                      <a:gd name="T5" fmla="*/ 315 h 339"/>
                      <a:gd name="T6" fmla="*/ 142 w 565"/>
                      <a:gd name="T7" fmla="*/ 308 h 339"/>
                      <a:gd name="T8" fmla="*/ 190 w 565"/>
                      <a:gd name="T9" fmla="*/ 316 h 339"/>
                      <a:gd name="T10" fmla="*/ 225 w 565"/>
                      <a:gd name="T11" fmla="*/ 313 h 339"/>
                      <a:gd name="T12" fmla="*/ 247 w 565"/>
                      <a:gd name="T13" fmla="*/ 299 h 339"/>
                      <a:gd name="T14" fmla="*/ 268 w 565"/>
                      <a:gd name="T15" fmla="*/ 286 h 339"/>
                      <a:gd name="T16" fmla="*/ 289 w 565"/>
                      <a:gd name="T17" fmla="*/ 282 h 339"/>
                      <a:gd name="T18" fmla="*/ 309 w 565"/>
                      <a:gd name="T19" fmla="*/ 269 h 339"/>
                      <a:gd name="T20" fmla="*/ 329 w 565"/>
                      <a:gd name="T21" fmla="*/ 251 h 339"/>
                      <a:gd name="T22" fmla="*/ 355 w 565"/>
                      <a:gd name="T23" fmla="*/ 235 h 339"/>
                      <a:gd name="T24" fmla="*/ 373 w 565"/>
                      <a:gd name="T25" fmla="*/ 229 h 339"/>
                      <a:gd name="T26" fmla="*/ 390 w 565"/>
                      <a:gd name="T27" fmla="*/ 224 h 339"/>
                      <a:gd name="T28" fmla="*/ 414 w 565"/>
                      <a:gd name="T29" fmla="*/ 221 h 339"/>
                      <a:gd name="T30" fmla="*/ 428 w 565"/>
                      <a:gd name="T31" fmla="*/ 216 h 339"/>
                      <a:gd name="T32" fmla="*/ 436 w 565"/>
                      <a:gd name="T33" fmla="*/ 208 h 339"/>
                      <a:gd name="T34" fmla="*/ 439 w 565"/>
                      <a:gd name="T35" fmla="*/ 197 h 339"/>
                      <a:gd name="T36" fmla="*/ 437 w 565"/>
                      <a:gd name="T37" fmla="*/ 193 h 339"/>
                      <a:gd name="T38" fmla="*/ 428 w 565"/>
                      <a:gd name="T39" fmla="*/ 183 h 339"/>
                      <a:gd name="T40" fmla="*/ 413 w 565"/>
                      <a:gd name="T41" fmla="*/ 178 h 339"/>
                      <a:gd name="T42" fmla="*/ 392 w 565"/>
                      <a:gd name="T43" fmla="*/ 172 h 339"/>
                      <a:gd name="T44" fmla="*/ 372 w 565"/>
                      <a:gd name="T45" fmla="*/ 174 h 339"/>
                      <a:gd name="T46" fmla="*/ 354 w 565"/>
                      <a:gd name="T47" fmla="*/ 183 h 339"/>
                      <a:gd name="T48" fmla="*/ 314 w 565"/>
                      <a:gd name="T49" fmla="*/ 183 h 339"/>
                      <a:gd name="T50" fmla="*/ 347 w 565"/>
                      <a:gd name="T51" fmla="*/ 153 h 339"/>
                      <a:gd name="T52" fmla="*/ 379 w 565"/>
                      <a:gd name="T53" fmla="*/ 125 h 339"/>
                      <a:gd name="T54" fmla="*/ 414 w 565"/>
                      <a:gd name="T55" fmla="*/ 109 h 339"/>
                      <a:gd name="T56" fmla="*/ 444 w 565"/>
                      <a:gd name="T57" fmla="*/ 106 h 339"/>
                      <a:gd name="T58" fmla="*/ 481 w 565"/>
                      <a:gd name="T59" fmla="*/ 100 h 339"/>
                      <a:gd name="T60" fmla="*/ 505 w 565"/>
                      <a:gd name="T61" fmla="*/ 110 h 339"/>
                      <a:gd name="T62" fmla="*/ 516 w 565"/>
                      <a:gd name="T63" fmla="*/ 115 h 339"/>
                      <a:gd name="T64" fmla="*/ 527 w 565"/>
                      <a:gd name="T65" fmla="*/ 115 h 339"/>
                      <a:gd name="T66" fmla="*/ 534 w 565"/>
                      <a:gd name="T67" fmla="*/ 109 h 339"/>
                      <a:gd name="T68" fmla="*/ 544 w 565"/>
                      <a:gd name="T69" fmla="*/ 104 h 339"/>
                      <a:gd name="T70" fmla="*/ 542 w 565"/>
                      <a:gd name="T71" fmla="*/ 91 h 339"/>
                      <a:gd name="T72" fmla="*/ 553 w 565"/>
                      <a:gd name="T73" fmla="*/ 91 h 339"/>
                      <a:gd name="T74" fmla="*/ 560 w 565"/>
                      <a:gd name="T75" fmla="*/ 84 h 339"/>
                      <a:gd name="T76" fmla="*/ 561 w 565"/>
                      <a:gd name="T77" fmla="*/ 77 h 339"/>
                      <a:gd name="T78" fmla="*/ 565 w 565"/>
                      <a:gd name="T79" fmla="*/ 72 h 339"/>
                      <a:gd name="T80" fmla="*/ 560 w 565"/>
                      <a:gd name="T81" fmla="*/ 65 h 339"/>
                      <a:gd name="T82" fmla="*/ 553 w 565"/>
                      <a:gd name="T83" fmla="*/ 58 h 339"/>
                      <a:gd name="T84" fmla="*/ 542 w 565"/>
                      <a:gd name="T85" fmla="*/ 50 h 339"/>
                      <a:gd name="T86" fmla="*/ 530 w 565"/>
                      <a:gd name="T87" fmla="*/ 39 h 339"/>
                      <a:gd name="T88" fmla="*/ 520 w 565"/>
                      <a:gd name="T89" fmla="*/ 30 h 339"/>
                      <a:gd name="T90" fmla="*/ 501 w 565"/>
                      <a:gd name="T91" fmla="*/ 26 h 339"/>
                      <a:gd name="T92" fmla="*/ 488 w 565"/>
                      <a:gd name="T93" fmla="*/ 24 h 339"/>
                      <a:gd name="T94" fmla="*/ 419 w 565"/>
                      <a:gd name="T95" fmla="*/ 8 h 339"/>
                      <a:gd name="T96" fmla="*/ 403 w 565"/>
                      <a:gd name="T97" fmla="*/ 5 h 339"/>
                      <a:gd name="T98" fmla="*/ 387 w 565"/>
                      <a:gd name="T99" fmla="*/ 0 h 339"/>
                      <a:gd name="T100" fmla="*/ 370 w 565"/>
                      <a:gd name="T101" fmla="*/ 3 h 339"/>
                      <a:gd name="T102" fmla="*/ 354 w 565"/>
                      <a:gd name="T103" fmla="*/ 15 h 339"/>
                      <a:gd name="T104" fmla="*/ 297 w 565"/>
                      <a:gd name="T105" fmla="*/ 39 h 339"/>
                      <a:gd name="T106" fmla="*/ 265 w 565"/>
                      <a:gd name="T107" fmla="*/ 43 h 339"/>
                      <a:gd name="T108" fmla="*/ 234 w 565"/>
                      <a:gd name="T109" fmla="*/ 76 h 339"/>
                      <a:gd name="T110" fmla="*/ 166 w 565"/>
                      <a:gd name="T111" fmla="*/ 137 h 339"/>
                      <a:gd name="T112" fmla="*/ 141 w 565"/>
                      <a:gd name="T113" fmla="*/ 164 h 339"/>
                      <a:gd name="T114" fmla="*/ 115 w 565"/>
                      <a:gd name="T115" fmla="*/ 194 h 339"/>
                      <a:gd name="T116" fmla="*/ 83 w 565"/>
                      <a:gd name="T117" fmla="*/ 204 h 339"/>
                      <a:gd name="T118" fmla="*/ 0 w 565"/>
                      <a:gd name="T119" fmla="*/ 208 h 339"/>
                      <a:gd name="T120" fmla="*/ 54 w 565"/>
                      <a:gd name="T121" fmla="*/ 339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565" h="339">
                        <a:moveTo>
                          <a:pt x="54" y="339"/>
                        </a:moveTo>
                        <a:lnTo>
                          <a:pt x="84" y="331"/>
                        </a:lnTo>
                        <a:lnTo>
                          <a:pt x="114" y="315"/>
                        </a:lnTo>
                        <a:lnTo>
                          <a:pt x="142" y="308"/>
                        </a:lnTo>
                        <a:lnTo>
                          <a:pt x="190" y="316"/>
                        </a:lnTo>
                        <a:lnTo>
                          <a:pt x="225" y="313"/>
                        </a:lnTo>
                        <a:lnTo>
                          <a:pt x="247" y="299"/>
                        </a:lnTo>
                        <a:lnTo>
                          <a:pt x="268" y="286"/>
                        </a:lnTo>
                        <a:lnTo>
                          <a:pt x="289" y="282"/>
                        </a:lnTo>
                        <a:lnTo>
                          <a:pt x="309" y="269"/>
                        </a:lnTo>
                        <a:lnTo>
                          <a:pt x="329" y="251"/>
                        </a:lnTo>
                        <a:lnTo>
                          <a:pt x="355" y="235"/>
                        </a:lnTo>
                        <a:lnTo>
                          <a:pt x="373" y="229"/>
                        </a:lnTo>
                        <a:lnTo>
                          <a:pt x="390" y="224"/>
                        </a:lnTo>
                        <a:lnTo>
                          <a:pt x="414" y="221"/>
                        </a:lnTo>
                        <a:lnTo>
                          <a:pt x="428" y="216"/>
                        </a:lnTo>
                        <a:lnTo>
                          <a:pt x="436" y="208"/>
                        </a:lnTo>
                        <a:lnTo>
                          <a:pt x="439" y="197"/>
                        </a:lnTo>
                        <a:lnTo>
                          <a:pt x="437" y="193"/>
                        </a:lnTo>
                        <a:lnTo>
                          <a:pt x="428" y="183"/>
                        </a:lnTo>
                        <a:lnTo>
                          <a:pt x="413" y="178"/>
                        </a:lnTo>
                        <a:lnTo>
                          <a:pt x="392" y="172"/>
                        </a:lnTo>
                        <a:lnTo>
                          <a:pt x="372" y="174"/>
                        </a:lnTo>
                        <a:lnTo>
                          <a:pt x="354" y="183"/>
                        </a:lnTo>
                        <a:lnTo>
                          <a:pt x="314" y="183"/>
                        </a:lnTo>
                        <a:lnTo>
                          <a:pt x="347" y="153"/>
                        </a:lnTo>
                        <a:lnTo>
                          <a:pt x="379" y="125"/>
                        </a:lnTo>
                        <a:lnTo>
                          <a:pt x="414" y="109"/>
                        </a:lnTo>
                        <a:lnTo>
                          <a:pt x="444" y="106"/>
                        </a:lnTo>
                        <a:lnTo>
                          <a:pt x="481" y="100"/>
                        </a:lnTo>
                        <a:lnTo>
                          <a:pt x="505" y="110"/>
                        </a:lnTo>
                        <a:lnTo>
                          <a:pt x="516" y="115"/>
                        </a:lnTo>
                        <a:lnTo>
                          <a:pt x="527" y="115"/>
                        </a:lnTo>
                        <a:lnTo>
                          <a:pt x="534" y="109"/>
                        </a:lnTo>
                        <a:lnTo>
                          <a:pt x="544" y="104"/>
                        </a:lnTo>
                        <a:lnTo>
                          <a:pt x="542" y="91"/>
                        </a:lnTo>
                        <a:lnTo>
                          <a:pt x="553" y="91"/>
                        </a:lnTo>
                        <a:lnTo>
                          <a:pt x="560" y="84"/>
                        </a:lnTo>
                        <a:lnTo>
                          <a:pt x="561" y="77"/>
                        </a:lnTo>
                        <a:lnTo>
                          <a:pt x="565" y="72"/>
                        </a:lnTo>
                        <a:lnTo>
                          <a:pt x="560" y="65"/>
                        </a:lnTo>
                        <a:lnTo>
                          <a:pt x="553" y="58"/>
                        </a:lnTo>
                        <a:lnTo>
                          <a:pt x="542" y="50"/>
                        </a:lnTo>
                        <a:lnTo>
                          <a:pt x="530" y="39"/>
                        </a:lnTo>
                        <a:lnTo>
                          <a:pt x="520" y="30"/>
                        </a:lnTo>
                        <a:lnTo>
                          <a:pt x="501" y="26"/>
                        </a:lnTo>
                        <a:lnTo>
                          <a:pt x="488" y="24"/>
                        </a:lnTo>
                        <a:lnTo>
                          <a:pt x="419" y="8"/>
                        </a:lnTo>
                        <a:lnTo>
                          <a:pt x="403" y="5"/>
                        </a:lnTo>
                        <a:lnTo>
                          <a:pt x="387" y="0"/>
                        </a:lnTo>
                        <a:lnTo>
                          <a:pt x="370" y="3"/>
                        </a:lnTo>
                        <a:lnTo>
                          <a:pt x="354" y="15"/>
                        </a:lnTo>
                        <a:lnTo>
                          <a:pt x="297" y="39"/>
                        </a:lnTo>
                        <a:lnTo>
                          <a:pt x="265" y="43"/>
                        </a:lnTo>
                        <a:lnTo>
                          <a:pt x="234" y="76"/>
                        </a:lnTo>
                        <a:lnTo>
                          <a:pt x="166" y="137"/>
                        </a:lnTo>
                        <a:lnTo>
                          <a:pt x="141" y="164"/>
                        </a:lnTo>
                        <a:lnTo>
                          <a:pt x="115" y="194"/>
                        </a:lnTo>
                        <a:lnTo>
                          <a:pt x="83" y="204"/>
                        </a:lnTo>
                        <a:lnTo>
                          <a:pt x="0" y="208"/>
                        </a:lnTo>
                        <a:lnTo>
                          <a:pt x="54" y="339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32" name="Freeform 336"/>
                  <p:cNvSpPr>
                    <a:spLocks/>
                  </p:cNvSpPr>
                  <p:nvPr/>
                </p:nvSpPr>
                <p:spPr bwMode="auto">
                  <a:xfrm>
                    <a:off x="3031" y="3220"/>
                    <a:ext cx="40" cy="14"/>
                  </a:xfrm>
                  <a:custGeom>
                    <a:avLst/>
                    <a:gdLst>
                      <a:gd name="T0" fmla="*/ 80 w 80"/>
                      <a:gd name="T1" fmla="*/ 37 h 41"/>
                      <a:gd name="T2" fmla="*/ 73 w 80"/>
                      <a:gd name="T3" fmla="*/ 41 h 41"/>
                      <a:gd name="T4" fmla="*/ 60 w 80"/>
                      <a:gd name="T5" fmla="*/ 27 h 41"/>
                      <a:gd name="T6" fmla="*/ 45 w 80"/>
                      <a:gd name="T7" fmla="*/ 19 h 41"/>
                      <a:gd name="T8" fmla="*/ 37 w 80"/>
                      <a:gd name="T9" fmla="*/ 11 h 41"/>
                      <a:gd name="T10" fmla="*/ 30 w 80"/>
                      <a:gd name="T11" fmla="*/ 7 h 41"/>
                      <a:gd name="T12" fmla="*/ 12 w 80"/>
                      <a:gd name="T13" fmla="*/ 3 h 41"/>
                      <a:gd name="T14" fmla="*/ 0 w 80"/>
                      <a:gd name="T15" fmla="*/ 0 h 41"/>
                      <a:gd name="T16" fmla="*/ 20 w 80"/>
                      <a:gd name="T17" fmla="*/ 0 h 41"/>
                      <a:gd name="T18" fmla="*/ 36 w 80"/>
                      <a:gd name="T19" fmla="*/ 3 h 41"/>
                      <a:gd name="T20" fmla="*/ 43 w 80"/>
                      <a:gd name="T21" fmla="*/ 8 h 41"/>
                      <a:gd name="T22" fmla="*/ 53 w 80"/>
                      <a:gd name="T23" fmla="*/ 16 h 41"/>
                      <a:gd name="T24" fmla="*/ 80 w 80"/>
                      <a:gd name="T25" fmla="*/ 37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0" h="41">
                        <a:moveTo>
                          <a:pt x="80" y="37"/>
                        </a:moveTo>
                        <a:lnTo>
                          <a:pt x="73" y="41"/>
                        </a:lnTo>
                        <a:lnTo>
                          <a:pt x="60" y="27"/>
                        </a:lnTo>
                        <a:lnTo>
                          <a:pt x="45" y="19"/>
                        </a:lnTo>
                        <a:lnTo>
                          <a:pt x="37" y="11"/>
                        </a:lnTo>
                        <a:lnTo>
                          <a:pt x="30" y="7"/>
                        </a:lnTo>
                        <a:lnTo>
                          <a:pt x="12" y="3"/>
                        </a:lnTo>
                        <a:lnTo>
                          <a:pt x="0" y="0"/>
                        </a:lnTo>
                        <a:lnTo>
                          <a:pt x="20" y="0"/>
                        </a:lnTo>
                        <a:lnTo>
                          <a:pt x="36" y="3"/>
                        </a:lnTo>
                        <a:lnTo>
                          <a:pt x="43" y="8"/>
                        </a:lnTo>
                        <a:lnTo>
                          <a:pt x="53" y="16"/>
                        </a:lnTo>
                        <a:lnTo>
                          <a:pt x="80" y="3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33" name="Freeform 337"/>
                  <p:cNvSpPr>
                    <a:spLocks/>
                  </p:cNvSpPr>
                  <p:nvPr/>
                </p:nvSpPr>
                <p:spPr bwMode="auto">
                  <a:xfrm>
                    <a:off x="2847" y="3286"/>
                    <a:ext cx="18" cy="11"/>
                  </a:xfrm>
                  <a:custGeom>
                    <a:avLst/>
                    <a:gdLst>
                      <a:gd name="T0" fmla="*/ 0 w 36"/>
                      <a:gd name="T1" fmla="*/ 0 h 34"/>
                      <a:gd name="T2" fmla="*/ 24 w 36"/>
                      <a:gd name="T3" fmla="*/ 13 h 34"/>
                      <a:gd name="T4" fmla="*/ 36 w 36"/>
                      <a:gd name="T5" fmla="*/ 34 h 34"/>
                      <a:gd name="T6" fmla="*/ 0 w 36"/>
                      <a:gd name="T7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6" h="34">
                        <a:moveTo>
                          <a:pt x="0" y="0"/>
                        </a:moveTo>
                        <a:lnTo>
                          <a:pt x="24" y="13"/>
                        </a:lnTo>
                        <a:lnTo>
                          <a:pt x="36" y="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34" name="Freeform 338"/>
                  <p:cNvSpPr>
                    <a:spLocks/>
                  </p:cNvSpPr>
                  <p:nvPr/>
                </p:nvSpPr>
                <p:spPr bwMode="auto">
                  <a:xfrm>
                    <a:off x="2959" y="3215"/>
                    <a:ext cx="63" cy="11"/>
                  </a:xfrm>
                  <a:custGeom>
                    <a:avLst/>
                    <a:gdLst>
                      <a:gd name="T0" fmla="*/ 126 w 126"/>
                      <a:gd name="T1" fmla="*/ 8 h 31"/>
                      <a:gd name="T2" fmla="*/ 88 w 126"/>
                      <a:gd name="T3" fmla="*/ 5 h 31"/>
                      <a:gd name="T4" fmla="*/ 70 w 126"/>
                      <a:gd name="T5" fmla="*/ 0 h 31"/>
                      <a:gd name="T6" fmla="*/ 58 w 126"/>
                      <a:gd name="T7" fmla="*/ 1 h 31"/>
                      <a:gd name="T8" fmla="*/ 48 w 126"/>
                      <a:gd name="T9" fmla="*/ 8 h 31"/>
                      <a:gd name="T10" fmla="*/ 40 w 126"/>
                      <a:gd name="T11" fmla="*/ 14 h 31"/>
                      <a:gd name="T12" fmla="*/ 20 w 126"/>
                      <a:gd name="T13" fmla="*/ 24 h 31"/>
                      <a:gd name="T14" fmla="*/ 0 w 126"/>
                      <a:gd name="T15" fmla="*/ 26 h 31"/>
                      <a:gd name="T16" fmla="*/ 11 w 126"/>
                      <a:gd name="T17" fmla="*/ 31 h 31"/>
                      <a:gd name="T18" fmla="*/ 35 w 126"/>
                      <a:gd name="T19" fmla="*/ 23 h 31"/>
                      <a:gd name="T20" fmla="*/ 55 w 126"/>
                      <a:gd name="T21" fmla="*/ 8 h 31"/>
                      <a:gd name="T22" fmla="*/ 66 w 126"/>
                      <a:gd name="T23" fmla="*/ 5 h 31"/>
                      <a:gd name="T24" fmla="*/ 78 w 126"/>
                      <a:gd name="T25" fmla="*/ 7 h 31"/>
                      <a:gd name="T26" fmla="*/ 95 w 126"/>
                      <a:gd name="T27" fmla="*/ 9 h 31"/>
                      <a:gd name="T28" fmla="*/ 126 w 126"/>
                      <a:gd name="T29" fmla="*/ 8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1">
                        <a:moveTo>
                          <a:pt x="126" y="8"/>
                        </a:moveTo>
                        <a:lnTo>
                          <a:pt x="88" y="5"/>
                        </a:lnTo>
                        <a:lnTo>
                          <a:pt x="70" y="0"/>
                        </a:lnTo>
                        <a:lnTo>
                          <a:pt x="58" y="1"/>
                        </a:lnTo>
                        <a:lnTo>
                          <a:pt x="48" y="8"/>
                        </a:lnTo>
                        <a:lnTo>
                          <a:pt x="40" y="14"/>
                        </a:lnTo>
                        <a:lnTo>
                          <a:pt x="20" y="24"/>
                        </a:lnTo>
                        <a:lnTo>
                          <a:pt x="0" y="26"/>
                        </a:lnTo>
                        <a:lnTo>
                          <a:pt x="11" y="31"/>
                        </a:lnTo>
                        <a:lnTo>
                          <a:pt x="35" y="23"/>
                        </a:lnTo>
                        <a:lnTo>
                          <a:pt x="55" y="8"/>
                        </a:lnTo>
                        <a:lnTo>
                          <a:pt x="66" y="5"/>
                        </a:lnTo>
                        <a:lnTo>
                          <a:pt x="78" y="7"/>
                        </a:lnTo>
                        <a:lnTo>
                          <a:pt x="95" y="9"/>
                        </a:lnTo>
                        <a:lnTo>
                          <a:pt x="126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35" name="Freeform 339"/>
                  <p:cNvSpPr>
                    <a:spLocks/>
                  </p:cNvSpPr>
                  <p:nvPr/>
                </p:nvSpPr>
                <p:spPr bwMode="auto">
                  <a:xfrm>
                    <a:off x="2996" y="3267"/>
                    <a:ext cx="3" cy="5"/>
                  </a:xfrm>
                  <a:custGeom>
                    <a:avLst/>
                    <a:gdLst>
                      <a:gd name="T0" fmla="*/ 5 w 5"/>
                      <a:gd name="T1" fmla="*/ 0 h 15"/>
                      <a:gd name="T2" fmla="*/ 0 w 5"/>
                      <a:gd name="T3" fmla="*/ 8 h 15"/>
                      <a:gd name="T4" fmla="*/ 5 w 5"/>
                      <a:gd name="T5" fmla="*/ 15 h 15"/>
                      <a:gd name="T6" fmla="*/ 5 w 5"/>
                      <a:gd name="T7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" h="15">
                        <a:moveTo>
                          <a:pt x="5" y="0"/>
                        </a:moveTo>
                        <a:lnTo>
                          <a:pt x="0" y="8"/>
                        </a:lnTo>
                        <a:lnTo>
                          <a:pt x="5" y="15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36" name="Freeform 340"/>
                  <p:cNvSpPr>
                    <a:spLocks/>
                  </p:cNvSpPr>
                  <p:nvPr/>
                </p:nvSpPr>
                <p:spPr bwMode="auto">
                  <a:xfrm>
                    <a:off x="3057" y="3233"/>
                    <a:ext cx="8" cy="5"/>
                  </a:xfrm>
                  <a:custGeom>
                    <a:avLst/>
                    <a:gdLst>
                      <a:gd name="T0" fmla="*/ 12 w 16"/>
                      <a:gd name="T1" fmla="*/ 14 h 14"/>
                      <a:gd name="T2" fmla="*/ 16 w 16"/>
                      <a:gd name="T3" fmla="*/ 10 h 14"/>
                      <a:gd name="T4" fmla="*/ 8 w 16"/>
                      <a:gd name="T5" fmla="*/ 6 h 14"/>
                      <a:gd name="T6" fmla="*/ 0 w 16"/>
                      <a:gd name="T7" fmla="*/ 0 h 14"/>
                      <a:gd name="T8" fmla="*/ 12 w 16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12" y="14"/>
                        </a:moveTo>
                        <a:lnTo>
                          <a:pt x="16" y="10"/>
                        </a:lnTo>
                        <a:lnTo>
                          <a:pt x="8" y="6"/>
                        </a:lnTo>
                        <a:lnTo>
                          <a:pt x="0" y="0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37" name="Freeform 341"/>
                  <p:cNvSpPr>
                    <a:spLocks/>
                  </p:cNvSpPr>
                  <p:nvPr/>
                </p:nvSpPr>
                <p:spPr bwMode="auto">
                  <a:xfrm>
                    <a:off x="3068" y="3225"/>
                    <a:ext cx="9" cy="3"/>
                  </a:xfrm>
                  <a:custGeom>
                    <a:avLst/>
                    <a:gdLst>
                      <a:gd name="T0" fmla="*/ 15 w 16"/>
                      <a:gd name="T1" fmla="*/ 9 h 9"/>
                      <a:gd name="T2" fmla="*/ 16 w 16"/>
                      <a:gd name="T3" fmla="*/ 5 h 9"/>
                      <a:gd name="T4" fmla="*/ 6 w 16"/>
                      <a:gd name="T5" fmla="*/ 4 h 9"/>
                      <a:gd name="T6" fmla="*/ 0 w 16"/>
                      <a:gd name="T7" fmla="*/ 0 h 9"/>
                      <a:gd name="T8" fmla="*/ 5 w 16"/>
                      <a:gd name="T9" fmla="*/ 5 h 9"/>
                      <a:gd name="T10" fmla="*/ 15 w 16"/>
                      <a:gd name="T11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15" y="9"/>
                        </a:moveTo>
                        <a:lnTo>
                          <a:pt x="16" y="5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lnTo>
                          <a:pt x="5" y="5"/>
                        </a:lnTo>
                        <a:lnTo>
                          <a:pt x="15" y="9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38" name="Freeform 342"/>
                  <p:cNvSpPr>
                    <a:spLocks/>
                  </p:cNvSpPr>
                  <p:nvPr/>
                </p:nvSpPr>
                <p:spPr bwMode="auto">
                  <a:xfrm>
                    <a:off x="2929" y="3259"/>
                    <a:ext cx="26" cy="6"/>
                  </a:xfrm>
                  <a:custGeom>
                    <a:avLst/>
                    <a:gdLst>
                      <a:gd name="T0" fmla="*/ 51 w 51"/>
                      <a:gd name="T1" fmla="*/ 8 h 17"/>
                      <a:gd name="T2" fmla="*/ 48 w 51"/>
                      <a:gd name="T3" fmla="*/ 16 h 17"/>
                      <a:gd name="T4" fmla="*/ 39 w 51"/>
                      <a:gd name="T5" fmla="*/ 13 h 17"/>
                      <a:gd name="T6" fmla="*/ 22 w 51"/>
                      <a:gd name="T7" fmla="*/ 13 h 17"/>
                      <a:gd name="T8" fmla="*/ 8 w 51"/>
                      <a:gd name="T9" fmla="*/ 13 h 17"/>
                      <a:gd name="T10" fmla="*/ 0 w 51"/>
                      <a:gd name="T11" fmla="*/ 17 h 17"/>
                      <a:gd name="T12" fmla="*/ 13 w 51"/>
                      <a:gd name="T13" fmla="*/ 9 h 17"/>
                      <a:gd name="T14" fmla="*/ 26 w 51"/>
                      <a:gd name="T15" fmla="*/ 5 h 17"/>
                      <a:gd name="T16" fmla="*/ 35 w 51"/>
                      <a:gd name="T17" fmla="*/ 0 h 17"/>
                      <a:gd name="T18" fmla="*/ 28 w 51"/>
                      <a:gd name="T19" fmla="*/ 9 h 17"/>
                      <a:gd name="T20" fmla="*/ 42 w 51"/>
                      <a:gd name="T21" fmla="*/ 9 h 17"/>
                      <a:gd name="T22" fmla="*/ 51 w 51"/>
                      <a:gd name="T23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1" h="17">
                        <a:moveTo>
                          <a:pt x="51" y="8"/>
                        </a:moveTo>
                        <a:lnTo>
                          <a:pt x="48" y="16"/>
                        </a:lnTo>
                        <a:lnTo>
                          <a:pt x="39" y="13"/>
                        </a:lnTo>
                        <a:lnTo>
                          <a:pt x="22" y="13"/>
                        </a:lnTo>
                        <a:lnTo>
                          <a:pt x="8" y="13"/>
                        </a:lnTo>
                        <a:lnTo>
                          <a:pt x="0" y="17"/>
                        </a:lnTo>
                        <a:lnTo>
                          <a:pt x="13" y="9"/>
                        </a:lnTo>
                        <a:lnTo>
                          <a:pt x="26" y="5"/>
                        </a:lnTo>
                        <a:lnTo>
                          <a:pt x="35" y="0"/>
                        </a:lnTo>
                        <a:lnTo>
                          <a:pt x="28" y="9"/>
                        </a:lnTo>
                        <a:lnTo>
                          <a:pt x="42" y="9"/>
                        </a:lnTo>
                        <a:lnTo>
                          <a:pt x="51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65239" name="Freeform 343"/>
                <p:cNvSpPr>
                  <a:spLocks/>
                </p:cNvSpPr>
                <p:nvPr/>
              </p:nvSpPr>
              <p:spPr bwMode="auto">
                <a:xfrm>
                  <a:off x="2574" y="3251"/>
                  <a:ext cx="273" cy="110"/>
                </a:xfrm>
                <a:custGeom>
                  <a:avLst/>
                  <a:gdLst>
                    <a:gd name="T0" fmla="*/ 78 w 547"/>
                    <a:gd name="T1" fmla="*/ 32 h 332"/>
                    <a:gd name="T2" fmla="*/ 222 w 547"/>
                    <a:gd name="T3" fmla="*/ 49 h 332"/>
                    <a:gd name="T4" fmla="*/ 333 w 547"/>
                    <a:gd name="T5" fmla="*/ 65 h 332"/>
                    <a:gd name="T6" fmla="*/ 390 w 547"/>
                    <a:gd name="T7" fmla="*/ 61 h 332"/>
                    <a:gd name="T8" fmla="*/ 502 w 547"/>
                    <a:gd name="T9" fmla="*/ 57 h 332"/>
                    <a:gd name="T10" fmla="*/ 535 w 547"/>
                    <a:gd name="T11" fmla="*/ 118 h 332"/>
                    <a:gd name="T12" fmla="*/ 547 w 547"/>
                    <a:gd name="T13" fmla="*/ 207 h 332"/>
                    <a:gd name="T14" fmla="*/ 469 w 547"/>
                    <a:gd name="T15" fmla="*/ 226 h 332"/>
                    <a:gd name="T16" fmla="*/ 318 w 547"/>
                    <a:gd name="T17" fmla="*/ 279 h 332"/>
                    <a:gd name="T18" fmla="*/ 18 w 547"/>
                    <a:gd name="T19" fmla="*/ 332 h 332"/>
                    <a:gd name="T20" fmla="*/ 0 w 547"/>
                    <a:gd name="T21" fmla="*/ 0 h 332"/>
                    <a:gd name="T22" fmla="*/ 78 w 547"/>
                    <a:gd name="T23" fmla="*/ 32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47" h="332">
                      <a:moveTo>
                        <a:pt x="78" y="32"/>
                      </a:moveTo>
                      <a:lnTo>
                        <a:pt x="222" y="49"/>
                      </a:lnTo>
                      <a:lnTo>
                        <a:pt x="333" y="65"/>
                      </a:lnTo>
                      <a:lnTo>
                        <a:pt x="390" y="61"/>
                      </a:lnTo>
                      <a:lnTo>
                        <a:pt x="502" y="57"/>
                      </a:lnTo>
                      <a:lnTo>
                        <a:pt x="535" y="118"/>
                      </a:lnTo>
                      <a:lnTo>
                        <a:pt x="547" y="207"/>
                      </a:lnTo>
                      <a:lnTo>
                        <a:pt x="469" y="226"/>
                      </a:lnTo>
                      <a:lnTo>
                        <a:pt x="318" y="279"/>
                      </a:lnTo>
                      <a:lnTo>
                        <a:pt x="18" y="332"/>
                      </a:lnTo>
                      <a:lnTo>
                        <a:pt x="0" y="0"/>
                      </a:lnTo>
                      <a:lnTo>
                        <a:pt x="78" y="32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240" name="Freeform 344"/>
                <p:cNvSpPr>
                  <a:spLocks/>
                </p:cNvSpPr>
                <p:nvPr/>
              </p:nvSpPr>
              <p:spPr bwMode="auto">
                <a:xfrm>
                  <a:off x="2585" y="3263"/>
                  <a:ext cx="252" cy="88"/>
                </a:xfrm>
                <a:custGeom>
                  <a:avLst/>
                  <a:gdLst>
                    <a:gd name="T0" fmla="*/ 60 w 506"/>
                    <a:gd name="T1" fmla="*/ 0 h 265"/>
                    <a:gd name="T2" fmla="*/ 179 w 506"/>
                    <a:gd name="T3" fmla="*/ 25 h 265"/>
                    <a:gd name="T4" fmla="*/ 329 w 506"/>
                    <a:gd name="T5" fmla="*/ 41 h 265"/>
                    <a:gd name="T6" fmla="*/ 428 w 506"/>
                    <a:gd name="T7" fmla="*/ 37 h 265"/>
                    <a:gd name="T8" fmla="*/ 473 w 506"/>
                    <a:gd name="T9" fmla="*/ 41 h 265"/>
                    <a:gd name="T10" fmla="*/ 497 w 506"/>
                    <a:gd name="T11" fmla="*/ 85 h 265"/>
                    <a:gd name="T12" fmla="*/ 506 w 506"/>
                    <a:gd name="T13" fmla="*/ 150 h 265"/>
                    <a:gd name="T14" fmla="*/ 382 w 506"/>
                    <a:gd name="T15" fmla="*/ 197 h 265"/>
                    <a:gd name="T16" fmla="*/ 401 w 506"/>
                    <a:gd name="T17" fmla="*/ 158 h 265"/>
                    <a:gd name="T18" fmla="*/ 422 w 506"/>
                    <a:gd name="T19" fmla="*/ 105 h 265"/>
                    <a:gd name="T20" fmla="*/ 388 w 506"/>
                    <a:gd name="T21" fmla="*/ 154 h 265"/>
                    <a:gd name="T22" fmla="*/ 335 w 506"/>
                    <a:gd name="T23" fmla="*/ 208 h 265"/>
                    <a:gd name="T24" fmla="*/ 209 w 506"/>
                    <a:gd name="T25" fmla="*/ 265 h 265"/>
                    <a:gd name="T26" fmla="*/ 120 w 506"/>
                    <a:gd name="T27" fmla="*/ 265 h 265"/>
                    <a:gd name="T28" fmla="*/ 242 w 506"/>
                    <a:gd name="T29" fmla="*/ 212 h 265"/>
                    <a:gd name="T30" fmla="*/ 320 w 506"/>
                    <a:gd name="T31" fmla="*/ 142 h 265"/>
                    <a:gd name="T32" fmla="*/ 221 w 506"/>
                    <a:gd name="T33" fmla="*/ 193 h 265"/>
                    <a:gd name="T34" fmla="*/ 126 w 506"/>
                    <a:gd name="T35" fmla="*/ 233 h 265"/>
                    <a:gd name="T36" fmla="*/ 0 w 506"/>
                    <a:gd name="T37" fmla="*/ 265 h 265"/>
                    <a:gd name="T38" fmla="*/ 6 w 506"/>
                    <a:gd name="T39" fmla="*/ 101 h 265"/>
                    <a:gd name="T40" fmla="*/ 60 w 506"/>
                    <a:gd name="T41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06" h="265">
                      <a:moveTo>
                        <a:pt x="60" y="0"/>
                      </a:moveTo>
                      <a:lnTo>
                        <a:pt x="179" y="25"/>
                      </a:lnTo>
                      <a:lnTo>
                        <a:pt x="329" y="41"/>
                      </a:lnTo>
                      <a:lnTo>
                        <a:pt x="428" y="37"/>
                      </a:lnTo>
                      <a:lnTo>
                        <a:pt x="473" y="41"/>
                      </a:lnTo>
                      <a:lnTo>
                        <a:pt x="497" y="85"/>
                      </a:lnTo>
                      <a:lnTo>
                        <a:pt x="506" y="150"/>
                      </a:lnTo>
                      <a:lnTo>
                        <a:pt x="382" y="197"/>
                      </a:lnTo>
                      <a:lnTo>
                        <a:pt x="401" y="158"/>
                      </a:lnTo>
                      <a:lnTo>
                        <a:pt x="422" y="105"/>
                      </a:lnTo>
                      <a:lnTo>
                        <a:pt x="388" y="154"/>
                      </a:lnTo>
                      <a:lnTo>
                        <a:pt x="335" y="208"/>
                      </a:lnTo>
                      <a:lnTo>
                        <a:pt x="209" y="265"/>
                      </a:lnTo>
                      <a:lnTo>
                        <a:pt x="120" y="265"/>
                      </a:lnTo>
                      <a:lnTo>
                        <a:pt x="242" y="212"/>
                      </a:lnTo>
                      <a:lnTo>
                        <a:pt x="320" y="142"/>
                      </a:lnTo>
                      <a:lnTo>
                        <a:pt x="221" y="193"/>
                      </a:lnTo>
                      <a:lnTo>
                        <a:pt x="126" y="233"/>
                      </a:lnTo>
                      <a:lnTo>
                        <a:pt x="0" y="265"/>
                      </a:lnTo>
                      <a:lnTo>
                        <a:pt x="6" y="101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241" name="Freeform 345"/>
                <p:cNvSpPr>
                  <a:spLocks/>
                </p:cNvSpPr>
                <p:nvPr/>
              </p:nvSpPr>
              <p:spPr bwMode="auto">
                <a:xfrm>
                  <a:off x="2319" y="2952"/>
                  <a:ext cx="585" cy="485"/>
                </a:xfrm>
                <a:custGeom>
                  <a:avLst/>
                  <a:gdLst>
                    <a:gd name="T0" fmla="*/ 111 w 1170"/>
                    <a:gd name="T1" fmla="*/ 0 h 1457"/>
                    <a:gd name="T2" fmla="*/ 181 w 1170"/>
                    <a:gd name="T3" fmla="*/ 16 h 1457"/>
                    <a:gd name="T4" fmla="*/ 246 w 1170"/>
                    <a:gd name="T5" fmla="*/ 69 h 1457"/>
                    <a:gd name="T6" fmla="*/ 276 w 1170"/>
                    <a:gd name="T7" fmla="*/ 150 h 1457"/>
                    <a:gd name="T8" fmla="*/ 282 w 1170"/>
                    <a:gd name="T9" fmla="*/ 258 h 1457"/>
                    <a:gd name="T10" fmla="*/ 305 w 1170"/>
                    <a:gd name="T11" fmla="*/ 411 h 1457"/>
                    <a:gd name="T12" fmla="*/ 341 w 1170"/>
                    <a:gd name="T13" fmla="*/ 548 h 1457"/>
                    <a:gd name="T14" fmla="*/ 389 w 1170"/>
                    <a:gd name="T15" fmla="*/ 711 h 1457"/>
                    <a:gd name="T16" fmla="*/ 416 w 1170"/>
                    <a:gd name="T17" fmla="*/ 837 h 1457"/>
                    <a:gd name="T18" fmla="*/ 452 w 1170"/>
                    <a:gd name="T19" fmla="*/ 967 h 1457"/>
                    <a:gd name="T20" fmla="*/ 347 w 1170"/>
                    <a:gd name="T21" fmla="*/ 1020 h 1457"/>
                    <a:gd name="T22" fmla="*/ 464 w 1170"/>
                    <a:gd name="T23" fmla="*/ 996 h 1457"/>
                    <a:gd name="T24" fmla="*/ 491 w 1170"/>
                    <a:gd name="T25" fmla="*/ 1049 h 1457"/>
                    <a:gd name="T26" fmla="*/ 440 w 1170"/>
                    <a:gd name="T27" fmla="*/ 1109 h 1457"/>
                    <a:gd name="T28" fmla="*/ 512 w 1170"/>
                    <a:gd name="T29" fmla="*/ 1073 h 1457"/>
                    <a:gd name="T30" fmla="*/ 596 w 1170"/>
                    <a:gd name="T31" fmla="*/ 1113 h 1457"/>
                    <a:gd name="T32" fmla="*/ 707 w 1170"/>
                    <a:gd name="T33" fmla="*/ 1147 h 1457"/>
                    <a:gd name="T34" fmla="*/ 842 w 1170"/>
                    <a:gd name="T35" fmla="*/ 1195 h 1457"/>
                    <a:gd name="T36" fmla="*/ 944 w 1170"/>
                    <a:gd name="T37" fmla="*/ 1209 h 1457"/>
                    <a:gd name="T38" fmla="*/ 1064 w 1170"/>
                    <a:gd name="T39" fmla="*/ 1225 h 1457"/>
                    <a:gd name="T40" fmla="*/ 1142 w 1170"/>
                    <a:gd name="T41" fmla="*/ 1217 h 1457"/>
                    <a:gd name="T42" fmla="*/ 1156 w 1170"/>
                    <a:gd name="T43" fmla="*/ 1252 h 1457"/>
                    <a:gd name="T44" fmla="*/ 1170 w 1170"/>
                    <a:gd name="T45" fmla="*/ 1322 h 1457"/>
                    <a:gd name="T46" fmla="*/ 1169 w 1170"/>
                    <a:gd name="T47" fmla="*/ 1372 h 1457"/>
                    <a:gd name="T48" fmla="*/ 1088 w 1170"/>
                    <a:gd name="T49" fmla="*/ 1417 h 1457"/>
                    <a:gd name="T50" fmla="*/ 1073 w 1170"/>
                    <a:gd name="T51" fmla="*/ 1376 h 1457"/>
                    <a:gd name="T52" fmla="*/ 1052 w 1170"/>
                    <a:gd name="T53" fmla="*/ 1417 h 1457"/>
                    <a:gd name="T54" fmla="*/ 932 w 1170"/>
                    <a:gd name="T55" fmla="*/ 1433 h 1457"/>
                    <a:gd name="T56" fmla="*/ 704 w 1170"/>
                    <a:gd name="T57" fmla="*/ 1457 h 1457"/>
                    <a:gd name="T58" fmla="*/ 411 w 1170"/>
                    <a:gd name="T59" fmla="*/ 1387 h 1457"/>
                    <a:gd name="T60" fmla="*/ 345 w 1170"/>
                    <a:gd name="T61" fmla="*/ 1362 h 1457"/>
                    <a:gd name="T62" fmla="*/ 256 w 1170"/>
                    <a:gd name="T63" fmla="*/ 1167 h 1457"/>
                    <a:gd name="T64" fmla="*/ 129 w 1170"/>
                    <a:gd name="T65" fmla="*/ 828 h 1457"/>
                    <a:gd name="T66" fmla="*/ 39 w 1170"/>
                    <a:gd name="T67" fmla="*/ 453 h 1457"/>
                    <a:gd name="T68" fmla="*/ 0 w 1170"/>
                    <a:gd name="T69" fmla="*/ 309 h 1457"/>
                    <a:gd name="T70" fmla="*/ 12 w 1170"/>
                    <a:gd name="T71" fmla="*/ 154 h 1457"/>
                    <a:gd name="T72" fmla="*/ 54 w 1170"/>
                    <a:gd name="T73" fmla="*/ 45 h 1457"/>
                    <a:gd name="T74" fmla="*/ 111 w 1170"/>
                    <a:gd name="T75" fmla="*/ 0 h 1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70" h="1457">
                      <a:moveTo>
                        <a:pt x="111" y="0"/>
                      </a:moveTo>
                      <a:lnTo>
                        <a:pt x="181" y="16"/>
                      </a:lnTo>
                      <a:lnTo>
                        <a:pt x="246" y="69"/>
                      </a:lnTo>
                      <a:lnTo>
                        <a:pt x="276" y="150"/>
                      </a:lnTo>
                      <a:lnTo>
                        <a:pt x="282" y="258"/>
                      </a:lnTo>
                      <a:lnTo>
                        <a:pt x="305" y="411"/>
                      </a:lnTo>
                      <a:lnTo>
                        <a:pt x="341" y="548"/>
                      </a:lnTo>
                      <a:lnTo>
                        <a:pt x="389" y="711"/>
                      </a:lnTo>
                      <a:lnTo>
                        <a:pt x="416" y="837"/>
                      </a:lnTo>
                      <a:lnTo>
                        <a:pt x="452" y="967"/>
                      </a:lnTo>
                      <a:lnTo>
                        <a:pt x="347" y="1020"/>
                      </a:lnTo>
                      <a:lnTo>
                        <a:pt x="464" y="996"/>
                      </a:lnTo>
                      <a:lnTo>
                        <a:pt x="491" y="1049"/>
                      </a:lnTo>
                      <a:lnTo>
                        <a:pt x="440" y="1109"/>
                      </a:lnTo>
                      <a:lnTo>
                        <a:pt x="512" y="1073"/>
                      </a:lnTo>
                      <a:lnTo>
                        <a:pt x="596" y="1113"/>
                      </a:lnTo>
                      <a:lnTo>
                        <a:pt x="707" y="1147"/>
                      </a:lnTo>
                      <a:lnTo>
                        <a:pt x="842" y="1195"/>
                      </a:lnTo>
                      <a:lnTo>
                        <a:pt x="944" y="1209"/>
                      </a:lnTo>
                      <a:lnTo>
                        <a:pt x="1064" y="1225"/>
                      </a:lnTo>
                      <a:lnTo>
                        <a:pt x="1142" y="1217"/>
                      </a:lnTo>
                      <a:lnTo>
                        <a:pt x="1156" y="1252"/>
                      </a:lnTo>
                      <a:lnTo>
                        <a:pt x="1170" y="1322"/>
                      </a:lnTo>
                      <a:lnTo>
                        <a:pt x="1169" y="1372"/>
                      </a:lnTo>
                      <a:lnTo>
                        <a:pt x="1088" y="1417"/>
                      </a:lnTo>
                      <a:lnTo>
                        <a:pt x="1073" y="1376"/>
                      </a:lnTo>
                      <a:lnTo>
                        <a:pt x="1052" y="1417"/>
                      </a:lnTo>
                      <a:lnTo>
                        <a:pt x="932" y="1433"/>
                      </a:lnTo>
                      <a:lnTo>
                        <a:pt x="704" y="1457"/>
                      </a:lnTo>
                      <a:lnTo>
                        <a:pt x="411" y="1387"/>
                      </a:lnTo>
                      <a:lnTo>
                        <a:pt x="345" y="1362"/>
                      </a:lnTo>
                      <a:lnTo>
                        <a:pt x="256" y="1167"/>
                      </a:lnTo>
                      <a:lnTo>
                        <a:pt x="129" y="828"/>
                      </a:lnTo>
                      <a:lnTo>
                        <a:pt x="39" y="453"/>
                      </a:lnTo>
                      <a:lnTo>
                        <a:pt x="0" y="309"/>
                      </a:lnTo>
                      <a:lnTo>
                        <a:pt x="12" y="154"/>
                      </a:lnTo>
                      <a:lnTo>
                        <a:pt x="54" y="45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242" name="Freeform 346"/>
                <p:cNvSpPr>
                  <a:spLocks/>
                </p:cNvSpPr>
                <p:nvPr/>
              </p:nvSpPr>
              <p:spPr bwMode="auto">
                <a:xfrm>
                  <a:off x="2394" y="2935"/>
                  <a:ext cx="222" cy="377"/>
                </a:xfrm>
                <a:custGeom>
                  <a:avLst/>
                  <a:gdLst>
                    <a:gd name="T0" fmla="*/ 61 w 446"/>
                    <a:gd name="T1" fmla="*/ 0 h 1130"/>
                    <a:gd name="T2" fmla="*/ 0 w 446"/>
                    <a:gd name="T3" fmla="*/ 61 h 1130"/>
                    <a:gd name="T4" fmla="*/ 31 w 446"/>
                    <a:gd name="T5" fmla="*/ 85 h 1130"/>
                    <a:gd name="T6" fmla="*/ 73 w 446"/>
                    <a:gd name="T7" fmla="*/ 159 h 1130"/>
                    <a:gd name="T8" fmla="*/ 132 w 446"/>
                    <a:gd name="T9" fmla="*/ 220 h 1130"/>
                    <a:gd name="T10" fmla="*/ 171 w 446"/>
                    <a:gd name="T11" fmla="*/ 414 h 1130"/>
                    <a:gd name="T12" fmla="*/ 207 w 446"/>
                    <a:gd name="T13" fmla="*/ 531 h 1130"/>
                    <a:gd name="T14" fmla="*/ 255 w 446"/>
                    <a:gd name="T15" fmla="*/ 624 h 1130"/>
                    <a:gd name="T16" fmla="*/ 297 w 446"/>
                    <a:gd name="T17" fmla="*/ 706 h 1130"/>
                    <a:gd name="T18" fmla="*/ 237 w 446"/>
                    <a:gd name="T19" fmla="*/ 640 h 1130"/>
                    <a:gd name="T20" fmla="*/ 195 w 446"/>
                    <a:gd name="T21" fmla="*/ 543 h 1130"/>
                    <a:gd name="T22" fmla="*/ 237 w 446"/>
                    <a:gd name="T23" fmla="*/ 697 h 1130"/>
                    <a:gd name="T24" fmla="*/ 273 w 446"/>
                    <a:gd name="T25" fmla="*/ 828 h 1130"/>
                    <a:gd name="T26" fmla="*/ 306 w 446"/>
                    <a:gd name="T27" fmla="*/ 961 h 1130"/>
                    <a:gd name="T28" fmla="*/ 327 w 446"/>
                    <a:gd name="T29" fmla="*/ 1030 h 1130"/>
                    <a:gd name="T30" fmla="*/ 350 w 446"/>
                    <a:gd name="T31" fmla="*/ 1071 h 1130"/>
                    <a:gd name="T32" fmla="*/ 377 w 446"/>
                    <a:gd name="T33" fmla="*/ 1107 h 1130"/>
                    <a:gd name="T34" fmla="*/ 423 w 446"/>
                    <a:gd name="T35" fmla="*/ 1130 h 1130"/>
                    <a:gd name="T36" fmla="*/ 426 w 446"/>
                    <a:gd name="T37" fmla="*/ 1057 h 1130"/>
                    <a:gd name="T38" fmla="*/ 431 w 446"/>
                    <a:gd name="T39" fmla="*/ 981 h 1130"/>
                    <a:gd name="T40" fmla="*/ 446 w 446"/>
                    <a:gd name="T41" fmla="*/ 900 h 1130"/>
                    <a:gd name="T42" fmla="*/ 446 w 446"/>
                    <a:gd name="T43" fmla="*/ 820 h 1130"/>
                    <a:gd name="T44" fmla="*/ 425 w 446"/>
                    <a:gd name="T45" fmla="*/ 722 h 1130"/>
                    <a:gd name="T46" fmla="*/ 395 w 446"/>
                    <a:gd name="T47" fmla="*/ 649 h 1130"/>
                    <a:gd name="T48" fmla="*/ 359 w 446"/>
                    <a:gd name="T49" fmla="*/ 600 h 1130"/>
                    <a:gd name="T50" fmla="*/ 312 w 446"/>
                    <a:gd name="T51" fmla="*/ 543 h 1130"/>
                    <a:gd name="T52" fmla="*/ 255 w 446"/>
                    <a:gd name="T53" fmla="*/ 446 h 1130"/>
                    <a:gd name="T54" fmla="*/ 204 w 446"/>
                    <a:gd name="T55" fmla="*/ 332 h 1130"/>
                    <a:gd name="T56" fmla="*/ 249 w 446"/>
                    <a:gd name="T57" fmla="*/ 393 h 1130"/>
                    <a:gd name="T58" fmla="*/ 291 w 446"/>
                    <a:gd name="T59" fmla="*/ 479 h 1130"/>
                    <a:gd name="T60" fmla="*/ 344 w 446"/>
                    <a:gd name="T61" fmla="*/ 563 h 1130"/>
                    <a:gd name="T62" fmla="*/ 294 w 446"/>
                    <a:gd name="T63" fmla="*/ 442 h 1130"/>
                    <a:gd name="T64" fmla="*/ 240 w 446"/>
                    <a:gd name="T65" fmla="*/ 288 h 1130"/>
                    <a:gd name="T66" fmla="*/ 177 w 446"/>
                    <a:gd name="T67" fmla="*/ 118 h 1130"/>
                    <a:gd name="T68" fmla="*/ 144 w 446"/>
                    <a:gd name="T69" fmla="*/ 65 h 1130"/>
                    <a:gd name="T70" fmla="*/ 61 w 446"/>
                    <a:gd name="T71" fmla="*/ 0 h 1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6" h="1130">
                      <a:moveTo>
                        <a:pt x="61" y="0"/>
                      </a:moveTo>
                      <a:lnTo>
                        <a:pt x="0" y="61"/>
                      </a:lnTo>
                      <a:lnTo>
                        <a:pt x="31" y="85"/>
                      </a:lnTo>
                      <a:lnTo>
                        <a:pt x="73" y="159"/>
                      </a:lnTo>
                      <a:lnTo>
                        <a:pt x="132" y="220"/>
                      </a:lnTo>
                      <a:lnTo>
                        <a:pt x="171" y="414"/>
                      </a:lnTo>
                      <a:lnTo>
                        <a:pt x="207" y="531"/>
                      </a:lnTo>
                      <a:lnTo>
                        <a:pt x="255" y="624"/>
                      </a:lnTo>
                      <a:lnTo>
                        <a:pt x="297" y="706"/>
                      </a:lnTo>
                      <a:lnTo>
                        <a:pt x="237" y="640"/>
                      </a:lnTo>
                      <a:lnTo>
                        <a:pt x="195" y="543"/>
                      </a:lnTo>
                      <a:lnTo>
                        <a:pt x="237" y="697"/>
                      </a:lnTo>
                      <a:lnTo>
                        <a:pt x="273" y="828"/>
                      </a:lnTo>
                      <a:lnTo>
                        <a:pt x="306" y="961"/>
                      </a:lnTo>
                      <a:lnTo>
                        <a:pt x="327" y="1030"/>
                      </a:lnTo>
                      <a:lnTo>
                        <a:pt x="350" y="1071"/>
                      </a:lnTo>
                      <a:lnTo>
                        <a:pt x="377" y="1107"/>
                      </a:lnTo>
                      <a:lnTo>
                        <a:pt x="423" y="1130"/>
                      </a:lnTo>
                      <a:lnTo>
                        <a:pt x="426" y="1057"/>
                      </a:lnTo>
                      <a:lnTo>
                        <a:pt x="431" y="981"/>
                      </a:lnTo>
                      <a:lnTo>
                        <a:pt x="446" y="900"/>
                      </a:lnTo>
                      <a:lnTo>
                        <a:pt x="446" y="820"/>
                      </a:lnTo>
                      <a:lnTo>
                        <a:pt x="425" y="722"/>
                      </a:lnTo>
                      <a:lnTo>
                        <a:pt x="395" y="649"/>
                      </a:lnTo>
                      <a:lnTo>
                        <a:pt x="359" y="600"/>
                      </a:lnTo>
                      <a:lnTo>
                        <a:pt x="312" y="543"/>
                      </a:lnTo>
                      <a:lnTo>
                        <a:pt x="255" y="446"/>
                      </a:lnTo>
                      <a:lnTo>
                        <a:pt x="204" y="332"/>
                      </a:lnTo>
                      <a:lnTo>
                        <a:pt x="249" y="393"/>
                      </a:lnTo>
                      <a:lnTo>
                        <a:pt x="291" y="479"/>
                      </a:lnTo>
                      <a:lnTo>
                        <a:pt x="344" y="563"/>
                      </a:lnTo>
                      <a:lnTo>
                        <a:pt x="294" y="442"/>
                      </a:lnTo>
                      <a:lnTo>
                        <a:pt x="240" y="288"/>
                      </a:lnTo>
                      <a:lnTo>
                        <a:pt x="177" y="118"/>
                      </a:lnTo>
                      <a:lnTo>
                        <a:pt x="144" y="65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243" name="Freeform 347"/>
                <p:cNvSpPr>
                  <a:spLocks/>
                </p:cNvSpPr>
                <p:nvPr/>
              </p:nvSpPr>
              <p:spPr bwMode="auto">
                <a:xfrm>
                  <a:off x="2226" y="2912"/>
                  <a:ext cx="879" cy="962"/>
                </a:xfrm>
                <a:custGeom>
                  <a:avLst/>
                  <a:gdLst>
                    <a:gd name="T0" fmla="*/ 270 w 1757"/>
                    <a:gd name="T1" fmla="*/ 154 h 2886"/>
                    <a:gd name="T2" fmla="*/ 195 w 1757"/>
                    <a:gd name="T3" fmla="*/ 411 h 2886"/>
                    <a:gd name="T4" fmla="*/ 161 w 1757"/>
                    <a:gd name="T5" fmla="*/ 758 h 2886"/>
                    <a:gd name="T6" fmla="*/ 191 w 1757"/>
                    <a:gd name="T7" fmla="*/ 642 h 2886"/>
                    <a:gd name="T8" fmla="*/ 260 w 1757"/>
                    <a:gd name="T9" fmla="*/ 828 h 2886"/>
                    <a:gd name="T10" fmla="*/ 266 w 1757"/>
                    <a:gd name="T11" fmla="*/ 1198 h 2886"/>
                    <a:gd name="T12" fmla="*/ 284 w 1757"/>
                    <a:gd name="T13" fmla="*/ 1068 h 2886"/>
                    <a:gd name="T14" fmla="*/ 432 w 1757"/>
                    <a:gd name="T15" fmla="*/ 1343 h 2886"/>
                    <a:gd name="T16" fmla="*/ 650 w 1757"/>
                    <a:gd name="T17" fmla="*/ 1551 h 2886"/>
                    <a:gd name="T18" fmla="*/ 653 w 1757"/>
                    <a:gd name="T19" fmla="*/ 1661 h 2886"/>
                    <a:gd name="T20" fmla="*/ 704 w 1757"/>
                    <a:gd name="T21" fmla="*/ 1640 h 2886"/>
                    <a:gd name="T22" fmla="*/ 740 w 1757"/>
                    <a:gd name="T23" fmla="*/ 1799 h 2886"/>
                    <a:gd name="T24" fmla="*/ 749 w 1757"/>
                    <a:gd name="T25" fmla="*/ 1901 h 2886"/>
                    <a:gd name="T26" fmla="*/ 581 w 1757"/>
                    <a:gd name="T27" fmla="*/ 2075 h 2886"/>
                    <a:gd name="T28" fmla="*/ 818 w 1757"/>
                    <a:gd name="T29" fmla="*/ 1997 h 2886"/>
                    <a:gd name="T30" fmla="*/ 677 w 1757"/>
                    <a:gd name="T31" fmla="*/ 2152 h 2886"/>
                    <a:gd name="T32" fmla="*/ 896 w 1757"/>
                    <a:gd name="T33" fmla="*/ 2034 h 2886"/>
                    <a:gd name="T34" fmla="*/ 887 w 1757"/>
                    <a:gd name="T35" fmla="*/ 2136 h 2886"/>
                    <a:gd name="T36" fmla="*/ 971 w 1757"/>
                    <a:gd name="T37" fmla="*/ 2087 h 2886"/>
                    <a:gd name="T38" fmla="*/ 1447 w 1757"/>
                    <a:gd name="T39" fmla="*/ 2310 h 2886"/>
                    <a:gd name="T40" fmla="*/ 1691 w 1757"/>
                    <a:gd name="T41" fmla="*/ 2630 h 2886"/>
                    <a:gd name="T42" fmla="*/ 1067 w 1757"/>
                    <a:gd name="T43" fmla="*/ 2870 h 2886"/>
                    <a:gd name="T44" fmla="*/ 1185 w 1757"/>
                    <a:gd name="T45" fmla="*/ 2817 h 2886"/>
                    <a:gd name="T46" fmla="*/ 1100 w 1757"/>
                    <a:gd name="T47" fmla="*/ 2789 h 2886"/>
                    <a:gd name="T48" fmla="*/ 923 w 1757"/>
                    <a:gd name="T49" fmla="*/ 2817 h 2886"/>
                    <a:gd name="T50" fmla="*/ 1272 w 1757"/>
                    <a:gd name="T51" fmla="*/ 2589 h 2886"/>
                    <a:gd name="T52" fmla="*/ 251 w 1757"/>
                    <a:gd name="T53" fmla="*/ 2785 h 2886"/>
                    <a:gd name="T54" fmla="*/ 39 w 1757"/>
                    <a:gd name="T55" fmla="*/ 2638 h 2886"/>
                    <a:gd name="T56" fmla="*/ 33 w 1757"/>
                    <a:gd name="T57" fmla="*/ 2326 h 2886"/>
                    <a:gd name="T58" fmla="*/ 128 w 1757"/>
                    <a:gd name="T59" fmla="*/ 1912 h 2886"/>
                    <a:gd name="T60" fmla="*/ 357 w 1757"/>
                    <a:gd name="T61" fmla="*/ 2111 h 2886"/>
                    <a:gd name="T62" fmla="*/ 218 w 1757"/>
                    <a:gd name="T63" fmla="*/ 1799 h 2886"/>
                    <a:gd name="T64" fmla="*/ 354 w 1757"/>
                    <a:gd name="T65" fmla="*/ 1730 h 2886"/>
                    <a:gd name="T66" fmla="*/ 284 w 1757"/>
                    <a:gd name="T67" fmla="*/ 1563 h 2886"/>
                    <a:gd name="T68" fmla="*/ 209 w 1757"/>
                    <a:gd name="T69" fmla="*/ 1632 h 2886"/>
                    <a:gd name="T70" fmla="*/ 60 w 1757"/>
                    <a:gd name="T71" fmla="*/ 1170 h 2886"/>
                    <a:gd name="T72" fmla="*/ 54 w 1757"/>
                    <a:gd name="T73" fmla="*/ 715 h 2886"/>
                    <a:gd name="T74" fmla="*/ 21 w 1757"/>
                    <a:gd name="T75" fmla="*/ 986 h 2886"/>
                    <a:gd name="T76" fmla="*/ 3 w 1757"/>
                    <a:gd name="T77" fmla="*/ 658 h 2886"/>
                    <a:gd name="T78" fmla="*/ 113 w 1757"/>
                    <a:gd name="T79" fmla="*/ 342 h 2886"/>
                    <a:gd name="T80" fmla="*/ 0 w 1757"/>
                    <a:gd name="T81" fmla="*/ 621 h 2886"/>
                    <a:gd name="T82" fmla="*/ 69 w 1757"/>
                    <a:gd name="T83" fmla="*/ 277 h 2886"/>
                    <a:gd name="T84" fmla="*/ 227 w 1757"/>
                    <a:gd name="T85" fmla="*/ 0 h 28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57" h="2886">
                      <a:moveTo>
                        <a:pt x="375" y="61"/>
                      </a:moveTo>
                      <a:lnTo>
                        <a:pt x="323" y="126"/>
                      </a:lnTo>
                      <a:lnTo>
                        <a:pt x="270" y="154"/>
                      </a:lnTo>
                      <a:lnTo>
                        <a:pt x="209" y="256"/>
                      </a:lnTo>
                      <a:lnTo>
                        <a:pt x="198" y="321"/>
                      </a:lnTo>
                      <a:lnTo>
                        <a:pt x="195" y="411"/>
                      </a:lnTo>
                      <a:lnTo>
                        <a:pt x="194" y="492"/>
                      </a:lnTo>
                      <a:lnTo>
                        <a:pt x="179" y="621"/>
                      </a:lnTo>
                      <a:lnTo>
                        <a:pt x="161" y="758"/>
                      </a:lnTo>
                      <a:lnTo>
                        <a:pt x="152" y="905"/>
                      </a:lnTo>
                      <a:lnTo>
                        <a:pt x="179" y="750"/>
                      </a:lnTo>
                      <a:lnTo>
                        <a:pt x="191" y="642"/>
                      </a:lnTo>
                      <a:lnTo>
                        <a:pt x="203" y="570"/>
                      </a:lnTo>
                      <a:lnTo>
                        <a:pt x="227" y="695"/>
                      </a:lnTo>
                      <a:lnTo>
                        <a:pt x="260" y="828"/>
                      </a:lnTo>
                      <a:lnTo>
                        <a:pt x="275" y="909"/>
                      </a:lnTo>
                      <a:lnTo>
                        <a:pt x="269" y="1043"/>
                      </a:lnTo>
                      <a:lnTo>
                        <a:pt x="266" y="1198"/>
                      </a:lnTo>
                      <a:lnTo>
                        <a:pt x="272" y="1343"/>
                      </a:lnTo>
                      <a:lnTo>
                        <a:pt x="278" y="1182"/>
                      </a:lnTo>
                      <a:lnTo>
                        <a:pt x="284" y="1068"/>
                      </a:lnTo>
                      <a:lnTo>
                        <a:pt x="299" y="970"/>
                      </a:lnTo>
                      <a:lnTo>
                        <a:pt x="372" y="1206"/>
                      </a:lnTo>
                      <a:lnTo>
                        <a:pt x="432" y="1343"/>
                      </a:lnTo>
                      <a:lnTo>
                        <a:pt x="461" y="1400"/>
                      </a:lnTo>
                      <a:lnTo>
                        <a:pt x="503" y="1498"/>
                      </a:lnTo>
                      <a:lnTo>
                        <a:pt x="650" y="1551"/>
                      </a:lnTo>
                      <a:lnTo>
                        <a:pt x="719" y="1563"/>
                      </a:lnTo>
                      <a:lnTo>
                        <a:pt x="698" y="1612"/>
                      </a:lnTo>
                      <a:lnTo>
                        <a:pt x="653" y="1661"/>
                      </a:lnTo>
                      <a:lnTo>
                        <a:pt x="503" y="1775"/>
                      </a:lnTo>
                      <a:lnTo>
                        <a:pt x="629" y="1714"/>
                      </a:lnTo>
                      <a:lnTo>
                        <a:pt x="704" y="1640"/>
                      </a:lnTo>
                      <a:lnTo>
                        <a:pt x="773" y="1575"/>
                      </a:lnTo>
                      <a:lnTo>
                        <a:pt x="767" y="1722"/>
                      </a:lnTo>
                      <a:lnTo>
                        <a:pt x="740" y="1799"/>
                      </a:lnTo>
                      <a:lnTo>
                        <a:pt x="662" y="1852"/>
                      </a:lnTo>
                      <a:lnTo>
                        <a:pt x="746" y="1848"/>
                      </a:lnTo>
                      <a:lnTo>
                        <a:pt x="749" y="1901"/>
                      </a:lnTo>
                      <a:lnTo>
                        <a:pt x="740" y="1949"/>
                      </a:lnTo>
                      <a:lnTo>
                        <a:pt x="704" y="1989"/>
                      </a:lnTo>
                      <a:lnTo>
                        <a:pt x="581" y="2075"/>
                      </a:lnTo>
                      <a:lnTo>
                        <a:pt x="746" y="1997"/>
                      </a:lnTo>
                      <a:lnTo>
                        <a:pt x="785" y="1985"/>
                      </a:lnTo>
                      <a:lnTo>
                        <a:pt x="818" y="1997"/>
                      </a:lnTo>
                      <a:lnTo>
                        <a:pt x="815" y="2038"/>
                      </a:lnTo>
                      <a:lnTo>
                        <a:pt x="776" y="2083"/>
                      </a:lnTo>
                      <a:lnTo>
                        <a:pt x="677" y="2152"/>
                      </a:lnTo>
                      <a:lnTo>
                        <a:pt x="818" y="2083"/>
                      </a:lnTo>
                      <a:lnTo>
                        <a:pt x="857" y="2022"/>
                      </a:lnTo>
                      <a:lnTo>
                        <a:pt x="896" y="2034"/>
                      </a:lnTo>
                      <a:lnTo>
                        <a:pt x="929" y="2054"/>
                      </a:lnTo>
                      <a:lnTo>
                        <a:pt x="917" y="2099"/>
                      </a:lnTo>
                      <a:lnTo>
                        <a:pt x="887" y="2136"/>
                      </a:lnTo>
                      <a:lnTo>
                        <a:pt x="815" y="2196"/>
                      </a:lnTo>
                      <a:lnTo>
                        <a:pt x="917" y="2148"/>
                      </a:lnTo>
                      <a:lnTo>
                        <a:pt x="971" y="2087"/>
                      </a:lnTo>
                      <a:lnTo>
                        <a:pt x="1040" y="2115"/>
                      </a:lnTo>
                      <a:lnTo>
                        <a:pt x="1260" y="2216"/>
                      </a:lnTo>
                      <a:lnTo>
                        <a:pt x="1447" y="2310"/>
                      </a:lnTo>
                      <a:lnTo>
                        <a:pt x="1586" y="2387"/>
                      </a:lnTo>
                      <a:lnTo>
                        <a:pt x="1634" y="2489"/>
                      </a:lnTo>
                      <a:lnTo>
                        <a:pt x="1691" y="2630"/>
                      </a:lnTo>
                      <a:lnTo>
                        <a:pt x="1757" y="2886"/>
                      </a:lnTo>
                      <a:lnTo>
                        <a:pt x="1115" y="2886"/>
                      </a:lnTo>
                      <a:lnTo>
                        <a:pt x="1067" y="2870"/>
                      </a:lnTo>
                      <a:lnTo>
                        <a:pt x="1230" y="2825"/>
                      </a:lnTo>
                      <a:lnTo>
                        <a:pt x="1486" y="2691"/>
                      </a:lnTo>
                      <a:lnTo>
                        <a:pt x="1185" y="2817"/>
                      </a:lnTo>
                      <a:lnTo>
                        <a:pt x="1046" y="2854"/>
                      </a:lnTo>
                      <a:lnTo>
                        <a:pt x="947" y="2825"/>
                      </a:lnTo>
                      <a:lnTo>
                        <a:pt x="1100" y="2789"/>
                      </a:lnTo>
                      <a:lnTo>
                        <a:pt x="1417" y="2650"/>
                      </a:lnTo>
                      <a:lnTo>
                        <a:pt x="1073" y="2776"/>
                      </a:lnTo>
                      <a:lnTo>
                        <a:pt x="923" y="2817"/>
                      </a:lnTo>
                      <a:lnTo>
                        <a:pt x="899" y="2801"/>
                      </a:lnTo>
                      <a:lnTo>
                        <a:pt x="1037" y="2736"/>
                      </a:lnTo>
                      <a:lnTo>
                        <a:pt x="1272" y="2589"/>
                      </a:lnTo>
                      <a:lnTo>
                        <a:pt x="998" y="2740"/>
                      </a:lnTo>
                      <a:lnTo>
                        <a:pt x="857" y="2793"/>
                      </a:lnTo>
                      <a:lnTo>
                        <a:pt x="251" y="2785"/>
                      </a:lnTo>
                      <a:lnTo>
                        <a:pt x="176" y="2760"/>
                      </a:lnTo>
                      <a:lnTo>
                        <a:pt x="107" y="2728"/>
                      </a:lnTo>
                      <a:lnTo>
                        <a:pt x="39" y="2638"/>
                      </a:lnTo>
                      <a:lnTo>
                        <a:pt x="24" y="2542"/>
                      </a:lnTo>
                      <a:lnTo>
                        <a:pt x="18" y="2456"/>
                      </a:lnTo>
                      <a:lnTo>
                        <a:pt x="33" y="2326"/>
                      </a:lnTo>
                      <a:lnTo>
                        <a:pt x="78" y="2160"/>
                      </a:lnTo>
                      <a:lnTo>
                        <a:pt x="113" y="2030"/>
                      </a:lnTo>
                      <a:lnTo>
                        <a:pt x="128" y="1912"/>
                      </a:lnTo>
                      <a:lnTo>
                        <a:pt x="179" y="1897"/>
                      </a:lnTo>
                      <a:lnTo>
                        <a:pt x="224" y="1981"/>
                      </a:lnTo>
                      <a:lnTo>
                        <a:pt x="357" y="2111"/>
                      </a:lnTo>
                      <a:lnTo>
                        <a:pt x="239" y="1969"/>
                      </a:lnTo>
                      <a:lnTo>
                        <a:pt x="203" y="1889"/>
                      </a:lnTo>
                      <a:lnTo>
                        <a:pt x="218" y="1799"/>
                      </a:lnTo>
                      <a:lnTo>
                        <a:pt x="375" y="1742"/>
                      </a:lnTo>
                      <a:lnTo>
                        <a:pt x="485" y="1657"/>
                      </a:lnTo>
                      <a:lnTo>
                        <a:pt x="354" y="1730"/>
                      </a:lnTo>
                      <a:lnTo>
                        <a:pt x="221" y="1771"/>
                      </a:lnTo>
                      <a:lnTo>
                        <a:pt x="227" y="1649"/>
                      </a:lnTo>
                      <a:lnTo>
                        <a:pt x="284" y="1563"/>
                      </a:lnTo>
                      <a:lnTo>
                        <a:pt x="326" y="1429"/>
                      </a:lnTo>
                      <a:lnTo>
                        <a:pt x="272" y="1551"/>
                      </a:lnTo>
                      <a:lnTo>
                        <a:pt x="209" y="1632"/>
                      </a:lnTo>
                      <a:lnTo>
                        <a:pt x="146" y="1620"/>
                      </a:lnTo>
                      <a:lnTo>
                        <a:pt x="110" y="1396"/>
                      </a:lnTo>
                      <a:lnTo>
                        <a:pt x="60" y="1170"/>
                      </a:lnTo>
                      <a:lnTo>
                        <a:pt x="36" y="1019"/>
                      </a:lnTo>
                      <a:lnTo>
                        <a:pt x="39" y="880"/>
                      </a:lnTo>
                      <a:lnTo>
                        <a:pt x="54" y="715"/>
                      </a:lnTo>
                      <a:lnTo>
                        <a:pt x="36" y="803"/>
                      </a:lnTo>
                      <a:lnTo>
                        <a:pt x="24" y="905"/>
                      </a:lnTo>
                      <a:lnTo>
                        <a:pt x="21" y="986"/>
                      </a:lnTo>
                      <a:lnTo>
                        <a:pt x="6" y="844"/>
                      </a:lnTo>
                      <a:lnTo>
                        <a:pt x="3" y="734"/>
                      </a:lnTo>
                      <a:lnTo>
                        <a:pt x="3" y="658"/>
                      </a:lnTo>
                      <a:lnTo>
                        <a:pt x="24" y="545"/>
                      </a:lnTo>
                      <a:lnTo>
                        <a:pt x="60" y="439"/>
                      </a:lnTo>
                      <a:lnTo>
                        <a:pt x="113" y="342"/>
                      </a:lnTo>
                      <a:lnTo>
                        <a:pt x="57" y="423"/>
                      </a:lnTo>
                      <a:lnTo>
                        <a:pt x="30" y="492"/>
                      </a:lnTo>
                      <a:lnTo>
                        <a:pt x="0" y="621"/>
                      </a:lnTo>
                      <a:lnTo>
                        <a:pt x="6" y="529"/>
                      </a:lnTo>
                      <a:lnTo>
                        <a:pt x="24" y="411"/>
                      </a:lnTo>
                      <a:lnTo>
                        <a:pt x="69" y="277"/>
                      </a:lnTo>
                      <a:lnTo>
                        <a:pt x="107" y="142"/>
                      </a:lnTo>
                      <a:lnTo>
                        <a:pt x="158" y="77"/>
                      </a:lnTo>
                      <a:lnTo>
                        <a:pt x="227" y="0"/>
                      </a:lnTo>
                      <a:lnTo>
                        <a:pt x="302" y="12"/>
                      </a:lnTo>
                      <a:lnTo>
                        <a:pt x="375" y="61"/>
                      </a:lnTo>
                      <a:close/>
                    </a:path>
                  </a:pathLst>
                </a:custGeom>
                <a:solidFill>
                  <a:srgbClr val="006666"/>
                </a:solidFill>
                <a:ln w="952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244" name="Freeform 348"/>
                <p:cNvSpPr>
                  <a:spLocks/>
                </p:cNvSpPr>
                <p:nvPr/>
              </p:nvSpPr>
              <p:spPr bwMode="auto">
                <a:xfrm>
                  <a:off x="2284" y="3458"/>
                  <a:ext cx="43" cy="83"/>
                </a:xfrm>
                <a:custGeom>
                  <a:avLst/>
                  <a:gdLst>
                    <a:gd name="T0" fmla="*/ 18 w 85"/>
                    <a:gd name="T1" fmla="*/ 0 h 249"/>
                    <a:gd name="T2" fmla="*/ 82 w 85"/>
                    <a:gd name="T3" fmla="*/ 12 h 249"/>
                    <a:gd name="T4" fmla="*/ 85 w 85"/>
                    <a:gd name="T5" fmla="*/ 112 h 249"/>
                    <a:gd name="T6" fmla="*/ 76 w 85"/>
                    <a:gd name="T7" fmla="*/ 217 h 249"/>
                    <a:gd name="T8" fmla="*/ 15 w 85"/>
                    <a:gd name="T9" fmla="*/ 249 h 249"/>
                    <a:gd name="T10" fmla="*/ 0 w 85"/>
                    <a:gd name="T11" fmla="*/ 209 h 249"/>
                    <a:gd name="T12" fmla="*/ 0 w 85"/>
                    <a:gd name="T13" fmla="*/ 61 h 249"/>
                    <a:gd name="T14" fmla="*/ 18 w 85"/>
                    <a:gd name="T1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5" h="249">
                      <a:moveTo>
                        <a:pt x="18" y="0"/>
                      </a:moveTo>
                      <a:lnTo>
                        <a:pt x="82" y="12"/>
                      </a:lnTo>
                      <a:lnTo>
                        <a:pt x="85" y="112"/>
                      </a:lnTo>
                      <a:lnTo>
                        <a:pt x="76" y="217"/>
                      </a:lnTo>
                      <a:lnTo>
                        <a:pt x="15" y="249"/>
                      </a:lnTo>
                      <a:lnTo>
                        <a:pt x="0" y="209"/>
                      </a:lnTo>
                      <a:lnTo>
                        <a:pt x="0" y="6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245" name="Freeform 349"/>
                <p:cNvSpPr>
                  <a:spLocks/>
                </p:cNvSpPr>
                <p:nvPr/>
              </p:nvSpPr>
              <p:spPr bwMode="auto">
                <a:xfrm>
                  <a:off x="2346" y="3727"/>
                  <a:ext cx="413" cy="47"/>
                </a:xfrm>
                <a:custGeom>
                  <a:avLst/>
                  <a:gdLst>
                    <a:gd name="T0" fmla="*/ 827 w 827"/>
                    <a:gd name="T1" fmla="*/ 0 h 142"/>
                    <a:gd name="T2" fmla="*/ 603 w 827"/>
                    <a:gd name="T3" fmla="*/ 67 h 142"/>
                    <a:gd name="T4" fmla="*/ 432 w 827"/>
                    <a:gd name="T5" fmla="*/ 100 h 142"/>
                    <a:gd name="T6" fmla="*/ 258 w 827"/>
                    <a:gd name="T7" fmla="*/ 119 h 142"/>
                    <a:gd name="T8" fmla="*/ 127 w 827"/>
                    <a:gd name="T9" fmla="*/ 127 h 142"/>
                    <a:gd name="T10" fmla="*/ 0 w 827"/>
                    <a:gd name="T11" fmla="*/ 119 h 142"/>
                    <a:gd name="T12" fmla="*/ 121 w 827"/>
                    <a:gd name="T13" fmla="*/ 142 h 142"/>
                    <a:gd name="T14" fmla="*/ 321 w 827"/>
                    <a:gd name="T15" fmla="*/ 142 h 142"/>
                    <a:gd name="T16" fmla="*/ 537 w 827"/>
                    <a:gd name="T17" fmla="*/ 104 h 142"/>
                    <a:gd name="T18" fmla="*/ 647 w 827"/>
                    <a:gd name="T19" fmla="*/ 76 h 142"/>
                    <a:gd name="T20" fmla="*/ 827 w 827"/>
                    <a:gd name="T21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27" h="142">
                      <a:moveTo>
                        <a:pt x="827" y="0"/>
                      </a:moveTo>
                      <a:lnTo>
                        <a:pt x="603" y="67"/>
                      </a:lnTo>
                      <a:lnTo>
                        <a:pt x="432" y="100"/>
                      </a:lnTo>
                      <a:lnTo>
                        <a:pt x="258" y="119"/>
                      </a:lnTo>
                      <a:lnTo>
                        <a:pt x="127" y="127"/>
                      </a:lnTo>
                      <a:lnTo>
                        <a:pt x="0" y="119"/>
                      </a:lnTo>
                      <a:lnTo>
                        <a:pt x="121" y="142"/>
                      </a:lnTo>
                      <a:lnTo>
                        <a:pt x="321" y="142"/>
                      </a:lnTo>
                      <a:lnTo>
                        <a:pt x="537" y="104"/>
                      </a:lnTo>
                      <a:lnTo>
                        <a:pt x="647" y="76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5246" name="Freeform 350"/>
                <p:cNvSpPr>
                  <a:spLocks/>
                </p:cNvSpPr>
                <p:nvPr/>
              </p:nvSpPr>
              <p:spPr bwMode="auto">
                <a:xfrm>
                  <a:off x="2262" y="2544"/>
                  <a:ext cx="371" cy="466"/>
                </a:xfrm>
                <a:custGeom>
                  <a:avLst/>
                  <a:gdLst>
                    <a:gd name="T0" fmla="*/ 407 w 742"/>
                    <a:gd name="T1" fmla="*/ 546 h 1398"/>
                    <a:gd name="T2" fmla="*/ 383 w 742"/>
                    <a:gd name="T3" fmla="*/ 481 h 1398"/>
                    <a:gd name="T4" fmla="*/ 352 w 742"/>
                    <a:gd name="T5" fmla="*/ 474 h 1398"/>
                    <a:gd name="T6" fmla="*/ 324 w 742"/>
                    <a:gd name="T7" fmla="*/ 486 h 1398"/>
                    <a:gd name="T8" fmla="*/ 310 w 742"/>
                    <a:gd name="T9" fmla="*/ 527 h 1398"/>
                    <a:gd name="T10" fmla="*/ 306 w 742"/>
                    <a:gd name="T11" fmla="*/ 564 h 1398"/>
                    <a:gd name="T12" fmla="*/ 314 w 742"/>
                    <a:gd name="T13" fmla="*/ 652 h 1398"/>
                    <a:gd name="T14" fmla="*/ 331 w 742"/>
                    <a:gd name="T15" fmla="*/ 694 h 1398"/>
                    <a:gd name="T16" fmla="*/ 339 w 742"/>
                    <a:gd name="T17" fmla="*/ 745 h 1398"/>
                    <a:gd name="T18" fmla="*/ 349 w 742"/>
                    <a:gd name="T19" fmla="*/ 811 h 1398"/>
                    <a:gd name="T20" fmla="*/ 372 w 742"/>
                    <a:gd name="T21" fmla="*/ 889 h 1398"/>
                    <a:gd name="T22" fmla="*/ 413 w 742"/>
                    <a:gd name="T23" fmla="*/ 990 h 1398"/>
                    <a:gd name="T24" fmla="*/ 447 w 742"/>
                    <a:gd name="T25" fmla="*/ 1085 h 1398"/>
                    <a:gd name="T26" fmla="*/ 483 w 742"/>
                    <a:gd name="T27" fmla="*/ 1215 h 1398"/>
                    <a:gd name="T28" fmla="*/ 504 w 742"/>
                    <a:gd name="T29" fmla="*/ 1313 h 1398"/>
                    <a:gd name="T30" fmla="*/ 510 w 742"/>
                    <a:gd name="T31" fmla="*/ 1398 h 1398"/>
                    <a:gd name="T32" fmla="*/ 417 w 742"/>
                    <a:gd name="T33" fmla="*/ 1268 h 1398"/>
                    <a:gd name="T34" fmla="*/ 327 w 742"/>
                    <a:gd name="T35" fmla="*/ 1191 h 1398"/>
                    <a:gd name="T36" fmla="*/ 275 w 742"/>
                    <a:gd name="T37" fmla="*/ 1150 h 1398"/>
                    <a:gd name="T38" fmla="*/ 212 w 742"/>
                    <a:gd name="T39" fmla="*/ 1121 h 1398"/>
                    <a:gd name="T40" fmla="*/ 143 w 742"/>
                    <a:gd name="T41" fmla="*/ 1125 h 1398"/>
                    <a:gd name="T42" fmla="*/ 71 w 742"/>
                    <a:gd name="T43" fmla="*/ 1182 h 1398"/>
                    <a:gd name="T44" fmla="*/ 6 w 742"/>
                    <a:gd name="T45" fmla="*/ 1288 h 1398"/>
                    <a:gd name="T46" fmla="*/ 0 w 742"/>
                    <a:gd name="T47" fmla="*/ 1199 h 1398"/>
                    <a:gd name="T48" fmla="*/ 36 w 742"/>
                    <a:gd name="T49" fmla="*/ 1097 h 1398"/>
                    <a:gd name="T50" fmla="*/ 84 w 742"/>
                    <a:gd name="T51" fmla="*/ 973 h 1398"/>
                    <a:gd name="T52" fmla="*/ 105 w 742"/>
                    <a:gd name="T53" fmla="*/ 888 h 1398"/>
                    <a:gd name="T54" fmla="*/ 108 w 742"/>
                    <a:gd name="T55" fmla="*/ 798 h 1398"/>
                    <a:gd name="T56" fmla="*/ 96 w 742"/>
                    <a:gd name="T57" fmla="*/ 729 h 1398"/>
                    <a:gd name="T58" fmla="*/ 68 w 742"/>
                    <a:gd name="T59" fmla="*/ 676 h 1398"/>
                    <a:gd name="T60" fmla="*/ 47 w 742"/>
                    <a:gd name="T61" fmla="*/ 591 h 1398"/>
                    <a:gd name="T62" fmla="*/ 41 w 742"/>
                    <a:gd name="T63" fmla="*/ 530 h 1398"/>
                    <a:gd name="T64" fmla="*/ 26 w 742"/>
                    <a:gd name="T65" fmla="*/ 456 h 1398"/>
                    <a:gd name="T66" fmla="*/ 23 w 742"/>
                    <a:gd name="T67" fmla="*/ 367 h 1398"/>
                    <a:gd name="T68" fmla="*/ 35 w 742"/>
                    <a:gd name="T69" fmla="*/ 300 h 1398"/>
                    <a:gd name="T70" fmla="*/ 57 w 742"/>
                    <a:gd name="T71" fmla="*/ 241 h 1398"/>
                    <a:gd name="T72" fmla="*/ 80 w 742"/>
                    <a:gd name="T73" fmla="*/ 162 h 1398"/>
                    <a:gd name="T74" fmla="*/ 123 w 742"/>
                    <a:gd name="T75" fmla="*/ 94 h 1398"/>
                    <a:gd name="T76" fmla="*/ 170 w 742"/>
                    <a:gd name="T77" fmla="*/ 52 h 1398"/>
                    <a:gd name="T78" fmla="*/ 239 w 742"/>
                    <a:gd name="T79" fmla="*/ 25 h 1398"/>
                    <a:gd name="T80" fmla="*/ 314 w 742"/>
                    <a:gd name="T81" fmla="*/ 3 h 1398"/>
                    <a:gd name="T82" fmla="*/ 438 w 742"/>
                    <a:gd name="T83" fmla="*/ 0 h 1398"/>
                    <a:gd name="T84" fmla="*/ 503 w 742"/>
                    <a:gd name="T85" fmla="*/ 11 h 1398"/>
                    <a:gd name="T86" fmla="*/ 569 w 742"/>
                    <a:gd name="T87" fmla="*/ 37 h 1398"/>
                    <a:gd name="T88" fmla="*/ 631 w 742"/>
                    <a:gd name="T89" fmla="*/ 68 h 1398"/>
                    <a:gd name="T90" fmla="*/ 671 w 742"/>
                    <a:gd name="T91" fmla="*/ 114 h 1398"/>
                    <a:gd name="T92" fmla="*/ 718 w 742"/>
                    <a:gd name="T93" fmla="*/ 174 h 1398"/>
                    <a:gd name="T94" fmla="*/ 739 w 742"/>
                    <a:gd name="T95" fmla="*/ 264 h 1398"/>
                    <a:gd name="T96" fmla="*/ 742 w 742"/>
                    <a:gd name="T97" fmla="*/ 340 h 1398"/>
                    <a:gd name="T98" fmla="*/ 724 w 742"/>
                    <a:gd name="T99" fmla="*/ 403 h 1398"/>
                    <a:gd name="T100" fmla="*/ 676 w 742"/>
                    <a:gd name="T101" fmla="*/ 340 h 1398"/>
                    <a:gd name="T102" fmla="*/ 613 w 742"/>
                    <a:gd name="T103" fmla="*/ 304 h 1398"/>
                    <a:gd name="T104" fmla="*/ 530 w 742"/>
                    <a:gd name="T105" fmla="*/ 288 h 1398"/>
                    <a:gd name="T106" fmla="*/ 551 w 742"/>
                    <a:gd name="T107" fmla="*/ 403 h 1398"/>
                    <a:gd name="T108" fmla="*/ 458 w 742"/>
                    <a:gd name="T109" fmla="*/ 363 h 1398"/>
                    <a:gd name="T110" fmla="*/ 485 w 742"/>
                    <a:gd name="T111" fmla="*/ 452 h 1398"/>
                    <a:gd name="T112" fmla="*/ 419 w 742"/>
                    <a:gd name="T113" fmla="*/ 448 h 1398"/>
                    <a:gd name="T114" fmla="*/ 407 w 742"/>
                    <a:gd name="T115" fmla="*/ 546 h 1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2" h="1398">
                      <a:moveTo>
                        <a:pt x="407" y="546"/>
                      </a:moveTo>
                      <a:lnTo>
                        <a:pt x="383" y="481"/>
                      </a:lnTo>
                      <a:lnTo>
                        <a:pt x="352" y="474"/>
                      </a:lnTo>
                      <a:lnTo>
                        <a:pt x="324" y="486"/>
                      </a:lnTo>
                      <a:lnTo>
                        <a:pt x="310" y="527"/>
                      </a:lnTo>
                      <a:lnTo>
                        <a:pt x="306" y="564"/>
                      </a:lnTo>
                      <a:lnTo>
                        <a:pt x="314" y="652"/>
                      </a:lnTo>
                      <a:lnTo>
                        <a:pt x="331" y="694"/>
                      </a:lnTo>
                      <a:lnTo>
                        <a:pt x="339" y="745"/>
                      </a:lnTo>
                      <a:lnTo>
                        <a:pt x="349" y="811"/>
                      </a:lnTo>
                      <a:lnTo>
                        <a:pt x="372" y="889"/>
                      </a:lnTo>
                      <a:lnTo>
                        <a:pt x="413" y="990"/>
                      </a:lnTo>
                      <a:lnTo>
                        <a:pt x="447" y="1085"/>
                      </a:lnTo>
                      <a:lnTo>
                        <a:pt x="483" y="1215"/>
                      </a:lnTo>
                      <a:lnTo>
                        <a:pt x="504" y="1313"/>
                      </a:lnTo>
                      <a:lnTo>
                        <a:pt x="510" y="1398"/>
                      </a:lnTo>
                      <a:lnTo>
                        <a:pt x="417" y="1268"/>
                      </a:lnTo>
                      <a:lnTo>
                        <a:pt x="327" y="1191"/>
                      </a:lnTo>
                      <a:lnTo>
                        <a:pt x="275" y="1150"/>
                      </a:lnTo>
                      <a:lnTo>
                        <a:pt x="212" y="1121"/>
                      </a:lnTo>
                      <a:lnTo>
                        <a:pt x="143" y="1125"/>
                      </a:lnTo>
                      <a:lnTo>
                        <a:pt x="71" y="1182"/>
                      </a:lnTo>
                      <a:lnTo>
                        <a:pt x="6" y="1288"/>
                      </a:lnTo>
                      <a:lnTo>
                        <a:pt x="0" y="1199"/>
                      </a:lnTo>
                      <a:lnTo>
                        <a:pt x="36" y="1097"/>
                      </a:lnTo>
                      <a:lnTo>
                        <a:pt x="84" y="973"/>
                      </a:lnTo>
                      <a:lnTo>
                        <a:pt x="105" y="888"/>
                      </a:lnTo>
                      <a:lnTo>
                        <a:pt x="108" y="798"/>
                      </a:lnTo>
                      <a:lnTo>
                        <a:pt x="96" y="729"/>
                      </a:lnTo>
                      <a:lnTo>
                        <a:pt x="68" y="676"/>
                      </a:lnTo>
                      <a:lnTo>
                        <a:pt x="47" y="591"/>
                      </a:lnTo>
                      <a:lnTo>
                        <a:pt x="41" y="530"/>
                      </a:lnTo>
                      <a:lnTo>
                        <a:pt x="26" y="456"/>
                      </a:lnTo>
                      <a:lnTo>
                        <a:pt x="23" y="367"/>
                      </a:lnTo>
                      <a:lnTo>
                        <a:pt x="35" y="300"/>
                      </a:lnTo>
                      <a:lnTo>
                        <a:pt x="57" y="241"/>
                      </a:lnTo>
                      <a:lnTo>
                        <a:pt x="80" y="162"/>
                      </a:lnTo>
                      <a:lnTo>
                        <a:pt x="123" y="94"/>
                      </a:lnTo>
                      <a:lnTo>
                        <a:pt x="170" y="52"/>
                      </a:lnTo>
                      <a:lnTo>
                        <a:pt x="239" y="25"/>
                      </a:lnTo>
                      <a:lnTo>
                        <a:pt x="314" y="3"/>
                      </a:lnTo>
                      <a:lnTo>
                        <a:pt x="438" y="0"/>
                      </a:lnTo>
                      <a:lnTo>
                        <a:pt x="503" y="11"/>
                      </a:lnTo>
                      <a:lnTo>
                        <a:pt x="569" y="37"/>
                      </a:lnTo>
                      <a:lnTo>
                        <a:pt x="631" y="68"/>
                      </a:lnTo>
                      <a:lnTo>
                        <a:pt x="671" y="114"/>
                      </a:lnTo>
                      <a:lnTo>
                        <a:pt x="718" y="174"/>
                      </a:lnTo>
                      <a:lnTo>
                        <a:pt x="739" y="264"/>
                      </a:lnTo>
                      <a:lnTo>
                        <a:pt x="742" y="340"/>
                      </a:lnTo>
                      <a:lnTo>
                        <a:pt x="724" y="403"/>
                      </a:lnTo>
                      <a:lnTo>
                        <a:pt x="676" y="340"/>
                      </a:lnTo>
                      <a:lnTo>
                        <a:pt x="613" y="304"/>
                      </a:lnTo>
                      <a:lnTo>
                        <a:pt x="530" y="288"/>
                      </a:lnTo>
                      <a:lnTo>
                        <a:pt x="551" y="403"/>
                      </a:lnTo>
                      <a:lnTo>
                        <a:pt x="458" y="363"/>
                      </a:lnTo>
                      <a:lnTo>
                        <a:pt x="485" y="452"/>
                      </a:lnTo>
                      <a:lnTo>
                        <a:pt x="419" y="448"/>
                      </a:lnTo>
                      <a:lnTo>
                        <a:pt x="407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65247" name="Group 351"/>
                <p:cNvGrpSpPr>
                  <a:grpSpLocks/>
                </p:cNvGrpSpPr>
                <p:nvPr/>
              </p:nvGrpSpPr>
              <p:grpSpPr bwMode="auto">
                <a:xfrm>
                  <a:off x="2118" y="3270"/>
                  <a:ext cx="284" cy="487"/>
                  <a:chOff x="2118" y="3270"/>
                  <a:chExt cx="284" cy="487"/>
                </a:xfrm>
              </p:grpSpPr>
              <p:sp>
                <p:nvSpPr>
                  <p:cNvPr id="465248" name="Freeform 352"/>
                  <p:cNvSpPr>
                    <a:spLocks/>
                  </p:cNvSpPr>
                  <p:nvPr/>
                </p:nvSpPr>
                <p:spPr bwMode="auto">
                  <a:xfrm>
                    <a:off x="2118" y="3270"/>
                    <a:ext cx="284" cy="487"/>
                  </a:xfrm>
                  <a:custGeom>
                    <a:avLst/>
                    <a:gdLst>
                      <a:gd name="T0" fmla="*/ 316 w 570"/>
                      <a:gd name="T1" fmla="*/ 212 h 1463"/>
                      <a:gd name="T2" fmla="*/ 213 w 570"/>
                      <a:gd name="T3" fmla="*/ 197 h 1463"/>
                      <a:gd name="T4" fmla="*/ 149 w 570"/>
                      <a:gd name="T5" fmla="*/ 165 h 1463"/>
                      <a:gd name="T6" fmla="*/ 128 w 570"/>
                      <a:gd name="T7" fmla="*/ 110 h 1463"/>
                      <a:gd name="T8" fmla="*/ 128 w 570"/>
                      <a:gd name="T9" fmla="*/ 62 h 1463"/>
                      <a:gd name="T10" fmla="*/ 112 w 570"/>
                      <a:gd name="T11" fmla="*/ 23 h 1463"/>
                      <a:gd name="T12" fmla="*/ 54 w 570"/>
                      <a:gd name="T13" fmla="*/ 0 h 1463"/>
                      <a:gd name="T14" fmla="*/ 0 w 570"/>
                      <a:gd name="T15" fmla="*/ 7 h 1463"/>
                      <a:gd name="T16" fmla="*/ 66 w 570"/>
                      <a:gd name="T17" fmla="*/ 1138 h 1463"/>
                      <a:gd name="T18" fmla="*/ 112 w 570"/>
                      <a:gd name="T19" fmla="*/ 1242 h 1463"/>
                      <a:gd name="T20" fmla="*/ 170 w 570"/>
                      <a:gd name="T21" fmla="*/ 1345 h 1463"/>
                      <a:gd name="T22" fmla="*/ 254 w 570"/>
                      <a:gd name="T23" fmla="*/ 1423 h 1463"/>
                      <a:gd name="T24" fmla="*/ 349 w 570"/>
                      <a:gd name="T25" fmla="*/ 1448 h 1463"/>
                      <a:gd name="T26" fmla="*/ 478 w 570"/>
                      <a:gd name="T27" fmla="*/ 1463 h 1463"/>
                      <a:gd name="T28" fmla="*/ 553 w 570"/>
                      <a:gd name="T29" fmla="*/ 1440 h 1463"/>
                      <a:gd name="T30" fmla="*/ 570 w 570"/>
                      <a:gd name="T31" fmla="*/ 1361 h 1463"/>
                      <a:gd name="T32" fmla="*/ 561 w 570"/>
                      <a:gd name="T33" fmla="*/ 1258 h 1463"/>
                      <a:gd name="T34" fmla="*/ 507 w 570"/>
                      <a:gd name="T35" fmla="*/ 940 h 1463"/>
                      <a:gd name="T36" fmla="*/ 461 w 570"/>
                      <a:gd name="T37" fmla="*/ 624 h 1463"/>
                      <a:gd name="T38" fmla="*/ 441 w 570"/>
                      <a:gd name="T39" fmla="*/ 387 h 1463"/>
                      <a:gd name="T40" fmla="*/ 441 w 570"/>
                      <a:gd name="T41" fmla="*/ 323 h 1463"/>
                      <a:gd name="T42" fmla="*/ 411 w 570"/>
                      <a:gd name="T43" fmla="*/ 236 h 1463"/>
                      <a:gd name="T44" fmla="*/ 378 w 570"/>
                      <a:gd name="T45" fmla="*/ 212 h 1463"/>
                      <a:gd name="T46" fmla="*/ 316 w 570"/>
                      <a:gd name="T47" fmla="*/ 212 h 14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0" h="1463">
                        <a:moveTo>
                          <a:pt x="316" y="212"/>
                        </a:moveTo>
                        <a:lnTo>
                          <a:pt x="213" y="197"/>
                        </a:lnTo>
                        <a:lnTo>
                          <a:pt x="149" y="165"/>
                        </a:lnTo>
                        <a:lnTo>
                          <a:pt x="128" y="110"/>
                        </a:lnTo>
                        <a:lnTo>
                          <a:pt x="128" y="62"/>
                        </a:lnTo>
                        <a:lnTo>
                          <a:pt x="112" y="23"/>
                        </a:lnTo>
                        <a:lnTo>
                          <a:pt x="54" y="0"/>
                        </a:lnTo>
                        <a:lnTo>
                          <a:pt x="0" y="7"/>
                        </a:lnTo>
                        <a:lnTo>
                          <a:pt x="66" y="1138"/>
                        </a:lnTo>
                        <a:lnTo>
                          <a:pt x="112" y="1242"/>
                        </a:lnTo>
                        <a:lnTo>
                          <a:pt x="170" y="1345"/>
                        </a:lnTo>
                        <a:lnTo>
                          <a:pt x="254" y="1423"/>
                        </a:lnTo>
                        <a:lnTo>
                          <a:pt x="349" y="1448"/>
                        </a:lnTo>
                        <a:lnTo>
                          <a:pt x="478" y="1463"/>
                        </a:lnTo>
                        <a:lnTo>
                          <a:pt x="553" y="1440"/>
                        </a:lnTo>
                        <a:lnTo>
                          <a:pt x="570" y="1361"/>
                        </a:lnTo>
                        <a:lnTo>
                          <a:pt x="561" y="1258"/>
                        </a:lnTo>
                        <a:lnTo>
                          <a:pt x="507" y="940"/>
                        </a:lnTo>
                        <a:lnTo>
                          <a:pt x="461" y="624"/>
                        </a:lnTo>
                        <a:lnTo>
                          <a:pt x="441" y="387"/>
                        </a:lnTo>
                        <a:lnTo>
                          <a:pt x="441" y="323"/>
                        </a:lnTo>
                        <a:lnTo>
                          <a:pt x="411" y="236"/>
                        </a:lnTo>
                        <a:lnTo>
                          <a:pt x="378" y="212"/>
                        </a:lnTo>
                        <a:lnTo>
                          <a:pt x="316" y="2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04040"/>
                      </a:gs>
                      <a:gs pos="100000">
                        <a:srgbClr val="40404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249" name="Freeform 353"/>
                  <p:cNvSpPr>
                    <a:spLocks/>
                  </p:cNvSpPr>
                  <p:nvPr/>
                </p:nvSpPr>
                <p:spPr bwMode="auto">
                  <a:xfrm>
                    <a:off x="2124" y="3293"/>
                    <a:ext cx="244" cy="448"/>
                  </a:xfrm>
                  <a:custGeom>
                    <a:avLst/>
                    <a:gdLst>
                      <a:gd name="T0" fmla="*/ 319 w 489"/>
                      <a:gd name="T1" fmla="*/ 269 h 1343"/>
                      <a:gd name="T2" fmla="*/ 229 w 489"/>
                      <a:gd name="T3" fmla="*/ 261 h 1343"/>
                      <a:gd name="T4" fmla="*/ 132 w 489"/>
                      <a:gd name="T5" fmla="*/ 230 h 1343"/>
                      <a:gd name="T6" fmla="*/ 75 w 489"/>
                      <a:gd name="T7" fmla="*/ 174 h 1343"/>
                      <a:gd name="T8" fmla="*/ 42 w 489"/>
                      <a:gd name="T9" fmla="*/ 127 h 1343"/>
                      <a:gd name="T10" fmla="*/ 0 w 489"/>
                      <a:gd name="T11" fmla="*/ 0 h 1343"/>
                      <a:gd name="T12" fmla="*/ 62 w 489"/>
                      <a:gd name="T13" fmla="*/ 1035 h 1343"/>
                      <a:gd name="T14" fmla="*/ 104 w 489"/>
                      <a:gd name="T15" fmla="*/ 1130 h 1343"/>
                      <a:gd name="T16" fmla="*/ 149 w 489"/>
                      <a:gd name="T17" fmla="*/ 1216 h 1343"/>
                      <a:gd name="T18" fmla="*/ 208 w 489"/>
                      <a:gd name="T19" fmla="*/ 1280 h 1343"/>
                      <a:gd name="T20" fmla="*/ 258 w 489"/>
                      <a:gd name="T21" fmla="*/ 1311 h 1343"/>
                      <a:gd name="T22" fmla="*/ 319 w 489"/>
                      <a:gd name="T23" fmla="*/ 1328 h 1343"/>
                      <a:gd name="T24" fmla="*/ 377 w 489"/>
                      <a:gd name="T25" fmla="*/ 1343 h 1343"/>
                      <a:gd name="T26" fmla="*/ 443 w 489"/>
                      <a:gd name="T27" fmla="*/ 1343 h 1343"/>
                      <a:gd name="T28" fmla="*/ 472 w 489"/>
                      <a:gd name="T29" fmla="*/ 1328 h 1343"/>
                      <a:gd name="T30" fmla="*/ 489 w 489"/>
                      <a:gd name="T31" fmla="*/ 1280 h 1343"/>
                      <a:gd name="T32" fmla="*/ 481 w 489"/>
                      <a:gd name="T33" fmla="*/ 1200 h 1343"/>
                      <a:gd name="T34" fmla="*/ 439 w 489"/>
                      <a:gd name="T35" fmla="*/ 1018 h 1343"/>
                      <a:gd name="T36" fmla="*/ 368 w 489"/>
                      <a:gd name="T37" fmla="*/ 402 h 1343"/>
                      <a:gd name="T38" fmla="*/ 357 w 489"/>
                      <a:gd name="T39" fmla="*/ 317 h 1343"/>
                      <a:gd name="T40" fmla="*/ 319 w 489"/>
                      <a:gd name="T41" fmla="*/ 269 h 13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89" h="1343">
                        <a:moveTo>
                          <a:pt x="319" y="269"/>
                        </a:moveTo>
                        <a:lnTo>
                          <a:pt x="229" y="261"/>
                        </a:lnTo>
                        <a:lnTo>
                          <a:pt x="132" y="230"/>
                        </a:lnTo>
                        <a:lnTo>
                          <a:pt x="75" y="174"/>
                        </a:lnTo>
                        <a:lnTo>
                          <a:pt x="42" y="127"/>
                        </a:lnTo>
                        <a:lnTo>
                          <a:pt x="0" y="0"/>
                        </a:lnTo>
                        <a:lnTo>
                          <a:pt x="62" y="1035"/>
                        </a:lnTo>
                        <a:lnTo>
                          <a:pt x="104" y="1130"/>
                        </a:lnTo>
                        <a:lnTo>
                          <a:pt x="149" y="1216"/>
                        </a:lnTo>
                        <a:lnTo>
                          <a:pt x="208" y="1280"/>
                        </a:lnTo>
                        <a:lnTo>
                          <a:pt x="258" y="1311"/>
                        </a:lnTo>
                        <a:lnTo>
                          <a:pt x="319" y="1328"/>
                        </a:lnTo>
                        <a:lnTo>
                          <a:pt x="377" y="1343"/>
                        </a:lnTo>
                        <a:lnTo>
                          <a:pt x="443" y="1343"/>
                        </a:lnTo>
                        <a:lnTo>
                          <a:pt x="472" y="1328"/>
                        </a:lnTo>
                        <a:lnTo>
                          <a:pt x="489" y="1280"/>
                        </a:lnTo>
                        <a:lnTo>
                          <a:pt x="481" y="1200"/>
                        </a:lnTo>
                        <a:lnTo>
                          <a:pt x="439" y="1018"/>
                        </a:lnTo>
                        <a:lnTo>
                          <a:pt x="368" y="402"/>
                        </a:lnTo>
                        <a:lnTo>
                          <a:pt x="357" y="317"/>
                        </a:lnTo>
                        <a:lnTo>
                          <a:pt x="319" y="26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06060"/>
                      </a:gs>
                      <a:gs pos="100000">
                        <a:srgbClr val="60606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21" name="Text Box 5"/>
          <p:cNvSpPr txBox="1">
            <a:spLocks noChangeArrowheads="1"/>
          </p:cNvSpPr>
          <p:nvPr/>
        </p:nvSpPr>
        <p:spPr bwMode="auto">
          <a:xfrm>
            <a:off x="1192213" y="2347913"/>
            <a:ext cx="68580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假设检验中的两类错误</a:t>
            </a:r>
          </a:p>
          <a:p>
            <a:pPr algn="ctr"/>
            <a:r>
              <a:rPr lang="en-US" altLang="zh-CN" sz="44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zh-CN" altLang="en-US" sz="44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决策风险</a:t>
            </a:r>
            <a:r>
              <a:rPr lang="en-US" altLang="zh-CN" sz="44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47650"/>
            <a:ext cx="6781800" cy="1028700"/>
          </a:xfrm>
          <a:noFill/>
          <a:ln/>
        </p:spPr>
        <p:txBody>
          <a:bodyPr/>
          <a:lstStyle/>
          <a:p>
            <a:r>
              <a:rPr lang="zh-CN" altLang="en-US" sz="4000"/>
              <a:t>假设检验中的两类错误</a:t>
            </a:r>
            <a:endParaRPr lang="zh-CN" altLang="en-US"/>
          </a:p>
        </p:txBody>
      </p:sp>
      <p:sp>
        <p:nvSpPr>
          <p:cNvPr id="65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4705350" cy="4419600"/>
          </a:xfrm>
          <a:noFill/>
          <a:ln/>
        </p:spPr>
        <p:txBody>
          <a:bodyPr/>
          <a:lstStyle/>
          <a:p>
            <a:r>
              <a:rPr lang="en-US" altLang="zh-CN" sz="2800" b="1"/>
              <a:t>1.	</a:t>
            </a:r>
            <a:r>
              <a:rPr lang="zh-CN" altLang="en-US" sz="2800" b="1"/>
              <a:t>第一类错误（弃真错误）</a:t>
            </a:r>
          </a:p>
          <a:p>
            <a:pPr lvl="1"/>
            <a:r>
              <a:rPr lang="zh-CN" altLang="en-US" sz="2400"/>
              <a:t>原假设为真时拒绝原假设</a:t>
            </a:r>
          </a:p>
          <a:p>
            <a:pPr lvl="1"/>
            <a:r>
              <a:rPr lang="zh-CN" altLang="en-US" sz="2400"/>
              <a:t>会产生一系列后果</a:t>
            </a:r>
          </a:p>
          <a:p>
            <a:pPr lvl="1"/>
            <a:r>
              <a:rPr lang="zh-CN" altLang="en-US" sz="2400"/>
              <a:t>第一类错误的概率为</a:t>
            </a:r>
            <a:r>
              <a:rPr lang="zh-CN" altLang="en-US" sz="2400">
                <a:latin typeface="Symbol" panose="05050102010706020507" pitchFamily="18" charset="2"/>
              </a:rPr>
              <a:t></a:t>
            </a:r>
          </a:p>
          <a:p>
            <a:pPr lvl="2"/>
            <a:r>
              <a:rPr lang="zh-CN" altLang="en-US"/>
              <a:t>被称为显著性水平</a:t>
            </a:r>
          </a:p>
          <a:p>
            <a:r>
              <a:rPr lang="en-US" altLang="zh-CN" sz="2800" b="1"/>
              <a:t>2.	</a:t>
            </a:r>
            <a:r>
              <a:rPr lang="zh-CN" altLang="en-US" sz="2800" b="1"/>
              <a:t>第二类错误（取伪错误）</a:t>
            </a:r>
          </a:p>
          <a:p>
            <a:pPr lvl="1"/>
            <a:r>
              <a:rPr lang="zh-CN" altLang="en-US" sz="2400"/>
              <a:t>原假设为假时接受原假设</a:t>
            </a:r>
          </a:p>
          <a:p>
            <a:pPr lvl="1"/>
            <a:r>
              <a:rPr lang="zh-CN" altLang="en-US" sz="2400"/>
              <a:t>第二类错误的概率为</a:t>
            </a:r>
            <a:r>
              <a:rPr lang="zh-CN" altLang="en-US" sz="2400">
                <a:latin typeface="Symbol" panose="05050102010706020507" pitchFamily="18" charset="2"/>
              </a:rPr>
              <a:t></a:t>
            </a:r>
            <a:r>
              <a:rPr lang="en-US" altLang="zh-CN" sz="2400"/>
              <a:t>(Beta)</a:t>
            </a:r>
          </a:p>
        </p:txBody>
      </p:sp>
      <p:grpSp>
        <p:nvGrpSpPr>
          <p:cNvPr id="653390" name="Group 78"/>
          <p:cNvGrpSpPr>
            <a:grpSpLocks/>
          </p:cNvGrpSpPr>
          <p:nvPr/>
        </p:nvGrpSpPr>
        <p:grpSpPr bwMode="auto">
          <a:xfrm>
            <a:off x="5775325" y="2895600"/>
            <a:ext cx="2644775" cy="2973388"/>
            <a:chOff x="3806" y="1824"/>
            <a:chExt cx="1498" cy="1873"/>
          </a:xfrm>
        </p:grpSpPr>
        <p:sp>
          <p:nvSpPr>
            <p:cNvPr id="653329" name="Freeform 17"/>
            <p:cNvSpPr>
              <a:spLocks/>
            </p:cNvSpPr>
            <p:nvPr/>
          </p:nvSpPr>
          <p:spPr bwMode="auto">
            <a:xfrm>
              <a:off x="3806" y="2069"/>
              <a:ext cx="1367" cy="1628"/>
            </a:xfrm>
            <a:custGeom>
              <a:avLst/>
              <a:gdLst>
                <a:gd name="T0" fmla="*/ 640 w 1112"/>
                <a:gd name="T1" fmla="*/ 12 h 1346"/>
                <a:gd name="T2" fmla="*/ 614 w 1112"/>
                <a:gd name="T3" fmla="*/ 861 h 1346"/>
                <a:gd name="T4" fmla="*/ 126 w 1112"/>
                <a:gd name="T5" fmla="*/ 921 h 1346"/>
                <a:gd name="T6" fmla="*/ 0 w 1112"/>
                <a:gd name="T7" fmla="*/ 1022 h 1346"/>
                <a:gd name="T8" fmla="*/ 166 w 1112"/>
                <a:gd name="T9" fmla="*/ 1346 h 1346"/>
                <a:gd name="T10" fmla="*/ 1112 w 1112"/>
                <a:gd name="T11" fmla="*/ 1242 h 1346"/>
                <a:gd name="T12" fmla="*/ 1033 w 1112"/>
                <a:gd name="T13" fmla="*/ 857 h 1346"/>
                <a:gd name="T14" fmla="*/ 1032 w 1112"/>
                <a:gd name="T15" fmla="*/ 855 h 1346"/>
                <a:gd name="T16" fmla="*/ 1031 w 1112"/>
                <a:gd name="T17" fmla="*/ 853 h 1346"/>
                <a:gd name="T18" fmla="*/ 1028 w 1112"/>
                <a:gd name="T19" fmla="*/ 847 h 1346"/>
                <a:gd name="T20" fmla="*/ 1025 w 1112"/>
                <a:gd name="T21" fmla="*/ 841 h 1346"/>
                <a:gd name="T22" fmla="*/ 1021 w 1112"/>
                <a:gd name="T23" fmla="*/ 833 h 1346"/>
                <a:gd name="T24" fmla="*/ 1016 w 1112"/>
                <a:gd name="T25" fmla="*/ 824 h 1346"/>
                <a:gd name="T26" fmla="*/ 1011 w 1112"/>
                <a:gd name="T27" fmla="*/ 814 h 1346"/>
                <a:gd name="T28" fmla="*/ 1005 w 1112"/>
                <a:gd name="T29" fmla="*/ 805 h 1346"/>
                <a:gd name="T30" fmla="*/ 996 w 1112"/>
                <a:gd name="T31" fmla="*/ 793 h 1346"/>
                <a:gd name="T32" fmla="*/ 987 w 1112"/>
                <a:gd name="T33" fmla="*/ 783 h 1346"/>
                <a:gd name="T34" fmla="*/ 978 w 1112"/>
                <a:gd name="T35" fmla="*/ 772 h 1346"/>
                <a:gd name="T36" fmla="*/ 967 w 1112"/>
                <a:gd name="T37" fmla="*/ 764 h 1346"/>
                <a:gd name="T38" fmla="*/ 955 w 1112"/>
                <a:gd name="T39" fmla="*/ 755 h 1346"/>
                <a:gd name="T40" fmla="*/ 942 w 1112"/>
                <a:gd name="T41" fmla="*/ 748 h 1346"/>
                <a:gd name="T42" fmla="*/ 927 w 1112"/>
                <a:gd name="T43" fmla="*/ 741 h 1346"/>
                <a:gd name="T44" fmla="*/ 912 w 1112"/>
                <a:gd name="T45" fmla="*/ 736 h 1346"/>
                <a:gd name="T46" fmla="*/ 895 w 1112"/>
                <a:gd name="T47" fmla="*/ 732 h 1346"/>
                <a:gd name="T48" fmla="*/ 879 w 1112"/>
                <a:gd name="T49" fmla="*/ 729 h 1346"/>
                <a:gd name="T50" fmla="*/ 863 w 1112"/>
                <a:gd name="T51" fmla="*/ 726 h 1346"/>
                <a:gd name="T52" fmla="*/ 848 w 1112"/>
                <a:gd name="T53" fmla="*/ 722 h 1346"/>
                <a:gd name="T54" fmla="*/ 833 w 1112"/>
                <a:gd name="T55" fmla="*/ 719 h 1346"/>
                <a:gd name="T56" fmla="*/ 819 w 1112"/>
                <a:gd name="T57" fmla="*/ 717 h 1346"/>
                <a:gd name="T58" fmla="*/ 805 w 1112"/>
                <a:gd name="T59" fmla="*/ 713 h 1346"/>
                <a:gd name="T60" fmla="*/ 793 w 1112"/>
                <a:gd name="T61" fmla="*/ 712 h 1346"/>
                <a:gd name="T62" fmla="*/ 780 w 1112"/>
                <a:gd name="T63" fmla="*/ 710 h 1346"/>
                <a:gd name="T64" fmla="*/ 770 w 1112"/>
                <a:gd name="T65" fmla="*/ 707 h 1346"/>
                <a:gd name="T66" fmla="*/ 760 w 1112"/>
                <a:gd name="T67" fmla="*/ 706 h 1346"/>
                <a:gd name="T68" fmla="*/ 753 w 1112"/>
                <a:gd name="T69" fmla="*/ 705 h 1346"/>
                <a:gd name="T70" fmla="*/ 746 w 1112"/>
                <a:gd name="T71" fmla="*/ 704 h 1346"/>
                <a:gd name="T72" fmla="*/ 742 w 1112"/>
                <a:gd name="T73" fmla="*/ 703 h 1346"/>
                <a:gd name="T74" fmla="*/ 739 w 1112"/>
                <a:gd name="T75" fmla="*/ 703 h 1346"/>
                <a:gd name="T76" fmla="*/ 739 w 1112"/>
                <a:gd name="T77" fmla="*/ 703 h 1346"/>
                <a:gd name="T78" fmla="*/ 677 w 1112"/>
                <a:gd name="T79" fmla="*/ 0 h 1346"/>
                <a:gd name="T80" fmla="*/ 640 w 1112"/>
                <a:gd name="T81" fmla="*/ 12 h 1346"/>
                <a:gd name="T82" fmla="*/ 640 w 1112"/>
                <a:gd name="T83" fmla="*/ 12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2" h="1346">
                  <a:moveTo>
                    <a:pt x="640" y="12"/>
                  </a:moveTo>
                  <a:lnTo>
                    <a:pt x="614" y="861"/>
                  </a:lnTo>
                  <a:lnTo>
                    <a:pt x="126" y="921"/>
                  </a:lnTo>
                  <a:lnTo>
                    <a:pt x="0" y="1022"/>
                  </a:lnTo>
                  <a:lnTo>
                    <a:pt x="166" y="1346"/>
                  </a:lnTo>
                  <a:lnTo>
                    <a:pt x="1112" y="1242"/>
                  </a:lnTo>
                  <a:lnTo>
                    <a:pt x="1033" y="857"/>
                  </a:lnTo>
                  <a:lnTo>
                    <a:pt x="1032" y="855"/>
                  </a:lnTo>
                  <a:lnTo>
                    <a:pt x="1031" y="853"/>
                  </a:lnTo>
                  <a:lnTo>
                    <a:pt x="1028" y="847"/>
                  </a:lnTo>
                  <a:lnTo>
                    <a:pt x="1025" y="841"/>
                  </a:lnTo>
                  <a:lnTo>
                    <a:pt x="1021" y="833"/>
                  </a:lnTo>
                  <a:lnTo>
                    <a:pt x="1016" y="824"/>
                  </a:lnTo>
                  <a:lnTo>
                    <a:pt x="1011" y="814"/>
                  </a:lnTo>
                  <a:lnTo>
                    <a:pt x="1005" y="805"/>
                  </a:lnTo>
                  <a:lnTo>
                    <a:pt x="996" y="793"/>
                  </a:lnTo>
                  <a:lnTo>
                    <a:pt x="987" y="783"/>
                  </a:lnTo>
                  <a:lnTo>
                    <a:pt x="978" y="772"/>
                  </a:lnTo>
                  <a:lnTo>
                    <a:pt x="967" y="764"/>
                  </a:lnTo>
                  <a:lnTo>
                    <a:pt x="955" y="755"/>
                  </a:lnTo>
                  <a:lnTo>
                    <a:pt x="942" y="748"/>
                  </a:lnTo>
                  <a:lnTo>
                    <a:pt x="927" y="741"/>
                  </a:lnTo>
                  <a:lnTo>
                    <a:pt x="912" y="736"/>
                  </a:lnTo>
                  <a:lnTo>
                    <a:pt x="895" y="732"/>
                  </a:lnTo>
                  <a:lnTo>
                    <a:pt x="879" y="729"/>
                  </a:lnTo>
                  <a:lnTo>
                    <a:pt x="863" y="726"/>
                  </a:lnTo>
                  <a:lnTo>
                    <a:pt x="848" y="722"/>
                  </a:lnTo>
                  <a:lnTo>
                    <a:pt x="833" y="719"/>
                  </a:lnTo>
                  <a:lnTo>
                    <a:pt x="819" y="717"/>
                  </a:lnTo>
                  <a:lnTo>
                    <a:pt x="805" y="713"/>
                  </a:lnTo>
                  <a:lnTo>
                    <a:pt x="793" y="712"/>
                  </a:lnTo>
                  <a:lnTo>
                    <a:pt x="780" y="710"/>
                  </a:lnTo>
                  <a:lnTo>
                    <a:pt x="770" y="707"/>
                  </a:lnTo>
                  <a:lnTo>
                    <a:pt x="760" y="706"/>
                  </a:lnTo>
                  <a:lnTo>
                    <a:pt x="753" y="705"/>
                  </a:lnTo>
                  <a:lnTo>
                    <a:pt x="746" y="704"/>
                  </a:lnTo>
                  <a:lnTo>
                    <a:pt x="742" y="703"/>
                  </a:lnTo>
                  <a:lnTo>
                    <a:pt x="739" y="703"/>
                  </a:lnTo>
                  <a:lnTo>
                    <a:pt x="739" y="703"/>
                  </a:lnTo>
                  <a:lnTo>
                    <a:pt x="677" y="0"/>
                  </a:lnTo>
                  <a:lnTo>
                    <a:pt x="640" y="12"/>
                  </a:lnTo>
                  <a:lnTo>
                    <a:pt x="640" y="1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30" name="Freeform 18"/>
            <p:cNvSpPr>
              <a:spLocks/>
            </p:cNvSpPr>
            <p:nvPr/>
          </p:nvSpPr>
          <p:spPr bwMode="auto">
            <a:xfrm>
              <a:off x="4105" y="1963"/>
              <a:ext cx="955" cy="220"/>
            </a:xfrm>
            <a:custGeom>
              <a:avLst/>
              <a:gdLst>
                <a:gd name="T0" fmla="*/ 0 w 777"/>
                <a:gd name="T1" fmla="*/ 182 h 182"/>
                <a:gd name="T2" fmla="*/ 777 w 777"/>
                <a:gd name="T3" fmla="*/ 36 h 182"/>
                <a:gd name="T4" fmla="*/ 773 w 777"/>
                <a:gd name="T5" fmla="*/ 0 h 182"/>
                <a:gd name="T6" fmla="*/ 0 w 777"/>
                <a:gd name="T7" fmla="*/ 153 h 182"/>
                <a:gd name="T8" fmla="*/ 0 w 777"/>
                <a:gd name="T9" fmla="*/ 182 h 182"/>
                <a:gd name="T10" fmla="*/ 0 w 777"/>
                <a:gd name="T1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182">
                  <a:moveTo>
                    <a:pt x="0" y="182"/>
                  </a:moveTo>
                  <a:lnTo>
                    <a:pt x="777" y="36"/>
                  </a:lnTo>
                  <a:lnTo>
                    <a:pt x="773" y="0"/>
                  </a:lnTo>
                  <a:lnTo>
                    <a:pt x="0" y="153"/>
                  </a:lnTo>
                  <a:lnTo>
                    <a:pt x="0" y="182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31" name="Freeform 19"/>
            <p:cNvSpPr>
              <a:spLocks/>
            </p:cNvSpPr>
            <p:nvPr/>
          </p:nvSpPr>
          <p:spPr bwMode="auto">
            <a:xfrm>
              <a:off x="4563" y="2350"/>
              <a:ext cx="137" cy="809"/>
            </a:xfrm>
            <a:custGeom>
              <a:avLst/>
              <a:gdLst>
                <a:gd name="T0" fmla="*/ 27 w 111"/>
                <a:gd name="T1" fmla="*/ 0 h 669"/>
                <a:gd name="T2" fmla="*/ 54 w 111"/>
                <a:gd name="T3" fmla="*/ 11 h 669"/>
                <a:gd name="T4" fmla="*/ 45 w 111"/>
                <a:gd name="T5" fmla="*/ 611 h 669"/>
                <a:gd name="T6" fmla="*/ 110 w 111"/>
                <a:gd name="T7" fmla="*/ 617 h 669"/>
                <a:gd name="T8" fmla="*/ 111 w 111"/>
                <a:gd name="T9" fmla="*/ 660 h 669"/>
                <a:gd name="T10" fmla="*/ 0 w 111"/>
                <a:gd name="T11" fmla="*/ 669 h 669"/>
                <a:gd name="T12" fmla="*/ 27 w 111"/>
                <a:gd name="T13" fmla="*/ 0 h 669"/>
                <a:gd name="T14" fmla="*/ 27 w 111"/>
                <a:gd name="T15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669">
                  <a:moveTo>
                    <a:pt x="27" y="0"/>
                  </a:moveTo>
                  <a:lnTo>
                    <a:pt x="54" y="11"/>
                  </a:lnTo>
                  <a:lnTo>
                    <a:pt x="45" y="611"/>
                  </a:lnTo>
                  <a:lnTo>
                    <a:pt x="110" y="617"/>
                  </a:lnTo>
                  <a:lnTo>
                    <a:pt x="111" y="660"/>
                  </a:lnTo>
                  <a:lnTo>
                    <a:pt x="0" y="669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32" name="Freeform 20"/>
            <p:cNvSpPr>
              <a:spLocks/>
            </p:cNvSpPr>
            <p:nvPr/>
          </p:nvSpPr>
          <p:spPr bwMode="auto">
            <a:xfrm>
              <a:off x="4320" y="3090"/>
              <a:ext cx="725" cy="179"/>
            </a:xfrm>
            <a:custGeom>
              <a:avLst/>
              <a:gdLst>
                <a:gd name="T0" fmla="*/ 176 w 590"/>
                <a:gd name="T1" fmla="*/ 0 h 148"/>
                <a:gd name="T2" fmla="*/ 87 w 590"/>
                <a:gd name="T3" fmla="*/ 35 h 148"/>
                <a:gd name="T4" fmla="*/ 35 w 590"/>
                <a:gd name="T5" fmla="*/ 70 h 148"/>
                <a:gd name="T6" fmla="*/ 0 w 590"/>
                <a:gd name="T7" fmla="*/ 148 h 148"/>
                <a:gd name="T8" fmla="*/ 590 w 590"/>
                <a:gd name="T9" fmla="*/ 132 h 148"/>
                <a:gd name="T10" fmla="*/ 516 w 590"/>
                <a:gd name="T11" fmla="*/ 28 h 148"/>
                <a:gd name="T12" fmla="*/ 204 w 590"/>
                <a:gd name="T13" fmla="*/ 70 h 148"/>
                <a:gd name="T14" fmla="*/ 176 w 590"/>
                <a:gd name="T15" fmla="*/ 0 h 148"/>
                <a:gd name="T16" fmla="*/ 176 w 590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0" h="148">
                  <a:moveTo>
                    <a:pt x="176" y="0"/>
                  </a:moveTo>
                  <a:lnTo>
                    <a:pt x="87" y="35"/>
                  </a:lnTo>
                  <a:lnTo>
                    <a:pt x="35" y="70"/>
                  </a:lnTo>
                  <a:lnTo>
                    <a:pt x="0" y="148"/>
                  </a:lnTo>
                  <a:lnTo>
                    <a:pt x="590" y="132"/>
                  </a:lnTo>
                  <a:lnTo>
                    <a:pt x="516" y="28"/>
                  </a:lnTo>
                  <a:lnTo>
                    <a:pt x="204" y="70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33" name="Freeform 21"/>
            <p:cNvSpPr>
              <a:spLocks/>
            </p:cNvSpPr>
            <p:nvPr/>
          </p:nvSpPr>
          <p:spPr bwMode="auto">
            <a:xfrm>
              <a:off x="4757" y="2358"/>
              <a:ext cx="452" cy="308"/>
            </a:xfrm>
            <a:custGeom>
              <a:avLst/>
              <a:gdLst>
                <a:gd name="T0" fmla="*/ 0 w 368"/>
                <a:gd name="T1" fmla="*/ 119 h 254"/>
                <a:gd name="T2" fmla="*/ 323 w 368"/>
                <a:gd name="T3" fmla="*/ 0 h 254"/>
                <a:gd name="T4" fmla="*/ 324 w 368"/>
                <a:gd name="T5" fmla="*/ 1 h 254"/>
                <a:gd name="T6" fmla="*/ 328 w 368"/>
                <a:gd name="T7" fmla="*/ 7 h 254"/>
                <a:gd name="T8" fmla="*/ 332 w 368"/>
                <a:gd name="T9" fmla="*/ 14 h 254"/>
                <a:gd name="T10" fmla="*/ 339 w 368"/>
                <a:gd name="T11" fmla="*/ 26 h 254"/>
                <a:gd name="T12" fmla="*/ 345 w 368"/>
                <a:gd name="T13" fmla="*/ 39 h 254"/>
                <a:gd name="T14" fmla="*/ 353 w 368"/>
                <a:gd name="T15" fmla="*/ 55 h 254"/>
                <a:gd name="T16" fmla="*/ 359 w 368"/>
                <a:gd name="T17" fmla="*/ 71 h 254"/>
                <a:gd name="T18" fmla="*/ 365 w 368"/>
                <a:gd name="T19" fmla="*/ 90 h 254"/>
                <a:gd name="T20" fmla="*/ 368 w 368"/>
                <a:gd name="T21" fmla="*/ 107 h 254"/>
                <a:gd name="T22" fmla="*/ 368 w 368"/>
                <a:gd name="T23" fmla="*/ 128 h 254"/>
                <a:gd name="T24" fmla="*/ 367 w 368"/>
                <a:gd name="T25" fmla="*/ 147 h 254"/>
                <a:gd name="T26" fmla="*/ 361 w 368"/>
                <a:gd name="T27" fmla="*/ 168 h 254"/>
                <a:gd name="T28" fmla="*/ 351 w 368"/>
                <a:gd name="T29" fmla="*/ 185 h 254"/>
                <a:gd name="T30" fmla="*/ 337 w 368"/>
                <a:gd name="T31" fmla="*/ 205 h 254"/>
                <a:gd name="T32" fmla="*/ 317 w 368"/>
                <a:gd name="T33" fmla="*/ 221 h 254"/>
                <a:gd name="T34" fmla="*/ 291 w 368"/>
                <a:gd name="T35" fmla="*/ 237 h 254"/>
                <a:gd name="T36" fmla="*/ 262 w 368"/>
                <a:gd name="T37" fmla="*/ 248 h 254"/>
                <a:gd name="T38" fmla="*/ 234 w 368"/>
                <a:gd name="T39" fmla="*/ 254 h 254"/>
                <a:gd name="T40" fmla="*/ 207 w 368"/>
                <a:gd name="T41" fmla="*/ 254 h 254"/>
                <a:gd name="T42" fmla="*/ 181 w 368"/>
                <a:gd name="T43" fmla="*/ 250 h 254"/>
                <a:gd name="T44" fmla="*/ 154 w 368"/>
                <a:gd name="T45" fmla="*/ 243 h 254"/>
                <a:gd name="T46" fmla="*/ 130 w 368"/>
                <a:gd name="T47" fmla="*/ 233 h 254"/>
                <a:gd name="T48" fmla="*/ 108 w 368"/>
                <a:gd name="T49" fmla="*/ 220 h 254"/>
                <a:gd name="T50" fmla="*/ 88 w 368"/>
                <a:gd name="T51" fmla="*/ 207 h 254"/>
                <a:gd name="T52" fmla="*/ 68 w 368"/>
                <a:gd name="T53" fmla="*/ 191 h 254"/>
                <a:gd name="T54" fmla="*/ 51 w 368"/>
                <a:gd name="T55" fmla="*/ 176 h 254"/>
                <a:gd name="T56" fmla="*/ 36 w 368"/>
                <a:gd name="T57" fmla="*/ 162 h 254"/>
                <a:gd name="T58" fmla="*/ 24 w 368"/>
                <a:gd name="T59" fmla="*/ 148 h 254"/>
                <a:gd name="T60" fmla="*/ 13 w 368"/>
                <a:gd name="T61" fmla="*/ 136 h 254"/>
                <a:gd name="T62" fmla="*/ 6 w 368"/>
                <a:gd name="T63" fmla="*/ 127 h 254"/>
                <a:gd name="T64" fmla="*/ 1 w 368"/>
                <a:gd name="T65" fmla="*/ 121 h 254"/>
                <a:gd name="T66" fmla="*/ 0 w 368"/>
                <a:gd name="T67" fmla="*/ 119 h 254"/>
                <a:gd name="T68" fmla="*/ 0 w 368"/>
                <a:gd name="T69" fmla="*/ 11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8" h="254">
                  <a:moveTo>
                    <a:pt x="0" y="119"/>
                  </a:moveTo>
                  <a:lnTo>
                    <a:pt x="323" y="0"/>
                  </a:lnTo>
                  <a:lnTo>
                    <a:pt x="324" y="1"/>
                  </a:lnTo>
                  <a:lnTo>
                    <a:pt x="328" y="7"/>
                  </a:lnTo>
                  <a:lnTo>
                    <a:pt x="332" y="14"/>
                  </a:lnTo>
                  <a:lnTo>
                    <a:pt x="339" y="26"/>
                  </a:lnTo>
                  <a:lnTo>
                    <a:pt x="345" y="39"/>
                  </a:lnTo>
                  <a:lnTo>
                    <a:pt x="353" y="55"/>
                  </a:lnTo>
                  <a:lnTo>
                    <a:pt x="359" y="71"/>
                  </a:lnTo>
                  <a:lnTo>
                    <a:pt x="365" y="90"/>
                  </a:lnTo>
                  <a:lnTo>
                    <a:pt x="368" y="107"/>
                  </a:lnTo>
                  <a:lnTo>
                    <a:pt x="368" y="128"/>
                  </a:lnTo>
                  <a:lnTo>
                    <a:pt x="367" y="147"/>
                  </a:lnTo>
                  <a:lnTo>
                    <a:pt x="361" y="168"/>
                  </a:lnTo>
                  <a:lnTo>
                    <a:pt x="351" y="185"/>
                  </a:lnTo>
                  <a:lnTo>
                    <a:pt x="337" y="205"/>
                  </a:lnTo>
                  <a:lnTo>
                    <a:pt x="317" y="221"/>
                  </a:lnTo>
                  <a:lnTo>
                    <a:pt x="291" y="237"/>
                  </a:lnTo>
                  <a:lnTo>
                    <a:pt x="262" y="248"/>
                  </a:lnTo>
                  <a:lnTo>
                    <a:pt x="234" y="254"/>
                  </a:lnTo>
                  <a:lnTo>
                    <a:pt x="207" y="254"/>
                  </a:lnTo>
                  <a:lnTo>
                    <a:pt x="181" y="250"/>
                  </a:lnTo>
                  <a:lnTo>
                    <a:pt x="154" y="243"/>
                  </a:lnTo>
                  <a:lnTo>
                    <a:pt x="130" y="233"/>
                  </a:lnTo>
                  <a:lnTo>
                    <a:pt x="108" y="220"/>
                  </a:lnTo>
                  <a:lnTo>
                    <a:pt x="88" y="207"/>
                  </a:lnTo>
                  <a:lnTo>
                    <a:pt x="68" y="191"/>
                  </a:lnTo>
                  <a:lnTo>
                    <a:pt x="51" y="176"/>
                  </a:lnTo>
                  <a:lnTo>
                    <a:pt x="36" y="162"/>
                  </a:lnTo>
                  <a:lnTo>
                    <a:pt x="24" y="148"/>
                  </a:lnTo>
                  <a:lnTo>
                    <a:pt x="13" y="136"/>
                  </a:lnTo>
                  <a:lnTo>
                    <a:pt x="6" y="127"/>
                  </a:lnTo>
                  <a:lnTo>
                    <a:pt x="1" y="121"/>
                  </a:lnTo>
                  <a:lnTo>
                    <a:pt x="0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34" name="Freeform 22"/>
            <p:cNvSpPr>
              <a:spLocks/>
            </p:cNvSpPr>
            <p:nvPr/>
          </p:nvSpPr>
          <p:spPr bwMode="auto">
            <a:xfrm>
              <a:off x="4536" y="1824"/>
              <a:ext cx="472" cy="1378"/>
            </a:xfrm>
            <a:custGeom>
              <a:avLst/>
              <a:gdLst>
                <a:gd name="T0" fmla="*/ 42 w 384"/>
                <a:gd name="T1" fmla="*/ 8 h 1140"/>
                <a:gd name="T2" fmla="*/ 0 w 384"/>
                <a:gd name="T3" fmla="*/ 1140 h 1140"/>
                <a:gd name="T4" fmla="*/ 384 w 384"/>
                <a:gd name="T5" fmla="*/ 1103 h 1140"/>
                <a:gd name="T6" fmla="*/ 341 w 384"/>
                <a:gd name="T7" fmla="*/ 1058 h 1140"/>
                <a:gd name="T8" fmla="*/ 32 w 384"/>
                <a:gd name="T9" fmla="*/ 1087 h 1140"/>
                <a:gd name="T10" fmla="*/ 66 w 384"/>
                <a:gd name="T11" fmla="*/ 0 h 1140"/>
                <a:gd name="T12" fmla="*/ 42 w 384"/>
                <a:gd name="T13" fmla="*/ 8 h 1140"/>
                <a:gd name="T14" fmla="*/ 42 w 384"/>
                <a:gd name="T15" fmla="*/ 8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4" h="1140">
                  <a:moveTo>
                    <a:pt x="42" y="8"/>
                  </a:moveTo>
                  <a:lnTo>
                    <a:pt x="0" y="1140"/>
                  </a:lnTo>
                  <a:lnTo>
                    <a:pt x="384" y="1103"/>
                  </a:lnTo>
                  <a:lnTo>
                    <a:pt x="341" y="1058"/>
                  </a:lnTo>
                  <a:lnTo>
                    <a:pt x="32" y="1087"/>
                  </a:lnTo>
                  <a:lnTo>
                    <a:pt x="66" y="0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35" name="Freeform 23"/>
            <p:cNvSpPr>
              <a:spLocks/>
            </p:cNvSpPr>
            <p:nvPr/>
          </p:nvSpPr>
          <p:spPr bwMode="auto">
            <a:xfrm>
              <a:off x="4867" y="2171"/>
              <a:ext cx="312" cy="331"/>
            </a:xfrm>
            <a:custGeom>
              <a:avLst/>
              <a:gdLst>
                <a:gd name="T0" fmla="*/ 51 w 254"/>
                <a:gd name="T1" fmla="*/ 0 h 274"/>
                <a:gd name="T2" fmla="*/ 0 w 254"/>
                <a:gd name="T3" fmla="*/ 274 h 274"/>
                <a:gd name="T4" fmla="*/ 254 w 254"/>
                <a:gd name="T5" fmla="*/ 174 h 274"/>
                <a:gd name="T6" fmla="*/ 51 w 254"/>
                <a:gd name="T7" fmla="*/ 0 h 274"/>
                <a:gd name="T8" fmla="*/ 51 w 25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74">
                  <a:moveTo>
                    <a:pt x="51" y="0"/>
                  </a:moveTo>
                  <a:lnTo>
                    <a:pt x="0" y="274"/>
                  </a:lnTo>
                  <a:lnTo>
                    <a:pt x="254" y="174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37" name="Freeform 25"/>
            <p:cNvSpPr>
              <a:spLocks/>
            </p:cNvSpPr>
            <p:nvPr/>
          </p:nvSpPr>
          <p:spPr bwMode="auto">
            <a:xfrm>
              <a:off x="4294" y="3016"/>
              <a:ext cx="761" cy="277"/>
            </a:xfrm>
            <a:custGeom>
              <a:avLst/>
              <a:gdLst>
                <a:gd name="T0" fmla="*/ 211 w 619"/>
                <a:gd name="T1" fmla="*/ 53 h 229"/>
                <a:gd name="T2" fmla="*/ 198 w 619"/>
                <a:gd name="T3" fmla="*/ 53 h 229"/>
                <a:gd name="T4" fmla="*/ 176 w 619"/>
                <a:gd name="T5" fmla="*/ 54 h 229"/>
                <a:gd name="T6" fmla="*/ 147 w 619"/>
                <a:gd name="T7" fmla="*/ 61 h 229"/>
                <a:gd name="T8" fmla="*/ 112 w 619"/>
                <a:gd name="T9" fmla="*/ 77 h 229"/>
                <a:gd name="T10" fmla="*/ 77 w 619"/>
                <a:gd name="T11" fmla="*/ 101 h 229"/>
                <a:gd name="T12" fmla="*/ 42 w 619"/>
                <a:gd name="T13" fmla="*/ 139 h 229"/>
                <a:gd name="T14" fmla="*/ 13 w 619"/>
                <a:gd name="T15" fmla="*/ 193 h 229"/>
                <a:gd name="T16" fmla="*/ 5 w 619"/>
                <a:gd name="T17" fmla="*/ 228 h 229"/>
                <a:gd name="T18" fmla="*/ 55 w 619"/>
                <a:gd name="T19" fmla="*/ 228 h 229"/>
                <a:gd name="T20" fmla="*/ 140 w 619"/>
                <a:gd name="T21" fmla="*/ 226 h 229"/>
                <a:gd name="T22" fmla="*/ 250 w 619"/>
                <a:gd name="T23" fmla="*/ 223 h 229"/>
                <a:gd name="T24" fmla="*/ 365 w 619"/>
                <a:gd name="T25" fmla="*/ 218 h 229"/>
                <a:gd name="T26" fmla="*/ 473 w 619"/>
                <a:gd name="T27" fmla="*/ 215 h 229"/>
                <a:gd name="T28" fmla="*/ 562 w 619"/>
                <a:gd name="T29" fmla="*/ 211 h 229"/>
                <a:gd name="T30" fmla="*/ 612 w 619"/>
                <a:gd name="T31" fmla="*/ 209 h 229"/>
                <a:gd name="T32" fmla="*/ 619 w 619"/>
                <a:gd name="T33" fmla="*/ 207 h 229"/>
                <a:gd name="T34" fmla="*/ 619 w 619"/>
                <a:gd name="T35" fmla="*/ 194 h 229"/>
                <a:gd name="T36" fmla="*/ 617 w 619"/>
                <a:gd name="T37" fmla="*/ 171 h 229"/>
                <a:gd name="T38" fmla="*/ 608 w 619"/>
                <a:gd name="T39" fmla="*/ 140 h 229"/>
                <a:gd name="T40" fmla="*/ 590 w 619"/>
                <a:gd name="T41" fmla="*/ 107 h 229"/>
                <a:gd name="T42" fmla="*/ 560 w 619"/>
                <a:gd name="T43" fmla="*/ 71 h 229"/>
                <a:gd name="T44" fmla="*/ 514 w 619"/>
                <a:gd name="T45" fmla="*/ 38 h 229"/>
                <a:gd name="T46" fmla="*/ 450 w 619"/>
                <a:gd name="T47" fmla="*/ 10 h 229"/>
                <a:gd name="T48" fmla="*/ 406 w 619"/>
                <a:gd name="T49" fmla="*/ 41 h 229"/>
                <a:gd name="T50" fmla="*/ 412 w 619"/>
                <a:gd name="T51" fmla="*/ 41 h 229"/>
                <a:gd name="T52" fmla="*/ 428 w 619"/>
                <a:gd name="T53" fmla="*/ 43 h 229"/>
                <a:gd name="T54" fmla="*/ 451 w 619"/>
                <a:gd name="T55" fmla="*/ 48 h 229"/>
                <a:gd name="T56" fmla="*/ 479 w 619"/>
                <a:gd name="T57" fmla="*/ 58 h 229"/>
                <a:gd name="T58" fmla="*/ 508 w 619"/>
                <a:gd name="T59" fmla="*/ 74 h 229"/>
                <a:gd name="T60" fmla="*/ 537 w 619"/>
                <a:gd name="T61" fmla="*/ 97 h 229"/>
                <a:gd name="T62" fmla="*/ 562 w 619"/>
                <a:gd name="T63" fmla="*/ 129 h 229"/>
                <a:gd name="T64" fmla="*/ 581 w 619"/>
                <a:gd name="T65" fmla="*/ 173 h 229"/>
                <a:gd name="T66" fmla="*/ 47 w 619"/>
                <a:gd name="T67" fmla="*/ 196 h 229"/>
                <a:gd name="T68" fmla="*/ 51 w 619"/>
                <a:gd name="T69" fmla="*/ 187 h 229"/>
                <a:gd name="T70" fmla="*/ 58 w 619"/>
                <a:gd name="T71" fmla="*/ 171 h 229"/>
                <a:gd name="T72" fmla="*/ 71 w 619"/>
                <a:gd name="T73" fmla="*/ 151 h 229"/>
                <a:gd name="T74" fmla="*/ 90 w 619"/>
                <a:gd name="T75" fmla="*/ 130 h 229"/>
                <a:gd name="T76" fmla="*/ 114 w 619"/>
                <a:gd name="T77" fmla="*/ 110 h 229"/>
                <a:gd name="T78" fmla="*/ 147 w 619"/>
                <a:gd name="T79" fmla="*/ 95 h 229"/>
                <a:gd name="T80" fmla="*/ 187 w 619"/>
                <a:gd name="T81" fmla="*/ 88 h 229"/>
                <a:gd name="T82" fmla="*/ 213 w 619"/>
                <a:gd name="T83" fmla="*/ 5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19" h="229">
                  <a:moveTo>
                    <a:pt x="213" y="53"/>
                  </a:moveTo>
                  <a:lnTo>
                    <a:pt x="211" y="53"/>
                  </a:lnTo>
                  <a:lnTo>
                    <a:pt x="206" y="53"/>
                  </a:lnTo>
                  <a:lnTo>
                    <a:pt x="198" y="53"/>
                  </a:lnTo>
                  <a:lnTo>
                    <a:pt x="189" y="53"/>
                  </a:lnTo>
                  <a:lnTo>
                    <a:pt x="176" y="54"/>
                  </a:lnTo>
                  <a:lnTo>
                    <a:pt x="162" y="57"/>
                  </a:lnTo>
                  <a:lnTo>
                    <a:pt x="147" y="61"/>
                  </a:lnTo>
                  <a:lnTo>
                    <a:pt x="130" y="68"/>
                  </a:lnTo>
                  <a:lnTo>
                    <a:pt x="112" y="77"/>
                  </a:lnTo>
                  <a:lnTo>
                    <a:pt x="95" y="88"/>
                  </a:lnTo>
                  <a:lnTo>
                    <a:pt x="77" y="101"/>
                  </a:lnTo>
                  <a:lnTo>
                    <a:pt x="60" y="118"/>
                  </a:lnTo>
                  <a:lnTo>
                    <a:pt x="42" y="139"/>
                  </a:lnTo>
                  <a:lnTo>
                    <a:pt x="27" y="164"/>
                  </a:lnTo>
                  <a:lnTo>
                    <a:pt x="13" y="193"/>
                  </a:lnTo>
                  <a:lnTo>
                    <a:pt x="0" y="226"/>
                  </a:lnTo>
                  <a:lnTo>
                    <a:pt x="5" y="228"/>
                  </a:lnTo>
                  <a:lnTo>
                    <a:pt x="25" y="229"/>
                  </a:lnTo>
                  <a:lnTo>
                    <a:pt x="55" y="228"/>
                  </a:lnTo>
                  <a:lnTo>
                    <a:pt x="95" y="228"/>
                  </a:lnTo>
                  <a:lnTo>
                    <a:pt x="140" y="226"/>
                  </a:lnTo>
                  <a:lnTo>
                    <a:pt x="193" y="225"/>
                  </a:lnTo>
                  <a:lnTo>
                    <a:pt x="250" y="223"/>
                  </a:lnTo>
                  <a:lnTo>
                    <a:pt x="308" y="222"/>
                  </a:lnTo>
                  <a:lnTo>
                    <a:pt x="365" y="218"/>
                  </a:lnTo>
                  <a:lnTo>
                    <a:pt x="422" y="217"/>
                  </a:lnTo>
                  <a:lnTo>
                    <a:pt x="473" y="215"/>
                  </a:lnTo>
                  <a:lnTo>
                    <a:pt x="522" y="212"/>
                  </a:lnTo>
                  <a:lnTo>
                    <a:pt x="562" y="211"/>
                  </a:lnTo>
                  <a:lnTo>
                    <a:pt x="592" y="210"/>
                  </a:lnTo>
                  <a:lnTo>
                    <a:pt x="612" y="209"/>
                  </a:lnTo>
                  <a:lnTo>
                    <a:pt x="619" y="209"/>
                  </a:lnTo>
                  <a:lnTo>
                    <a:pt x="619" y="207"/>
                  </a:lnTo>
                  <a:lnTo>
                    <a:pt x="619" y="202"/>
                  </a:lnTo>
                  <a:lnTo>
                    <a:pt x="619" y="194"/>
                  </a:lnTo>
                  <a:lnTo>
                    <a:pt x="619" y="183"/>
                  </a:lnTo>
                  <a:lnTo>
                    <a:pt x="617" y="171"/>
                  </a:lnTo>
                  <a:lnTo>
                    <a:pt x="613" y="157"/>
                  </a:lnTo>
                  <a:lnTo>
                    <a:pt x="608" y="140"/>
                  </a:lnTo>
                  <a:lnTo>
                    <a:pt x="601" y="124"/>
                  </a:lnTo>
                  <a:lnTo>
                    <a:pt x="590" y="107"/>
                  </a:lnTo>
                  <a:lnTo>
                    <a:pt x="576" y="89"/>
                  </a:lnTo>
                  <a:lnTo>
                    <a:pt x="560" y="71"/>
                  </a:lnTo>
                  <a:lnTo>
                    <a:pt x="539" y="54"/>
                  </a:lnTo>
                  <a:lnTo>
                    <a:pt x="514" y="38"/>
                  </a:lnTo>
                  <a:lnTo>
                    <a:pt x="484" y="23"/>
                  </a:lnTo>
                  <a:lnTo>
                    <a:pt x="450" y="10"/>
                  </a:lnTo>
                  <a:lnTo>
                    <a:pt x="410" y="0"/>
                  </a:lnTo>
                  <a:lnTo>
                    <a:pt x="406" y="41"/>
                  </a:lnTo>
                  <a:lnTo>
                    <a:pt x="408" y="41"/>
                  </a:lnTo>
                  <a:lnTo>
                    <a:pt x="412" y="41"/>
                  </a:lnTo>
                  <a:lnTo>
                    <a:pt x="418" y="41"/>
                  </a:lnTo>
                  <a:lnTo>
                    <a:pt x="428" y="43"/>
                  </a:lnTo>
                  <a:lnTo>
                    <a:pt x="439" y="44"/>
                  </a:lnTo>
                  <a:lnTo>
                    <a:pt x="451" y="48"/>
                  </a:lnTo>
                  <a:lnTo>
                    <a:pt x="465" y="52"/>
                  </a:lnTo>
                  <a:lnTo>
                    <a:pt x="479" y="58"/>
                  </a:lnTo>
                  <a:lnTo>
                    <a:pt x="494" y="65"/>
                  </a:lnTo>
                  <a:lnTo>
                    <a:pt x="508" y="74"/>
                  </a:lnTo>
                  <a:lnTo>
                    <a:pt x="523" y="85"/>
                  </a:lnTo>
                  <a:lnTo>
                    <a:pt x="537" y="97"/>
                  </a:lnTo>
                  <a:lnTo>
                    <a:pt x="550" y="111"/>
                  </a:lnTo>
                  <a:lnTo>
                    <a:pt x="562" y="129"/>
                  </a:lnTo>
                  <a:lnTo>
                    <a:pt x="572" y="150"/>
                  </a:lnTo>
                  <a:lnTo>
                    <a:pt x="581" y="173"/>
                  </a:lnTo>
                  <a:lnTo>
                    <a:pt x="47" y="198"/>
                  </a:lnTo>
                  <a:lnTo>
                    <a:pt x="47" y="196"/>
                  </a:lnTo>
                  <a:lnTo>
                    <a:pt x="48" y="193"/>
                  </a:lnTo>
                  <a:lnTo>
                    <a:pt x="51" y="187"/>
                  </a:lnTo>
                  <a:lnTo>
                    <a:pt x="54" y="180"/>
                  </a:lnTo>
                  <a:lnTo>
                    <a:pt x="58" y="171"/>
                  </a:lnTo>
                  <a:lnTo>
                    <a:pt x="65" y="161"/>
                  </a:lnTo>
                  <a:lnTo>
                    <a:pt x="71" y="151"/>
                  </a:lnTo>
                  <a:lnTo>
                    <a:pt x="80" y="140"/>
                  </a:lnTo>
                  <a:lnTo>
                    <a:pt x="90" y="130"/>
                  </a:lnTo>
                  <a:lnTo>
                    <a:pt x="101" y="120"/>
                  </a:lnTo>
                  <a:lnTo>
                    <a:pt x="114" y="110"/>
                  </a:lnTo>
                  <a:lnTo>
                    <a:pt x="130" y="102"/>
                  </a:lnTo>
                  <a:lnTo>
                    <a:pt x="147" y="95"/>
                  </a:lnTo>
                  <a:lnTo>
                    <a:pt x="166" y="92"/>
                  </a:lnTo>
                  <a:lnTo>
                    <a:pt x="187" y="88"/>
                  </a:lnTo>
                  <a:lnTo>
                    <a:pt x="211" y="89"/>
                  </a:lnTo>
                  <a:lnTo>
                    <a:pt x="213" y="53"/>
                  </a:lnTo>
                  <a:lnTo>
                    <a:pt x="213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47" name="Freeform 35"/>
            <p:cNvSpPr>
              <a:spLocks/>
            </p:cNvSpPr>
            <p:nvPr/>
          </p:nvSpPr>
          <p:spPr bwMode="auto">
            <a:xfrm>
              <a:off x="4025" y="2627"/>
              <a:ext cx="453" cy="293"/>
            </a:xfrm>
            <a:custGeom>
              <a:avLst/>
              <a:gdLst>
                <a:gd name="T0" fmla="*/ 0 w 369"/>
                <a:gd name="T1" fmla="*/ 83 h 242"/>
                <a:gd name="T2" fmla="*/ 0 w 369"/>
                <a:gd name="T3" fmla="*/ 85 h 242"/>
                <a:gd name="T4" fmla="*/ 1 w 369"/>
                <a:gd name="T5" fmla="*/ 91 h 242"/>
                <a:gd name="T6" fmla="*/ 2 w 369"/>
                <a:gd name="T7" fmla="*/ 100 h 242"/>
                <a:gd name="T8" fmla="*/ 6 w 369"/>
                <a:gd name="T9" fmla="*/ 113 h 242"/>
                <a:gd name="T10" fmla="*/ 10 w 369"/>
                <a:gd name="T11" fmla="*/ 127 h 242"/>
                <a:gd name="T12" fmla="*/ 15 w 369"/>
                <a:gd name="T13" fmla="*/ 142 h 242"/>
                <a:gd name="T14" fmla="*/ 23 w 369"/>
                <a:gd name="T15" fmla="*/ 158 h 242"/>
                <a:gd name="T16" fmla="*/ 33 w 369"/>
                <a:gd name="T17" fmla="*/ 174 h 242"/>
                <a:gd name="T18" fmla="*/ 44 w 369"/>
                <a:gd name="T19" fmla="*/ 191 h 242"/>
                <a:gd name="T20" fmla="*/ 58 w 369"/>
                <a:gd name="T21" fmla="*/ 206 h 242"/>
                <a:gd name="T22" fmla="*/ 73 w 369"/>
                <a:gd name="T23" fmla="*/ 219 h 242"/>
                <a:gd name="T24" fmla="*/ 93 w 369"/>
                <a:gd name="T25" fmla="*/ 230 h 242"/>
                <a:gd name="T26" fmla="*/ 115 w 369"/>
                <a:gd name="T27" fmla="*/ 237 h 242"/>
                <a:gd name="T28" fmla="*/ 140 w 369"/>
                <a:gd name="T29" fmla="*/ 242 h 242"/>
                <a:gd name="T30" fmla="*/ 169 w 369"/>
                <a:gd name="T31" fmla="*/ 241 h 242"/>
                <a:gd name="T32" fmla="*/ 201 w 369"/>
                <a:gd name="T33" fmla="*/ 237 h 242"/>
                <a:gd name="T34" fmla="*/ 234 w 369"/>
                <a:gd name="T35" fmla="*/ 228 h 242"/>
                <a:gd name="T36" fmla="*/ 261 w 369"/>
                <a:gd name="T37" fmla="*/ 215 h 242"/>
                <a:gd name="T38" fmla="*/ 285 w 369"/>
                <a:gd name="T39" fmla="*/ 200 h 242"/>
                <a:gd name="T40" fmla="*/ 305 w 369"/>
                <a:gd name="T41" fmla="*/ 182 h 242"/>
                <a:gd name="T42" fmla="*/ 320 w 369"/>
                <a:gd name="T43" fmla="*/ 164 h 242"/>
                <a:gd name="T44" fmla="*/ 334 w 369"/>
                <a:gd name="T45" fmla="*/ 144 h 242"/>
                <a:gd name="T46" fmla="*/ 345 w 369"/>
                <a:gd name="T47" fmla="*/ 123 h 242"/>
                <a:gd name="T48" fmla="*/ 354 w 369"/>
                <a:gd name="T49" fmla="*/ 104 h 242"/>
                <a:gd name="T50" fmla="*/ 359 w 369"/>
                <a:gd name="T51" fmla="*/ 83 h 242"/>
                <a:gd name="T52" fmla="*/ 364 w 369"/>
                <a:gd name="T53" fmla="*/ 64 h 242"/>
                <a:gd name="T54" fmla="*/ 366 w 369"/>
                <a:gd name="T55" fmla="*/ 47 h 242"/>
                <a:gd name="T56" fmla="*/ 368 w 369"/>
                <a:gd name="T57" fmla="*/ 32 h 242"/>
                <a:gd name="T58" fmla="*/ 368 w 369"/>
                <a:gd name="T59" fmla="*/ 19 h 242"/>
                <a:gd name="T60" fmla="*/ 369 w 369"/>
                <a:gd name="T61" fmla="*/ 8 h 242"/>
                <a:gd name="T62" fmla="*/ 369 w 369"/>
                <a:gd name="T63" fmla="*/ 2 h 242"/>
                <a:gd name="T64" fmla="*/ 369 w 369"/>
                <a:gd name="T65" fmla="*/ 0 h 242"/>
                <a:gd name="T66" fmla="*/ 0 w 369"/>
                <a:gd name="T67" fmla="*/ 83 h 242"/>
                <a:gd name="T68" fmla="*/ 0 w 369"/>
                <a:gd name="T69" fmla="*/ 8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9" h="242">
                  <a:moveTo>
                    <a:pt x="0" y="83"/>
                  </a:moveTo>
                  <a:lnTo>
                    <a:pt x="0" y="85"/>
                  </a:lnTo>
                  <a:lnTo>
                    <a:pt x="1" y="91"/>
                  </a:lnTo>
                  <a:lnTo>
                    <a:pt x="2" y="100"/>
                  </a:lnTo>
                  <a:lnTo>
                    <a:pt x="6" y="113"/>
                  </a:lnTo>
                  <a:lnTo>
                    <a:pt x="10" y="127"/>
                  </a:lnTo>
                  <a:lnTo>
                    <a:pt x="15" y="142"/>
                  </a:lnTo>
                  <a:lnTo>
                    <a:pt x="23" y="158"/>
                  </a:lnTo>
                  <a:lnTo>
                    <a:pt x="33" y="174"/>
                  </a:lnTo>
                  <a:lnTo>
                    <a:pt x="44" y="191"/>
                  </a:lnTo>
                  <a:lnTo>
                    <a:pt x="58" y="206"/>
                  </a:lnTo>
                  <a:lnTo>
                    <a:pt x="73" y="219"/>
                  </a:lnTo>
                  <a:lnTo>
                    <a:pt x="93" y="230"/>
                  </a:lnTo>
                  <a:lnTo>
                    <a:pt x="115" y="237"/>
                  </a:lnTo>
                  <a:lnTo>
                    <a:pt x="140" y="242"/>
                  </a:lnTo>
                  <a:lnTo>
                    <a:pt x="169" y="241"/>
                  </a:lnTo>
                  <a:lnTo>
                    <a:pt x="201" y="237"/>
                  </a:lnTo>
                  <a:lnTo>
                    <a:pt x="234" y="228"/>
                  </a:lnTo>
                  <a:lnTo>
                    <a:pt x="261" y="215"/>
                  </a:lnTo>
                  <a:lnTo>
                    <a:pt x="285" y="200"/>
                  </a:lnTo>
                  <a:lnTo>
                    <a:pt x="305" y="182"/>
                  </a:lnTo>
                  <a:lnTo>
                    <a:pt x="320" y="164"/>
                  </a:lnTo>
                  <a:lnTo>
                    <a:pt x="334" y="144"/>
                  </a:lnTo>
                  <a:lnTo>
                    <a:pt x="345" y="123"/>
                  </a:lnTo>
                  <a:lnTo>
                    <a:pt x="354" y="104"/>
                  </a:lnTo>
                  <a:lnTo>
                    <a:pt x="359" y="83"/>
                  </a:lnTo>
                  <a:lnTo>
                    <a:pt x="364" y="64"/>
                  </a:lnTo>
                  <a:lnTo>
                    <a:pt x="366" y="47"/>
                  </a:lnTo>
                  <a:lnTo>
                    <a:pt x="368" y="32"/>
                  </a:lnTo>
                  <a:lnTo>
                    <a:pt x="368" y="19"/>
                  </a:lnTo>
                  <a:lnTo>
                    <a:pt x="369" y="8"/>
                  </a:lnTo>
                  <a:lnTo>
                    <a:pt x="369" y="2"/>
                  </a:lnTo>
                  <a:lnTo>
                    <a:pt x="369" y="0"/>
                  </a:lnTo>
                  <a:lnTo>
                    <a:pt x="0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49" name="Freeform 37"/>
            <p:cNvSpPr>
              <a:spLocks/>
            </p:cNvSpPr>
            <p:nvPr/>
          </p:nvSpPr>
          <p:spPr bwMode="auto">
            <a:xfrm>
              <a:off x="4047" y="2632"/>
              <a:ext cx="347" cy="239"/>
            </a:xfrm>
            <a:custGeom>
              <a:avLst/>
              <a:gdLst>
                <a:gd name="T0" fmla="*/ 0 w 282"/>
                <a:gd name="T1" fmla="*/ 59 h 198"/>
                <a:gd name="T2" fmla="*/ 0 w 282"/>
                <a:gd name="T3" fmla="*/ 61 h 198"/>
                <a:gd name="T4" fmla="*/ 0 w 282"/>
                <a:gd name="T5" fmla="*/ 66 h 198"/>
                <a:gd name="T6" fmla="*/ 0 w 282"/>
                <a:gd name="T7" fmla="*/ 74 h 198"/>
                <a:gd name="T8" fmla="*/ 2 w 282"/>
                <a:gd name="T9" fmla="*/ 86 h 198"/>
                <a:gd name="T10" fmla="*/ 4 w 282"/>
                <a:gd name="T11" fmla="*/ 97 h 198"/>
                <a:gd name="T12" fmla="*/ 7 w 282"/>
                <a:gd name="T13" fmla="*/ 111 h 198"/>
                <a:gd name="T14" fmla="*/ 13 w 282"/>
                <a:gd name="T15" fmla="*/ 125 h 198"/>
                <a:gd name="T16" fmla="*/ 19 w 282"/>
                <a:gd name="T17" fmla="*/ 140 h 198"/>
                <a:gd name="T18" fmla="*/ 27 w 282"/>
                <a:gd name="T19" fmla="*/ 153 h 198"/>
                <a:gd name="T20" fmla="*/ 38 w 282"/>
                <a:gd name="T21" fmla="*/ 167 h 198"/>
                <a:gd name="T22" fmla="*/ 51 w 282"/>
                <a:gd name="T23" fmla="*/ 178 h 198"/>
                <a:gd name="T24" fmla="*/ 68 w 282"/>
                <a:gd name="T25" fmla="*/ 188 h 198"/>
                <a:gd name="T26" fmla="*/ 87 w 282"/>
                <a:gd name="T27" fmla="*/ 195 h 198"/>
                <a:gd name="T28" fmla="*/ 110 w 282"/>
                <a:gd name="T29" fmla="*/ 198 h 198"/>
                <a:gd name="T30" fmla="*/ 136 w 282"/>
                <a:gd name="T31" fmla="*/ 198 h 198"/>
                <a:gd name="T32" fmla="*/ 166 w 282"/>
                <a:gd name="T33" fmla="*/ 196 h 198"/>
                <a:gd name="T34" fmla="*/ 194 w 282"/>
                <a:gd name="T35" fmla="*/ 187 h 198"/>
                <a:gd name="T36" fmla="*/ 218 w 282"/>
                <a:gd name="T37" fmla="*/ 176 h 198"/>
                <a:gd name="T38" fmla="*/ 238 w 282"/>
                <a:gd name="T39" fmla="*/ 163 h 198"/>
                <a:gd name="T40" fmla="*/ 254 w 282"/>
                <a:gd name="T41" fmla="*/ 149 h 198"/>
                <a:gd name="T42" fmla="*/ 265 w 282"/>
                <a:gd name="T43" fmla="*/ 133 h 198"/>
                <a:gd name="T44" fmla="*/ 273 w 282"/>
                <a:gd name="T45" fmla="*/ 118 h 198"/>
                <a:gd name="T46" fmla="*/ 278 w 282"/>
                <a:gd name="T47" fmla="*/ 101 h 198"/>
                <a:gd name="T48" fmla="*/ 282 w 282"/>
                <a:gd name="T49" fmla="*/ 84 h 198"/>
                <a:gd name="T50" fmla="*/ 282 w 282"/>
                <a:gd name="T51" fmla="*/ 67 h 198"/>
                <a:gd name="T52" fmla="*/ 282 w 282"/>
                <a:gd name="T53" fmla="*/ 52 h 198"/>
                <a:gd name="T54" fmla="*/ 280 w 282"/>
                <a:gd name="T55" fmla="*/ 38 h 198"/>
                <a:gd name="T56" fmla="*/ 278 w 282"/>
                <a:gd name="T57" fmla="*/ 25 h 198"/>
                <a:gd name="T58" fmla="*/ 275 w 282"/>
                <a:gd name="T59" fmla="*/ 15 h 198"/>
                <a:gd name="T60" fmla="*/ 273 w 282"/>
                <a:gd name="T61" fmla="*/ 7 h 198"/>
                <a:gd name="T62" fmla="*/ 271 w 282"/>
                <a:gd name="T63" fmla="*/ 1 h 198"/>
                <a:gd name="T64" fmla="*/ 271 w 282"/>
                <a:gd name="T65" fmla="*/ 0 h 198"/>
                <a:gd name="T66" fmla="*/ 0 w 282"/>
                <a:gd name="T67" fmla="*/ 59 h 198"/>
                <a:gd name="T68" fmla="*/ 0 w 282"/>
                <a:gd name="T69" fmla="*/ 5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2" h="198">
                  <a:moveTo>
                    <a:pt x="0" y="59"/>
                  </a:moveTo>
                  <a:lnTo>
                    <a:pt x="0" y="61"/>
                  </a:lnTo>
                  <a:lnTo>
                    <a:pt x="0" y="66"/>
                  </a:lnTo>
                  <a:lnTo>
                    <a:pt x="0" y="74"/>
                  </a:lnTo>
                  <a:lnTo>
                    <a:pt x="2" y="86"/>
                  </a:lnTo>
                  <a:lnTo>
                    <a:pt x="4" y="97"/>
                  </a:lnTo>
                  <a:lnTo>
                    <a:pt x="7" y="111"/>
                  </a:lnTo>
                  <a:lnTo>
                    <a:pt x="13" y="125"/>
                  </a:lnTo>
                  <a:lnTo>
                    <a:pt x="19" y="140"/>
                  </a:lnTo>
                  <a:lnTo>
                    <a:pt x="27" y="153"/>
                  </a:lnTo>
                  <a:lnTo>
                    <a:pt x="38" y="167"/>
                  </a:lnTo>
                  <a:lnTo>
                    <a:pt x="51" y="178"/>
                  </a:lnTo>
                  <a:lnTo>
                    <a:pt x="68" y="188"/>
                  </a:lnTo>
                  <a:lnTo>
                    <a:pt x="87" y="195"/>
                  </a:lnTo>
                  <a:lnTo>
                    <a:pt x="110" y="198"/>
                  </a:lnTo>
                  <a:lnTo>
                    <a:pt x="136" y="198"/>
                  </a:lnTo>
                  <a:lnTo>
                    <a:pt x="166" y="196"/>
                  </a:lnTo>
                  <a:lnTo>
                    <a:pt x="194" y="187"/>
                  </a:lnTo>
                  <a:lnTo>
                    <a:pt x="218" y="176"/>
                  </a:lnTo>
                  <a:lnTo>
                    <a:pt x="238" y="163"/>
                  </a:lnTo>
                  <a:lnTo>
                    <a:pt x="254" y="149"/>
                  </a:lnTo>
                  <a:lnTo>
                    <a:pt x="265" y="133"/>
                  </a:lnTo>
                  <a:lnTo>
                    <a:pt x="273" y="118"/>
                  </a:lnTo>
                  <a:lnTo>
                    <a:pt x="278" y="101"/>
                  </a:lnTo>
                  <a:lnTo>
                    <a:pt x="282" y="84"/>
                  </a:lnTo>
                  <a:lnTo>
                    <a:pt x="282" y="67"/>
                  </a:lnTo>
                  <a:lnTo>
                    <a:pt x="282" y="52"/>
                  </a:lnTo>
                  <a:lnTo>
                    <a:pt x="280" y="38"/>
                  </a:lnTo>
                  <a:lnTo>
                    <a:pt x="278" y="25"/>
                  </a:lnTo>
                  <a:lnTo>
                    <a:pt x="275" y="15"/>
                  </a:lnTo>
                  <a:lnTo>
                    <a:pt x="273" y="7"/>
                  </a:lnTo>
                  <a:lnTo>
                    <a:pt x="271" y="1"/>
                  </a:lnTo>
                  <a:lnTo>
                    <a:pt x="271" y="0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50" name="Freeform 38"/>
            <p:cNvSpPr>
              <a:spLocks/>
            </p:cNvSpPr>
            <p:nvPr/>
          </p:nvSpPr>
          <p:spPr bwMode="auto">
            <a:xfrm>
              <a:off x="4287" y="1843"/>
              <a:ext cx="578" cy="241"/>
            </a:xfrm>
            <a:custGeom>
              <a:avLst/>
              <a:gdLst>
                <a:gd name="T0" fmla="*/ 0 w 471"/>
                <a:gd name="T1" fmla="*/ 199 h 199"/>
                <a:gd name="T2" fmla="*/ 251 w 471"/>
                <a:gd name="T3" fmla="*/ 0 h 199"/>
                <a:gd name="T4" fmla="*/ 471 w 471"/>
                <a:gd name="T5" fmla="*/ 107 h 199"/>
                <a:gd name="T6" fmla="*/ 415 w 471"/>
                <a:gd name="T7" fmla="*/ 118 h 199"/>
                <a:gd name="T8" fmla="*/ 252 w 471"/>
                <a:gd name="T9" fmla="*/ 45 h 199"/>
                <a:gd name="T10" fmla="*/ 53 w 471"/>
                <a:gd name="T11" fmla="*/ 191 h 199"/>
                <a:gd name="T12" fmla="*/ 0 w 471"/>
                <a:gd name="T13" fmla="*/ 199 h 199"/>
                <a:gd name="T14" fmla="*/ 0 w 471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1" h="199">
                  <a:moveTo>
                    <a:pt x="0" y="199"/>
                  </a:moveTo>
                  <a:lnTo>
                    <a:pt x="251" y="0"/>
                  </a:lnTo>
                  <a:lnTo>
                    <a:pt x="471" y="107"/>
                  </a:lnTo>
                  <a:lnTo>
                    <a:pt x="415" y="118"/>
                  </a:lnTo>
                  <a:lnTo>
                    <a:pt x="252" y="45"/>
                  </a:lnTo>
                  <a:lnTo>
                    <a:pt x="53" y="191"/>
                  </a:lnTo>
                  <a:lnTo>
                    <a:pt x="0" y="199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51" name="Freeform 39"/>
            <p:cNvSpPr>
              <a:spLocks/>
            </p:cNvSpPr>
            <p:nvPr/>
          </p:nvSpPr>
          <p:spPr bwMode="auto">
            <a:xfrm>
              <a:off x="3986" y="2332"/>
              <a:ext cx="406" cy="401"/>
            </a:xfrm>
            <a:custGeom>
              <a:avLst/>
              <a:gdLst>
                <a:gd name="T0" fmla="*/ 114 w 331"/>
                <a:gd name="T1" fmla="*/ 0 h 332"/>
                <a:gd name="T2" fmla="*/ 0 w 331"/>
                <a:gd name="T3" fmla="*/ 332 h 332"/>
                <a:gd name="T4" fmla="*/ 5 w 331"/>
                <a:gd name="T5" fmla="*/ 331 h 332"/>
                <a:gd name="T6" fmla="*/ 17 w 331"/>
                <a:gd name="T7" fmla="*/ 329 h 332"/>
                <a:gd name="T8" fmla="*/ 35 w 331"/>
                <a:gd name="T9" fmla="*/ 325 h 332"/>
                <a:gd name="T10" fmla="*/ 57 w 331"/>
                <a:gd name="T11" fmla="*/ 321 h 332"/>
                <a:gd name="T12" fmla="*/ 82 w 331"/>
                <a:gd name="T13" fmla="*/ 315 h 332"/>
                <a:gd name="T14" fmla="*/ 110 w 331"/>
                <a:gd name="T15" fmla="*/ 309 h 332"/>
                <a:gd name="T16" fmla="*/ 139 w 331"/>
                <a:gd name="T17" fmla="*/ 303 h 332"/>
                <a:gd name="T18" fmla="*/ 171 w 331"/>
                <a:gd name="T19" fmla="*/ 296 h 332"/>
                <a:gd name="T20" fmla="*/ 200 w 331"/>
                <a:gd name="T21" fmla="*/ 289 h 332"/>
                <a:gd name="T22" fmla="*/ 230 w 331"/>
                <a:gd name="T23" fmla="*/ 284 h 332"/>
                <a:gd name="T24" fmla="*/ 256 w 331"/>
                <a:gd name="T25" fmla="*/ 277 h 332"/>
                <a:gd name="T26" fmla="*/ 281 w 331"/>
                <a:gd name="T27" fmla="*/ 272 h 332"/>
                <a:gd name="T28" fmla="*/ 302 w 331"/>
                <a:gd name="T29" fmla="*/ 267 h 332"/>
                <a:gd name="T30" fmla="*/ 318 w 331"/>
                <a:gd name="T31" fmla="*/ 264 h 332"/>
                <a:gd name="T32" fmla="*/ 328 w 331"/>
                <a:gd name="T33" fmla="*/ 262 h 332"/>
                <a:gd name="T34" fmla="*/ 331 w 331"/>
                <a:gd name="T35" fmla="*/ 262 h 332"/>
                <a:gd name="T36" fmla="*/ 114 w 331"/>
                <a:gd name="T37" fmla="*/ 0 h 332"/>
                <a:gd name="T38" fmla="*/ 114 w 331"/>
                <a:gd name="T3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1" h="332">
                  <a:moveTo>
                    <a:pt x="114" y="0"/>
                  </a:moveTo>
                  <a:lnTo>
                    <a:pt x="0" y="332"/>
                  </a:lnTo>
                  <a:lnTo>
                    <a:pt x="5" y="331"/>
                  </a:lnTo>
                  <a:lnTo>
                    <a:pt x="17" y="329"/>
                  </a:lnTo>
                  <a:lnTo>
                    <a:pt x="35" y="325"/>
                  </a:lnTo>
                  <a:lnTo>
                    <a:pt x="57" y="321"/>
                  </a:lnTo>
                  <a:lnTo>
                    <a:pt x="82" y="315"/>
                  </a:lnTo>
                  <a:lnTo>
                    <a:pt x="110" y="309"/>
                  </a:lnTo>
                  <a:lnTo>
                    <a:pt x="139" y="303"/>
                  </a:lnTo>
                  <a:lnTo>
                    <a:pt x="171" y="296"/>
                  </a:lnTo>
                  <a:lnTo>
                    <a:pt x="200" y="289"/>
                  </a:lnTo>
                  <a:lnTo>
                    <a:pt x="230" y="284"/>
                  </a:lnTo>
                  <a:lnTo>
                    <a:pt x="256" y="277"/>
                  </a:lnTo>
                  <a:lnTo>
                    <a:pt x="281" y="272"/>
                  </a:lnTo>
                  <a:lnTo>
                    <a:pt x="302" y="267"/>
                  </a:lnTo>
                  <a:lnTo>
                    <a:pt x="318" y="264"/>
                  </a:lnTo>
                  <a:lnTo>
                    <a:pt x="328" y="262"/>
                  </a:lnTo>
                  <a:lnTo>
                    <a:pt x="331" y="262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D5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60" name="Freeform 48"/>
            <p:cNvSpPr>
              <a:spLocks/>
            </p:cNvSpPr>
            <p:nvPr/>
          </p:nvSpPr>
          <p:spPr bwMode="auto">
            <a:xfrm>
              <a:off x="4152" y="2019"/>
              <a:ext cx="336" cy="656"/>
            </a:xfrm>
            <a:custGeom>
              <a:avLst/>
              <a:gdLst>
                <a:gd name="T0" fmla="*/ 36 w 274"/>
                <a:gd name="T1" fmla="*/ 14 h 543"/>
                <a:gd name="T2" fmla="*/ 53 w 274"/>
                <a:gd name="T3" fmla="*/ 155 h 543"/>
                <a:gd name="T4" fmla="*/ 0 w 274"/>
                <a:gd name="T5" fmla="*/ 284 h 543"/>
                <a:gd name="T6" fmla="*/ 22 w 274"/>
                <a:gd name="T7" fmla="*/ 307 h 543"/>
                <a:gd name="T8" fmla="*/ 63 w 274"/>
                <a:gd name="T9" fmla="*/ 203 h 543"/>
                <a:gd name="T10" fmla="*/ 62 w 274"/>
                <a:gd name="T11" fmla="*/ 543 h 543"/>
                <a:gd name="T12" fmla="*/ 90 w 274"/>
                <a:gd name="T13" fmla="*/ 539 h 543"/>
                <a:gd name="T14" fmla="*/ 94 w 274"/>
                <a:gd name="T15" fmla="*/ 178 h 543"/>
                <a:gd name="T16" fmla="*/ 243 w 274"/>
                <a:gd name="T17" fmla="*/ 515 h 543"/>
                <a:gd name="T18" fmla="*/ 274 w 274"/>
                <a:gd name="T19" fmla="*/ 500 h 543"/>
                <a:gd name="T20" fmla="*/ 96 w 274"/>
                <a:gd name="T21" fmla="*/ 119 h 543"/>
                <a:gd name="T22" fmla="*/ 80 w 274"/>
                <a:gd name="T23" fmla="*/ 0 h 543"/>
                <a:gd name="T24" fmla="*/ 36 w 274"/>
                <a:gd name="T25" fmla="*/ 14 h 543"/>
                <a:gd name="T26" fmla="*/ 36 w 274"/>
                <a:gd name="T27" fmla="*/ 14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543">
                  <a:moveTo>
                    <a:pt x="36" y="14"/>
                  </a:moveTo>
                  <a:lnTo>
                    <a:pt x="53" y="155"/>
                  </a:lnTo>
                  <a:lnTo>
                    <a:pt x="0" y="284"/>
                  </a:lnTo>
                  <a:lnTo>
                    <a:pt x="22" y="307"/>
                  </a:lnTo>
                  <a:lnTo>
                    <a:pt x="63" y="203"/>
                  </a:lnTo>
                  <a:lnTo>
                    <a:pt x="62" y="543"/>
                  </a:lnTo>
                  <a:lnTo>
                    <a:pt x="90" y="539"/>
                  </a:lnTo>
                  <a:lnTo>
                    <a:pt x="94" y="178"/>
                  </a:lnTo>
                  <a:lnTo>
                    <a:pt x="243" y="515"/>
                  </a:lnTo>
                  <a:lnTo>
                    <a:pt x="274" y="500"/>
                  </a:lnTo>
                  <a:lnTo>
                    <a:pt x="96" y="119"/>
                  </a:lnTo>
                  <a:lnTo>
                    <a:pt x="80" y="0"/>
                  </a:lnTo>
                  <a:lnTo>
                    <a:pt x="36" y="14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61" name="Freeform 49"/>
            <p:cNvSpPr>
              <a:spLocks/>
            </p:cNvSpPr>
            <p:nvPr/>
          </p:nvSpPr>
          <p:spPr bwMode="auto">
            <a:xfrm>
              <a:off x="3965" y="2608"/>
              <a:ext cx="549" cy="140"/>
            </a:xfrm>
            <a:custGeom>
              <a:avLst/>
              <a:gdLst>
                <a:gd name="T0" fmla="*/ 0 w 447"/>
                <a:gd name="T1" fmla="*/ 78 h 116"/>
                <a:gd name="T2" fmla="*/ 443 w 447"/>
                <a:gd name="T3" fmla="*/ 0 h 116"/>
                <a:gd name="T4" fmla="*/ 447 w 447"/>
                <a:gd name="T5" fmla="*/ 30 h 116"/>
                <a:gd name="T6" fmla="*/ 7 w 447"/>
                <a:gd name="T7" fmla="*/ 116 h 116"/>
                <a:gd name="T8" fmla="*/ 0 w 447"/>
                <a:gd name="T9" fmla="*/ 78 h 116"/>
                <a:gd name="T10" fmla="*/ 0 w 447"/>
                <a:gd name="T11" fmla="*/ 7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16">
                  <a:moveTo>
                    <a:pt x="0" y="78"/>
                  </a:moveTo>
                  <a:lnTo>
                    <a:pt x="443" y="0"/>
                  </a:lnTo>
                  <a:lnTo>
                    <a:pt x="447" y="30"/>
                  </a:lnTo>
                  <a:lnTo>
                    <a:pt x="7" y="116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62" name="Freeform 50"/>
            <p:cNvSpPr>
              <a:spLocks/>
            </p:cNvSpPr>
            <p:nvPr/>
          </p:nvSpPr>
          <p:spPr bwMode="auto">
            <a:xfrm>
              <a:off x="4786" y="1878"/>
              <a:ext cx="439" cy="615"/>
            </a:xfrm>
            <a:custGeom>
              <a:avLst/>
              <a:gdLst>
                <a:gd name="T0" fmla="*/ 63 w 358"/>
                <a:gd name="T1" fmla="*/ 7 h 508"/>
                <a:gd name="T2" fmla="*/ 83 w 358"/>
                <a:gd name="T3" fmla="*/ 136 h 508"/>
                <a:gd name="T4" fmla="*/ 0 w 358"/>
                <a:gd name="T5" fmla="*/ 508 h 508"/>
                <a:gd name="T6" fmla="*/ 35 w 358"/>
                <a:gd name="T7" fmla="*/ 497 h 508"/>
                <a:gd name="T8" fmla="*/ 93 w 358"/>
                <a:gd name="T9" fmla="*/ 203 h 508"/>
                <a:gd name="T10" fmla="*/ 105 w 358"/>
                <a:gd name="T11" fmla="*/ 309 h 508"/>
                <a:gd name="T12" fmla="*/ 119 w 358"/>
                <a:gd name="T13" fmla="*/ 250 h 508"/>
                <a:gd name="T14" fmla="*/ 116 w 358"/>
                <a:gd name="T15" fmla="*/ 178 h 508"/>
                <a:gd name="T16" fmla="*/ 357 w 358"/>
                <a:gd name="T17" fmla="*/ 436 h 508"/>
                <a:gd name="T18" fmla="*/ 358 w 358"/>
                <a:gd name="T19" fmla="*/ 388 h 508"/>
                <a:gd name="T20" fmla="*/ 110 w 358"/>
                <a:gd name="T21" fmla="*/ 136 h 508"/>
                <a:gd name="T22" fmla="*/ 93 w 358"/>
                <a:gd name="T23" fmla="*/ 0 h 508"/>
                <a:gd name="T24" fmla="*/ 63 w 358"/>
                <a:gd name="T25" fmla="*/ 7 h 508"/>
                <a:gd name="T26" fmla="*/ 63 w 358"/>
                <a:gd name="T27" fmla="*/ 7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8" h="508">
                  <a:moveTo>
                    <a:pt x="63" y="7"/>
                  </a:moveTo>
                  <a:lnTo>
                    <a:pt x="83" y="136"/>
                  </a:lnTo>
                  <a:lnTo>
                    <a:pt x="0" y="508"/>
                  </a:lnTo>
                  <a:lnTo>
                    <a:pt x="35" y="497"/>
                  </a:lnTo>
                  <a:lnTo>
                    <a:pt x="93" y="203"/>
                  </a:lnTo>
                  <a:lnTo>
                    <a:pt x="105" y="309"/>
                  </a:lnTo>
                  <a:lnTo>
                    <a:pt x="119" y="250"/>
                  </a:lnTo>
                  <a:lnTo>
                    <a:pt x="116" y="178"/>
                  </a:lnTo>
                  <a:lnTo>
                    <a:pt x="357" y="436"/>
                  </a:lnTo>
                  <a:lnTo>
                    <a:pt x="358" y="388"/>
                  </a:lnTo>
                  <a:lnTo>
                    <a:pt x="110" y="136"/>
                  </a:lnTo>
                  <a:lnTo>
                    <a:pt x="93" y="0"/>
                  </a:lnTo>
                  <a:lnTo>
                    <a:pt x="63" y="7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63" name="Freeform 51"/>
            <p:cNvSpPr>
              <a:spLocks/>
            </p:cNvSpPr>
            <p:nvPr/>
          </p:nvSpPr>
          <p:spPr bwMode="auto">
            <a:xfrm>
              <a:off x="4847" y="2362"/>
              <a:ext cx="386" cy="236"/>
            </a:xfrm>
            <a:custGeom>
              <a:avLst/>
              <a:gdLst>
                <a:gd name="T0" fmla="*/ 0 w 314"/>
                <a:gd name="T1" fmla="*/ 100 h 195"/>
                <a:gd name="T2" fmla="*/ 310 w 314"/>
                <a:gd name="T3" fmla="*/ 0 h 195"/>
                <a:gd name="T4" fmla="*/ 310 w 314"/>
                <a:gd name="T5" fmla="*/ 1 h 195"/>
                <a:gd name="T6" fmla="*/ 311 w 314"/>
                <a:gd name="T7" fmla="*/ 5 h 195"/>
                <a:gd name="T8" fmla="*/ 312 w 314"/>
                <a:gd name="T9" fmla="*/ 12 h 195"/>
                <a:gd name="T10" fmla="*/ 313 w 314"/>
                <a:gd name="T11" fmla="*/ 22 h 195"/>
                <a:gd name="T12" fmla="*/ 314 w 314"/>
                <a:gd name="T13" fmla="*/ 32 h 195"/>
                <a:gd name="T14" fmla="*/ 314 w 314"/>
                <a:gd name="T15" fmla="*/ 45 h 195"/>
                <a:gd name="T16" fmla="*/ 314 w 314"/>
                <a:gd name="T17" fmla="*/ 59 h 195"/>
                <a:gd name="T18" fmla="*/ 312 w 314"/>
                <a:gd name="T19" fmla="*/ 74 h 195"/>
                <a:gd name="T20" fmla="*/ 309 w 314"/>
                <a:gd name="T21" fmla="*/ 89 h 195"/>
                <a:gd name="T22" fmla="*/ 304 w 314"/>
                <a:gd name="T23" fmla="*/ 104 h 195"/>
                <a:gd name="T24" fmla="*/ 296 w 314"/>
                <a:gd name="T25" fmla="*/ 120 h 195"/>
                <a:gd name="T26" fmla="*/ 287 w 314"/>
                <a:gd name="T27" fmla="*/ 136 h 195"/>
                <a:gd name="T28" fmla="*/ 274 w 314"/>
                <a:gd name="T29" fmla="*/ 149 h 195"/>
                <a:gd name="T30" fmla="*/ 259 w 314"/>
                <a:gd name="T31" fmla="*/ 163 h 195"/>
                <a:gd name="T32" fmla="*/ 241 w 314"/>
                <a:gd name="T33" fmla="*/ 174 h 195"/>
                <a:gd name="T34" fmla="*/ 219 w 314"/>
                <a:gd name="T35" fmla="*/ 185 h 195"/>
                <a:gd name="T36" fmla="*/ 195 w 314"/>
                <a:gd name="T37" fmla="*/ 191 h 195"/>
                <a:gd name="T38" fmla="*/ 173 w 314"/>
                <a:gd name="T39" fmla="*/ 195 h 195"/>
                <a:gd name="T40" fmla="*/ 151 w 314"/>
                <a:gd name="T41" fmla="*/ 195 h 195"/>
                <a:gd name="T42" fmla="*/ 131 w 314"/>
                <a:gd name="T43" fmla="*/ 192 h 195"/>
                <a:gd name="T44" fmla="*/ 111 w 314"/>
                <a:gd name="T45" fmla="*/ 187 h 195"/>
                <a:gd name="T46" fmla="*/ 93 w 314"/>
                <a:gd name="T47" fmla="*/ 178 h 195"/>
                <a:gd name="T48" fmla="*/ 76 w 314"/>
                <a:gd name="T49" fmla="*/ 170 h 195"/>
                <a:gd name="T50" fmla="*/ 61 w 314"/>
                <a:gd name="T51" fmla="*/ 161 h 195"/>
                <a:gd name="T52" fmla="*/ 47 w 314"/>
                <a:gd name="T53" fmla="*/ 149 h 195"/>
                <a:gd name="T54" fmla="*/ 35 w 314"/>
                <a:gd name="T55" fmla="*/ 139 h 195"/>
                <a:gd name="T56" fmla="*/ 23 w 314"/>
                <a:gd name="T57" fmla="*/ 129 h 195"/>
                <a:gd name="T58" fmla="*/ 16 w 314"/>
                <a:gd name="T59" fmla="*/ 119 h 195"/>
                <a:gd name="T60" fmla="*/ 8 w 314"/>
                <a:gd name="T61" fmla="*/ 110 h 195"/>
                <a:gd name="T62" fmla="*/ 3 w 314"/>
                <a:gd name="T63" fmla="*/ 104 h 195"/>
                <a:gd name="T64" fmla="*/ 0 w 314"/>
                <a:gd name="T65" fmla="*/ 100 h 195"/>
                <a:gd name="T66" fmla="*/ 0 w 314"/>
                <a:gd name="T67" fmla="*/ 100 h 195"/>
                <a:gd name="T68" fmla="*/ 0 w 314"/>
                <a:gd name="T69" fmla="*/ 10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4" h="195">
                  <a:moveTo>
                    <a:pt x="0" y="100"/>
                  </a:moveTo>
                  <a:lnTo>
                    <a:pt x="310" y="0"/>
                  </a:lnTo>
                  <a:lnTo>
                    <a:pt x="310" y="1"/>
                  </a:lnTo>
                  <a:lnTo>
                    <a:pt x="311" y="5"/>
                  </a:lnTo>
                  <a:lnTo>
                    <a:pt x="312" y="12"/>
                  </a:lnTo>
                  <a:lnTo>
                    <a:pt x="313" y="22"/>
                  </a:lnTo>
                  <a:lnTo>
                    <a:pt x="314" y="32"/>
                  </a:lnTo>
                  <a:lnTo>
                    <a:pt x="314" y="45"/>
                  </a:lnTo>
                  <a:lnTo>
                    <a:pt x="314" y="59"/>
                  </a:lnTo>
                  <a:lnTo>
                    <a:pt x="312" y="74"/>
                  </a:lnTo>
                  <a:lnTo>
                    <a:pt x="309" y="89"/>
                  </a:lnTo>
                  <a:lnTo>
                    <a:pt x="304" y="104"/>
                  </a:lnTo>
                  <a:lnTo>
                    <a:pt x="296" y="120"/>
                  </a:lnTo>
                  <a:lnTo>
                    <a:pt x="287" y="136"/>
                  </a:lnTo>
                  <a:lnTo>
                    <a:pt x="274" y="149"/>
                  </a:lnTo>
                  <a:lnTo>
                    <a:pt x="259" y="163"/>
                  </a:lnTo>
                  <a:lnTo>
                    <a:pt x="241" y="174"/>
                  </a:lnTo>
                  <a:lnTo>
                    <a:pt x="219" y="185"/>
                  </a:lnTo>
                  <a:lnTo>
                    <a:pt x="195" y="191"/>
                  </a:lnTo>
                  <a:lnTo>
                    <a:pt x="173" y="195"/>
                  </a:lnTo>
                  <a:lnTo>
                    <a:pt x="151" y="195"/>
                  </a:lnTo>
                  <a:lnTo>
                    <a:pt x="131" y="192"/>
                  </a:lnTo>
                  <a:lnTo>
                    <a:pt x="111" y="187"/>
                  </a:lnTo>
                  <a:lnTo>
                    <a:pt x="93" y="178"/>
                  </a:lnTo>
                  <a:lnTo>
                    <a:pt x="76" y="170"/>
                  </a:lnTo>
                  <a:lnTo>
                    <a:pt x="61" y="161"/>
                  </a:lnTo>
                  <a:lnTo>
                    <a:pt x="47" y="149"/>
                  </a:lnTo>
                  <a:lnTo>
                    <a:pt x="35" y="139"/>
                  </a:lnTo>
                  <a:lnTo>
                    <a:pt x="23" y="129"/>
                  </a:lnTo>
                  <a:lnTo>
                    <a:pt x="16" y="119"/>
                  </a:lnTo>
                  <a:lnTo>
                    <a:pt x="8" y="110"/>
                  </a:lnTo>
                  <a:lnTo>
                    <a:pt x="3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64" name="Freeform 52"/>
            <p:cNvSpPr>
              <a:spLocks/>
            </p:cNvSpPr>
            <p:nvPr/>
          </p:nvSpPr>
          <p:spPr bwMode="auto">
            <a:xfrm>
              <a:off x="4719" y="2313"/>
              <a:ext cx="585" cy="233"/>
            </a:xfrm>
            <a:custGeom>
              <a:avLst/>
              <a:gdLst>
                <a:gd name="T0" fmla="*/ 7 w 476"/>
                <a:gd name="T1" fmla="*/ 151 h 193"/>
                <a:gd name="T2" fmla="*/ 462 w 476"/>
                <a:gd name="T3" fmla="*/ 0 h 193"/>
                <a:gd name="T4" fmla="*/ 476 w 476"/>
                <a:gd name="T5" fmla="*/ 34 h 193"/>
                <a:gd name="T6" fmla="*/ 0 w 476"/>
                <a:gd name="T7" fmla="*/ 193 h 193"/>
                <a:gd name="T8" fmla="*/ 7 w 476"/>
                <a:gd name="T9" fmla="*/ 151 h 193"/>
                <a:gd name="T10" fmla="*/ 7 w 476"/>
                <a:gd name="T11" fmla="*/ 15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93">
                  <a:moveTo>
                    <a:pt x="7" y="151"/>
                  </a:moveTo>
                  <a:lnTo>
                    <a:pt x="462" y="0"/>
                  </a:lnTo>
                  <a:lnTo>
                    <a:pt x="476" y="34"/>
                  </a:lnTo>
                  <a:lnTo>
                    <a:pt x="0" y="193"/>
                  </a:lnTo>
                  <a:lnTo>
                    <a:pt x="7" y="151"/>
                  </a:lnTo>
                  <a:lnTo>
                    <a:pt x="7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65" name="Freeform 53"/>
            <p:cNvSpPr>
              <a:spLocks/>
            </p:cNvSpPr>
            <p:nvPr/>
          </p:nvSpPr>
          <p:spPr bwMode="auto">
            <a:xfrm>
              <a:off x="4466" y="3303"/>
              <a:ext cx="677" cy="167"/>
            </a:xfrm>
            <a:custGeom>
              <a:avLst/>
              <a:gdLst>
                <a:gd name="T0" fmla="*/ 38 w 551"/>
                <a:gd name="T1" fmla="*/ 57 h 138"/>
                <a:gd name="T2" fmla="*/ 0 w 551"/>
                <a:gd name="T3" fmla="*/ 138 h 138"/>
                <a:gd name="T4" fmla="*/ 12 w 551"/>
                <a:gd name="T5" fmla="*/ 137 h 138"/>
                <a:gd name="T6" fmla="*/ 33 w 551"/>
                <a:gd name="T7" fmla="*/ 136 h 138"/>
                <a:gd name="T8" fmla="*/ 62 w 551"/>
                <a:gd name="T9" fmla="*/ 132 h 138"/>
                <a:gd name="T10" fmla="*/ 100 w 551"/>
                <a:gd name="T11" fmla="*/ 129 h 138"/>
                <a:gd name="T12" fmla="*/ 142 w 551"/>
                <a:gd name="T13" fmla="*/ 123 h 138"/>
                <a:gd name="T14" fmla="*/ 189 w 551"/>
                <a:gd name="T15" fmla="*/ 118 h 138"/>
                <a:gd name="T16" fmla="*/ 237 w 551"/>
                <a:gd name="T17" fmla="*/ 112 h 138"/>
                <a:gd name="T18" fmla="*/ 288 w 551"/>
                <a:gd name="T19" fmla="*/ 108 h 138"/>
                <a:gd name="T20" fmla="*/ 337 w 551"/>
                <a:gd name="T21" fmla="*/ 102 h 138"/>
                <a:gd name="T22" fmla="*/ 384 w 551"/>
                <a:gd name="T23" fmla="*/ 96 h 138"/>
                <a:gd name="T24" fmla="*/ 429 w 551"/>
                <a:gd name="T25" fmla="*/ 90 h 138"/>
                <a:gd name="T26" fmla="*/ 469 w 551"/>
                <a:gd name="T27" fmla="*/ 87 h 138"/>
                <a:gd name="T28" fmla="*/ 502 w 551"/>
                <a:gd name="T29" fmla="*/ 82 h 138"/>
                <a:gd name="T30" fmla="*/ 528 w 551"/>
                <a:gd name="T31" fmla="*/ 80 h 138"/>
                <a:gd name="T32" fmla="*/ 544 w 551"/>
                <a:gd name="T33" fmla="*/ 78 h 138"/>
                <a:gd name="T34" fmla="*/ 551 w 551"/>
                <a:gd name="T35" fmla="*/ 78 h 138"/>
                <a:gd name="T36" fmla="*/ 537 w 551"/>
                <a:gd name="T37" fmla="*/ 0 h 138"/>
                <a:gd name="T38" fmla="*/ 38 w 551"/>
                <a:gd name="T39" fmla="*/ 57 h 138"/>
                <a:gd name="T40" fmla="*/ 38 w 551"/>
                <a:gd name="T41" fmla="*/ 5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1" h="138">
                  <a:moveTo>
                    <a:pt x="38" y="57"/>
                  </a:moveTo>
                  <a:lnTo>
                    <a:pt x="0" y="138"/>
                  </a:lnTo>
                  <a:lnTo>
                    <a:pt x="12" y="137"/>
                  </a:lnTo>
                  <a:lnTo>
                    <a:pt x="33" y="136"/>
                  </a:lnTo>
                  <a:lnTo>
                    <a:pt x="62" y="132"/>
                  </a:lnTo>
                  <a:lnTo>
                    <a:pt x="100" y="129"/>
                  </a:lnTo>
                  <a:lnTo>
                    <a:pt x="142" y="123"/>
                  </a:lnTo>
                  <a:lnTo>
                    <a:pt x="189" y="118"/>
                  </a:lnTo>
                  <a:lnTo>
                    <a:pt x="237" y="112"/>
                  </a:lnTo>
                  <a:lnTo>
                    <a:pt x="288" y="108"/>
                  </a:lnTo>
                  <a:lnTo>
                    <a:pt x="337" y="102"/>
                  </a:lnTo>
                  <a:lnTo>
                    <a:pt x="384" y="96"/>
                  </a:lnTo>
                  <a:lnTo>
                    <a:pt x="429" y="90"/>
                  </a:lnTo>
                  <a:lnTo>
                    <a:pt x="469" y="87"/>
                  </a:lnTo>
                  <a:lnTo>
                    <a:pt x="502" y="82"/>
                  </a:lnTo>
                  <a:lnTo>
                    <a:pt x="528" y="80"/>
                  </a:lnTo>
                  <a:lnTo>
                    <a:pt x="544" y="78"/>
                  </a:lnTo>
                  <a:lnTo>
                    <a:pt x="551" y="78"/>
                  </a:lnTo>
                  <a:lnTo>
                    <a:pt x="537" y="0"/>
                  </a:lnTo>
                  <a:lnTo>
                    <a:pt x="38" y="57"/>
                  </a:lnTo>
                  <a:lnTo>
                    <a:pt x="38" y="57"/>
                  </a:lnTo>
                  <a:close/>
                </a:path>
              </a:pathLst>
            </a:custGeom>
            <a:solidFill>
              <a:srgbClr val="FAAD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373" name="Freeform 61"/>
            <p:cNvSpPr>
              <a:spLocks/>
            </p:cNvSpPr>
            <p:nvPr/>
          </p:nvSpPr>
          <p:spPr bwMode="auto">
            <a:xfrm>
              <a:off x="3884" y="3264"/>
              <a:ext cx="1270" cy="337"/>
            </a:xfrm>
            <a:custGeom>
              <a:avLst/>
              <a:gdLst>
                <a:gd name="T0" fmla="*/ 27 w 1034"/>
                <a:gd name="T1" fmla="*/ 0 h 279"/>
                <a:gd name="T2" fmla="*/ 143 w 1034"/>
                <a:gd name="T3" fmla="*/ 243 h 279"/>
                <a:gd name="T4" fmla="*/ 1028 w 1034"/>
                <a:gd name="T5" fmla="*/ 142 h 279"/>
                <a:gd name="T6" fmla="*/ 1034 w 1034"/>
                <a:gd name="T7" fmla="*/ 177 h 279"/>
                <a:gd name="T8" fmla="*/ 133 w 1034"/>
                <a:gd name="T9" fmla="*/ 279 h 279"/>
                <a:gd name="T10" fmla="*/ 0 w 1034"/>
                <a:gd name="T11" fmla="*/ 25 h 279"/>
                <a:gd name="T12" fmla="*/ 27 w 1034"/>
                <a:gd name="T13" fmla="*/ 0 h 279"/>
                <a:gd name="T14" fmla="*/ 27 w 1034"/>
                <a:gd name="T15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4" h="279">
                  <a:moveTo>
                    <a:pt x="27" y="0"/>
                  </a:moveTo>
                  <a:lnTo>
                    <a:pt x="143" y="243"/>
                  </a:lnTo>
                  <a:lnTo>
                    <a:pt x="1028" y="142"/>
                  </a:lnTo>
                  <a:lnTo>
                    <a:pt x="1034" y="177"/>
                  </a:lnTo>
                  <a:lnTo>
                    <a:pt x="133" y="279"/>
                  </a:lnTo>
                  <a:lnTo>
                    <a:pt x="0" y="25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5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5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315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851" name="Text Box 3"/>
          <p:cNvSpPr txBox="1">
            <a:spLocks noChangeArrowheads="1"/>
          </p:cNvSpPr>
          <p:nvPr/>
        </p:nvSpPr>
        <p:spPr bwMode="auto">
          <a:xfrm>
            <a:off x="658813" y="1800225"/>
            <a:ext cx="8026400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0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假设检验的流程</a:t>
            </a:r>
          </a:p>
          <a:p>
            <a:pPr lvl="1"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</a:pP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提出假设</a:t>
            </a:r>
          </a:p>
          <a:p>
            <a:pPr lvl="1"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</a:pP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确定适当的检验统计量</a:t>
            </a:r>
          </a:p>
          <a:p>
            <a:pPr lvl="1"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</a:pP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规定显著性水平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</a:p>
          <a:p>
            <a:pPr lvl="1"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</a:pP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计算检验统计量的值</a:t>
            </a:r>
          </a:p>
          <a:p>
            <a:pPr lvl="1"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</a:pP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作出统计决策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0525" y="1738313"/>
            <a:ext cx="8518525" cy="4343400"/>
          </a:xfrm>
          <a:noFill/>
          <a:ln/>
        </p:spPr>
        <p:txBody>
          <a:bodyPr/>
          <a:lstStyle/>
          <a:p>
            <a:pPr marL="609600" indent="-609600" algn="just">
              <a:spcBef>
                <a:spcPct val="30000"/>
              </a:spcBef>
            </a:pPr>
            <a:r>
              <a:rPr lang="en-US" altLang="zh-CN">
                <a:solidFill>
                  <a:schemeClr val="accent2"/>
                </a:solidFill>
                <a:sym typeface="Wingdings 3" panose="05040102010807070707" pitchFamily="18" charset="2"/>
              </a:rPr>
              <a:t> </a:t>
            </a:r>
            <a:r>
              <a:rPr lang="zh-CN" altLang="en-US" b="1">
                <a:solidFill>
                  <a:srgbClr val="FFFF99"/>
                </a:solidFill>
              </a:rPr>
              <a:t>什么是检验统计量？</a:t>
            </a:r>
          </a:p>
          <a:p>
            <a:pPr marL="609600" indent="-609600" algn="just">
              <a:spcBef>
                <a:spcPct val="30000"/>
              </a:spcBef>
            </a:pPr>
            <a:r>
              <a:rPr lang="en-US" altLang="zh-CN"/>
              <a:t>1.	</a:t>
            </a:r>
            <a:r>
              <a:rPr lang="zh-CN" altLang="en-US"/>
              <a:t>用于假设检验决策的统计量</a:t>
            </a:r>
            <a:endParaRPr lang="zh-CN" altLang="en-US">
              <a:latin typeface="Symbol" panose="05050102010706020507" pitchFamily="18" charset="2"/>
            </a:endParaRPr>
          </a:p>
          <a:p>
            <a:pPr marL="609600" indent="-609600" algn="just">
              <a:spcBef>
                <a:spcPct val="30000"/>
              </a:spcBef>
            </a:pPr>
            <a:r>
              <a:rPr lang="en-US" altLang="zh-CN"/>
              <a:t>2.	</a:t>
            </a:r>
            <a:r>
              <a:rPr lang="zh-CN" altLang="en-US"/>
              <a:t>选择统计量的方法与参数估计相同，需考虑</a:t>
            </a:r>
          </a:p>
          <a:p>
            <a:pPr marL="1219200" lvl="1" indent="-533400" algn="just">
              <a:spcBef>
                <a:spcPct val="30000"/>
              </a:spcBef>
            </a:pPr>
            <a:r>
              <a:rPr lang="zh-CN" altLang="en-US"/>
              <a:t>是大样本还是小样本</a:t>
            </a:r>
          </a:p>
          <a:p>
            <a:pPr marL="1219200" lvl="1" indent="-533400" algn="just">
              <a:spcBef>
                <a:spcPct val="30000"/>
              </a:spcBef>
            </a:pPr>
            <a:r>
              <a:rPr lang="zh-CN" altLang="en-US"/>
              <a:t>总体方差已知还是未知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 startAt="3"/>
            </a:pPr>
            <a:r>
              <a:rPr lang="zh-CN" altLang="en-US"/>
              <a:t>检验统计量的基本形式为</a:t>
            </a:r>
          </a:p>
        </p:txBody>
      </p:sp>
      <p:sp>
        <p:nvSpPr>
          <p:cNvPr id="1096707" name="Rectangle 3"/>
          <p:cNvSpPr>
            <a:spLocks noChangeArrowheads="1"/>
          </p:cNvSpPr>
          <p:nvPr/>
        </p:nvSpPr>
        <p:spPr bwMode="auto">
          <a:xfrm>
            <a:off x="19050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zh-CN" altLang="en-US" sz="40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确定适当的检验统计量</a:t>
            </a:r>
          </a:p>
        </p:txBody>
      </p:sp>
      <p:graphicFrame>
        <p:nvGraphicFramePr>
          <p:cNvPr id="109670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22613" y="5302250"/>
          <a:ext cx="1933575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11" name="Equation" r:id="rId4" imgW="774360" imgH="469800" progId="Equation.3">
                  <p:embed/>
                </p:oleObj>
              </mc:Choice>
              <mc:Fallback>
                <p:oleObj name="Equation" r:id="rId4" imgW="774360" imgH="4698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5302250"/>
                        <a:ext cx="1933575" cy="115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6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6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6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6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6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6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96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6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96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6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96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6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96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70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7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规定显著性水平</a:t>
            </a:r>
            <a:r>
              <a:rPr lang="zh-CN" altLang="en-US" sz="3200" i="1">
                <a:latin typeface="Symbol" panose="05050102010706020507" pitchFamily="18" charset="2"/>
              </a:rPr>
              <a:t></a:t>
            </a:r>
            <a:br>
              <a:rPr lang="zh-CN" altLang="en-US" sz="3200" i="1">
                <a:latin typeface="Symbol" panose="05050102010706020507" pitchFamily="18" charset="2"/>
              </a:rPr>
            </a:br>
            <a:r>
              <a:rPr lang="en-US" altLang="zh-CN" sz="32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2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significant level</a:t>
            </a:r>
            <a:r>
              <a:rPr lang="en-US" altLang="zh-CN" sz="32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4188"/>
            <a:ext cx="7848600" cy="4413250"/>
          </a:xfrm>
          <a:noFill/>
          <a:ln/>
        </p:spPr>
        <p:txBody>
          <a:bodyPr/>
          <a:lstStyle/>
          <a:p>
            <a:r>
              <a:rPr lang="en-US" altLang="zh-CN">
                <a:solidFill>
                  <a:schemeClr val="accent2"/>
                </a:solidFill>
                <a:sym typeface="Wingdings 3" panose="05040102010807070707" pitchFamily="18" charset="2"/>
              </a:rPr>
              <a:t> </a:t>
            </a:r>
            <a:r>
              <a:rPr lang="zh-CN" altLang="en-US" b="1">
                <a:solidFill>
                  <a:srgbClr val="FFFFB1"/>
                </a:solidFill>
              </a:rPr>
              <a:t>什么是显著性水平？</a:t>
            </a:r>
            <a:endParaRPr lang="zh-CN" altLang="en-US">
              <a:solidFill>
                <a:srgbClr val="FFFFB1"/>
              </a:solidFill>
            </a:endParaRPr>
          </a:p>
          <a:p>
            <a:r>
              <a:rPr lang="en-US" altLang="zh-CN"/>
              <a:t>1.	</a:t>
            </a:r>
            <a:r>
              <a:rPr lang="zh-CN" altLang="en-US"/>
              <a:t>是一个概率值</a:t>
            </a:r>
          </a:p>
          <a:p>
            <a:pPr>
              <a:spcBef>
                <a:spcPct val="33000"/>
              </a:spcBef>
            </a:pPr>
            <a:r>
              <a:rPr lang="en-US" altLang="zh-CN"/>
              <a:t>2.	</a:t>
            </a:r>
            <a:r>
              <a:rPr lang="zh-CN" altLang="en-US"/>
              <a:t>原假设为真时，拒绝原假设的概率</a:t>
            </a:r>
          </a:p>
          <a:p>
            <a:pPr lvl="1"/>
            <a:r>
              <a:rPr lang="zh-CN" altLang="en-US"/>
              <a:t>被称为抽样分布的拒绝域</a:t>
            </a:r>
          </a:p>
          <a:p>
            <a:pPr>
              <a:spcBef>
                <a:spcPct val="33000"/>
              </a:spcBef>
            </a:pPr>
            <a:r>
              <a:rPr lang="en-US" altLang="zh-CN"/>
              <a:t>3.	</a:t>
            </a:r>
            <a:r>
              <a:rPr lang="zh-CN" altLang="en-US"/>
              <a:t>表示为 </a:t>
            </a:r>
            <a:r>
              <a:rPr lang="zh-CN" altLang="en-US">
                <a:latin typeface="Symbol" panose="05050102010706020507" pitchFamily="18" charset="2"/>
              </a:rPr>
              <a:t></a:t>
            </a:r>
            <a:r>
              <a:rPr lang="en-US" altLang="zh-CN"/>
              <a:t>(alpha)</a:t>
            </a:r>
          </a:p>
          <a:p>
            <a:pPr lvl="1"/>
            <a:r>
              <a:rPr lang="zh-CN" altLang="en-US"/>
              <a:t>常用的 </a:t>
            </a:r>
            <a:r>
              <a:rPr lang="zh-CN" altLang="en-US">
                <a:latin typeface="Symbol" panose="05050102010706020507" pitchFamily="18" charset="2"/>
              </a:rPr>
              <a:t>值有</a:t>
            </a:r>
            <a:r>
              <a:rPr lang="en-US" altLang="zh-CN"/>
              <a:t>0.01, 0.05, 0.10</a:t>
            </a:r>
          </a:p>
          <a:p>
            <a:pPr>
              <a:spcBef>
                <a:spcPct val="33000"/>
              </a:spcBef>
            </a:pPr>
            <a:r>
              <a:rPr lang="en-US" altLang="zh-CN"/>
              <a:t>4.	</a:t>
            </a:r>
            <a:r>
              <a:rPr lang="zh-CN" altLang="en-US"/>
              <a:t>由研究者事先确定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55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8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作出统计决策</a:t>
            </a:r>
            <a:endParaRPr lang="zh-CN" altLang="en-US" sz="3200" b="0">
              <a:latin typeface="Symbol" panose="05050102010706020507" pitchFamily="18" charset="2"/>
            </a:endParaRPr>
          </a:p>
        </p:txBody>
      </p:sp>
      <p:sp>
        <p:nvSpPr>
          <p:cNvPr id="110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43075"/>
            <a:ext cx="8051800" cy="436245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/>
              <a:t>计算检验的统计量</a:t>
            </a:r>
          </a:p>
          <a:p>
            <a:pPr marL="609600" indent="-609600">
              <a:buFontTx/>
              <a:buAutoNum type="arabicPeriod"/>
            </a:pPr>
            <a:r>
              <a:rPr lang="zh-CN" altLang="en-US"/>
              <a:t>根据给定的显著性水平</a:t>
            </a:r>
            <a:r>
              <a:rPr lang="zh-CN" altLang="en-US" i="1">
                <a:latin typeface="Symbol" panose="05050102010706020507" pitchFamily="18" charset="2"/>
              </a:rPr>
              <a:t></a:t>
            </a:r>
            <a:r>
              <a:rPr lang="zh-CN" altLang="en-US">
                <a:latin typeface="Symbol" panose="05050102010706020507" pitchFamily="18" charset="2"/>
              </a:rPr>
              <a:t>，查表得出相应的临界值</a:t>
            </a:r>
            <a:r>
              <a:rPr lang="en-US" altLang="zh-CN" i="1">
                <a:latin typeface="Times New Roman" panose="02020603050405020304" pitchFamily="18" charset="0"/>
              </a:rPr>
              <a:t>z</a:t>
            </a:r>
            <a:r>
              <a:rPr lang="en-US" altLang="zh-CN" baseline="-25000">
                <a:latin typeface="Symbol" panose="05050102010706020507" pitchFamily="18" charset="2"/>
              </a:rPr>
              <a:t></a:t>
            </a:r>
            <a:r>
              <a:rPr lang="zh-CN" altLang="en-US">
                <a:latin typeface="Symbol" panose="05050102010706020507" pitchFamily="18" charset="2"/>
              </a:rPr>
              <a:t>或</a:t>
            </a:r>
            <a:r>
              <a:rPr lang="en-US" altLang="zh-CN" i="1">
                <a:latin typeface="Times New Roman" panose="02020603050405020304" pitchFamily="18" charset="0"/>
              </a:rPr>
              <a:t>z</a:t>
            </a:r>
            <a:r>
              <a:rPr lang="en-US" altLang="zh-CN" baseline="-25000">
                <a:latin typeface="Symbol" panose="05050102010706020507" pitchFamily="18" charset="2"/>
              </a:rPr>
              <a:t>/2</a:t>
            </a:r>
            <a:r>
              <a:rPr lang="zh-CN" altLang="en-US">
                <a:latin typeface="Symbol" panose="05050102010706020507" pitchFamily="18" charset="2"/>
              </a:rPr>
              <a:t>， </a:t>
            </a:r>
            <a:r>
              <a:rPr lang="en-US" altLang="zh-CN" i="1">
                <a:latin typeface="Times New Roman" panose="02020603050405020304" pitchFamily="18" charset="0"/>
              </a:rPr>
              <a:t>t</a:t>
            </a:r>
            <a:r>
              <a:rPr lang="en-US" altLang="zh-CN" baseline="-25000">
                <a:latin typeface="Symbol" panose="05050102010706020507" pitchFamily="18" charset="2"/>
              </a:rPr>
              <a:t></a:t>
            </a:r>
            <a:r>
              <a:rPr lang="zh-CN" altLang="en-US">
                <a:latin typeface="Symbol" panose="05050102010706020507" pitchFamily="18" charset="2"/>
              </a:rPr>
              <a:t>或</a:t>
            </a:r>
            <a:r>
              <a:rPr lang="en-US" altLang="zh-CN" i="1">
                <a:latin typeface="Times New Roman" panose="02020603050405020304" pitchFamily="18" charset="0"/>
              </a:rPr>
              <a:t>t</a:t>
            </a:r>
            <a:r>
              <a:rPr lang="en-US" altLang="zh-CN" baseline="-25000">
                <a:latin typeface="Symbol" panose="05050102010706020507" pitchFamily="18" charset="2"/>
              </a:rPr>
              <a:t>/2</a:t>
            </a:r>
            <a:endParaRPr lang="en-US" altLang="zh-CN"/>
          </a:p>
          <a:p>
            <a:pPr marL="609600" indent="-609600">
              <a:buFontTx/>
              <a:buAutoNum type="arabicPeriod"/>
            </a:pPr>
            <a:r>
              <a:rPr lang="zh-CN" altLang="en-US"/>
              <a:t>将检验统计量的值与</a:t>
            </a:r>
            <a:r>
              <a:rPr lang="zh-CN" altLang="en-US" i="1">
                <a:latin typeface="Symbol" panose="05050102010706020507" pitchFamily="18" charset="2"/>
              </a:rPr>
              <a:t> </a:t>
            </a:r>
            <a:r>
              <a:rPr lang="zh-CN" altLang="en-US">
                <a:latin typeface="Symbol" panose="05050102010706020507" pitchFamily="18" charset="2"/>
              </a:rPr>
              <a:t>水平的临界值进行比较</a:t>
            </a:r>
            <a:endParaRPr lang="zh-CN" altLang="en-US"/>
          </a:p>
          <a:p>
            <a:pPr marL="609600" indent="-609600">
              <a:buFontTx/>
              <a:buAutoNum type="arabicPeriod"/>
            </a:pPr>
            <a:r>
              <a:rPr lang="zh-CN" altLang="en-US"/>
              <a:t>得出拒绝或不拒绝原假设的结论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0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803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2" name="Text Box 2"/>
          <p:cNvSpPr txBox="1">
            <a:spLocks noChangeArrowheads="1"/>
          </p:cNvSpPr>
          <p:nvPr/>
        </p:nvSpPr>
        <p:spPr bwMode="auto">
          <a:xfrm>
            <a:off x="639763" y="2347913"/>
            <a:ext cx="80581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400" b="1">
                <a:effectLst>
                  <a:outerShdw blurRad="38100" dist="38100" dir="2700000" algn="tl">
                    <a:srgbClr val="000000"/>
                  </a:outerShdw>
                </a:effectLst>
              </a:rPr>
              <a:t>利用</a:t>
            </a:r>
            <a:r>
              <a:rPr lang="en-US" altLang="zh-CN" sz="4400" b="1"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zh-CN" altLang="en-US" sz="4400" b="1">
                <a:effectLst>
                  <a:outerShdw blurRad="38100" dist="38100" dir="2700000" algn="tl">
                    <a:srgbClr val="000000"/>
                  </a:outerShdw>
                </a:effectLst>
              </a:rPr>
              <a:t>值进行决策</a:t>
            </a:r>
            <a:endParaRPr lang="zh-CN" altLang="en-US" sz="4400" b="1">
              <a:solidFill>
                <a:srgbClr val="EAEAEA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什么是</a:t>
            </a:r>
            <a:r>
              <a:rPr lang="en-US" altLang="zh-CN" sz="4000" i="1">
                <a:latin typeface="Arial" panose="020B0604020202020204" pitchFamily="34" charset="0"/>
              </a:rPr>
              <a:t>P </a:t>
            </a:r>
            <a:r>
              <a:rPr lang="zh-CN" altLang="en-US" sz="4000">
                <a:latin typeface="Arial" panose="020B0604020202020204" pitchFamily="34" charset="0"/>
              </a:rPr>
              <a:t>值</a:t>
            </a:r>
            <a:r>
              <a:rPr lang="en-US" altLang="zh-CN" sz="4000">
                <a:latin typeface="Arial" panose="020B0604020202020204" pitchFamily="34" charset="0"/>
              </a:rPr>
              <a:t>?</a:t>
            </a:r>
            <a:br>
              <a:rPr lang="en-US" altLang="zh-CN" sz="4000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i="1">
                <a:solidFill>
                  <a:schemeClr val="hlink"/>
                </a:solidFill>
                <a:latin typeface="Arial" panose="020B0604020202020204" pitchFamily="34" charset="0"/>
              </a:rPr>
              <a:t>P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-value)</a:t>
            </a:r>
          </a:p>
        </p:txBody>
      </p:sp>
      <p:sp>
        <p:nvSpPr>
          <p:cNvPr id="104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22438"/>
            <a:ext cx="8132763" cy="4503737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zh-CN" altLang="en-US"/>
              <a:t>是一个概率值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zh-CN" altLang="en-US"/>
              <a:t>如果原假设为真，</a:t>
            </a:r>
            <a:r>
              <a:rPr lang="en-US" altLang="zh-CN" i="1"/>
              <a:t>P-</a:t>
            </a:r>
            <a:r>
              <a:rPr lang="zh-CN" altLang="en-US"/>
              <a:t>值是抽样分布中大于或小于样本统计量的概率</a:t>
            </a:r>
          </a:p>
          <a:p>
            <a:pPr marL="1219200" lvl="1" indent="-533400">
              <a:lnSpc>
                <a:spcPct val="90000"/>
              </a:lnSpc>
            </a:pPr>
            <a:r>
              <a:rPr lang="zh-CN" altLang="en-US"/>
              <a:t>左侧检验时，</a:t>
            </a:r>
            <a:r>
              <a:rPr lang="en-US" altLang="zh-CN" i="1"/>
              <a:t>P</a:t>
            </a:r>
            <a:r>
              <a:rPr lang="en-US" altLang="zh-CN"/>
              <a:t>-</a:t>
            </a:r>
            <a:r>
              <a:rPr lang="zh-CN" altLang="en-US"/>
              <a:t>值为曲线上方</a:t>
            </a:r>
            <a:r>
              <a:rPr lang="zh-CN" altLang="en-US" b="1" i="1">
                <a:solidFill>
                  <a:srgbClr val="FFFFB1"/>
                </a:solidFill>
              </a:rPr>
              <a:t>小于等于</a:t>
            </a:r>
            <a:r>
              <a:rPr lang="zh-CN" altLang="en-US"/>
              <a:t>检验统计量部分的面积</a:t>
            </a:r>
          </a:p>
          <a:p>
            <a:pPr marL="1219200" lvl="1" indent="-533400">
              <a:lnSpc>
                <a:spcPct val="90000"/>
              </a:lnSpc>
            </a:pPr>
            <a:r>
              <a:rPr lang="zh-CN" altLang="en-US"/>
              <a:t>右侧检验时，</a:t>
            </a:r>
            <a:r>
              <a:rPr lang="en-US" altLang="zh-CN" i="1"/>
              <a:t>P</a:t>
            </a:r>
            <a:r>
              <a:rPr lang="en-US" altLang="zh-CN"/>
              <a:t>-</a:t>
            </a:r>
            <a:r>
              <a:rPr lang="zh-CN" altLang="en-US"/>
              <a:t>值为曲线上方</a:t>
            </a:r>
            <a:r>
              <a:rPr lang="zh-CN" altLang="en-US" b="1" i="1">
                <a:solidFill>
                  <a:srgbClr val="FFFFB1"/>
                </a:solidFill>
              </a:rPr>
              <a:t>大于等于</a:t>
            </a:r>
            <a:r>
              <a:rPr lang="zh-CN" altLang="en-US"/>
              <a:t>检验统计量部分的面积</a:t>
            </a:r>
          </a:p>
          <a:p>
            <a:pPr marL="609600" indent="-609600">
              <a:lnSpc>
                <a:spcPct val="90000"/>
              </a:lnSpc>
              <a:spcBef>
                <a:spcPct val="30000"/>
              </a:spcBef>
              <a:buFontTx/>
              <a:buAutoNum type="arabicPeriod"/>
            </a:pPr>
            <a:r>
              <a:rPr lang="zh-CN" altLang="en-US"/>
              <a:t>被称为观察到的</a:t>
            </a:r>
            <a:r>
              <a:rPr lang="en-US" altLang="zh-CN"/>
              <a:t>(</a:t>
            </a:r>
            <a:r>
              <a:rPr lang="zh-CN" altLang="en-US"/>
              <a:t>或实测的</a:t>
            </a:r>
            <a:r>
              <a:rPr lang="en-US" altLang="zh-CN"/>
              <a:t>)</a:t>
            </a:r>
            <a:r>
              <a:rPr lang="zh-CN" altLang="en-US"/>
              <a:t>显著性水平</a:t>
            </a:r>
          </a:p>
          <a:p>
            <a:pPr marL="1219200" lvl="1" indent="-533400">
              <a:lnSpc>
                <a:spcPct val="90000"/>
              </a:lnSpc>
            </a:pPr>
            <a:r>
              <a:rPr lang="en-US" altLang="zh-CN"/>
              <a:t>H</a:t>
            </a:r>
            <a:r>
              <a:rPr lang="en-US" altLang="zh-CN" baseline="-25000"/>
              <a:t>0</a:t>
            </a:r>
            <a:r>
              <a:rPr lang="en-US" altLang="zh-CN"/>
              <a:t> </a:t>
            </a:r>
            <a:r>
              <a:rPr lang="zh-CN" altLang="en-US"/>
              <a:t>能被拒绝的最小值</a:t>
            </a:r>
            <a:endParaRPr lang="zh-CN" altLang="en-US">
              <a:solidFill>
                <a:schemeClr val="accent2"/>
              </a:solidFill>
              <a:sym typeface="Wingdings 3" panose="05040102010807070707" pitchFamily="18" charset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6531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双侧检验的</a:t>
            </a:r>
            <a:r>
              <a:rPr lang="en-US" altLang="zh-CN" sz="4000" i="1">
                <a:latin typeface="Arial" panose="020B0604020202020204" pitchFamily="34" charset="0"/>
              </a:rPr>
              <a:t>P </a:t>
            </a:r>
            <a:r>
              <a:rPr lang="zh-CN" altLang="en-US" sz="4000">
                <a:latin typeface="Arial" panose="020B0604020202020204" pitchFamily="34" charset="0"/>
              </a:rPr>
              <a:t>值</a:t>
            </a:r>
            <a:endParaRPr lang="zh-CN" altLang="en-US" sz="4000"/>
          </a:p>
        </p:txBody>
      </p:sp>
      <p:grpSp>
        <p:nvGrpSpPr>
          <p:cNvPr id="1048632" name="Group 56"/>
          <p:cNvGrpSpPr>
            <a:grpSpLocks/>
          </p:cNvGrpSpPr>
          <p:nvPr/>
        </p:nvGrpSpPr>
        <p:grpSpPr bwMode="auto">
          <a:xfrm>
            <a:off x="361950" y="1897063"/>
            <a:ext cx="8002588" cy="4032250"/>
            <a:chOff x="228" y="1195"/>
            <a:chExt cx="5041" cy="2540"/>
          </a:xfrm>
        </p:grpSpPr>
        <p:sp>
          <p:nvSpPr>
            <p:cNvPr id="1048580" name="Rectangle 4"/>
            <p:cNvSpPr>
              <a:spLocks noChangeArrowheads="1"/>
            </p:cNvSpPr>
            <p:nvPr/>
          </p:nvSpPr>
          <p:spPr bwMode="auto">
            <a:xfrm>
              <a:off x="3969" y="1255"/>
              <a:ext cx="534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altLang="zh-CN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</a:t>
              </a:r>
              <a:r>
                <a:rPr lang="en-US" altLang="zh-CN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/</a:t>
              </a:r>
              <a:r>
                <a:rPr lang="en-US" altLang="zh-CN" sz="10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altLang="zh-CN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 </a:t>
              </a:r>
            </a:p>
          </p:txBody>
        </p:sp>
        <p:sp>
          <p:nvSpPr>
            <p:cNvPr id="1048581" name="Rectangle 5"/>
            <p:cNvSpPr>
              <a:spLocks noChangeArrowheads="1"/>
            </p:cNvSpPr>
            <p:nvPr/>
          </p:nvSpPr>
          <p:spPr bwMode="auto">
            <a:xfrm>
              <a:off x="1257" y="1195"/>
              <a:ext cx="594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altLang="zh-CN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</a:t>
              </a:r>
              <a:r>
                <a:rPr lang="en-US" altLang="zh-CN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/</a:t>
              </a:r>
              <a:r>
                <a:rPr lang="en-US" altLang="zh-CN" sz="10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altLang="zh-CN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 </a:t>
              </a:r>
            </a:p>
          </p:txBody>
        </p:sp>
        <p:sp>
          <p:nvSpPr>
            <p:cNvPr id="1048582" name="Line 6"/>
            <p:cNvSpPr>
              <a:spLocks noChangeShapeType="1"/>
            </p:cNvSpPr>
            <p:nvPr/>
          </p:nvSpPr>
          <p:spPr bwMode="auto">
            <a:xfrm>
              <a:off x="2865" y="1301"/>
              <a:ext cx="2" cy="1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83" name="Freeform 7" descr="60%"/>
            <p:cNvSpPr>
              <a:spLocks/>
            </p:cNvSpPr>
            <p:nvPr/>
          </p:nvSpPr>
          <p:spPr bwMode="auto">
            <a:xfrm>
              <a:off x="1040" y="2038"/>
              <a:ext cx="1067" cy="899"/>
            </a:xfrm>
            <a:custGeom>
              <a:avLst/>
              <a:gdLst>
                <a:gd name="T0" fmla="*/ 657 w 657"/>
                <a:gd name="T1" fmla="*/ 0 h 662"/>
                <a:gd name="T2" fmla="*/ 657 w 657"/>
                <a:gd name="T3" fmla="*/ 662 h 662"/>
                <a:gd name="T4" fmla="*/ 0 w 657"/>
                <a:gd name="T5" fmla="*/ 662 h 662"/>
                <a:gd name="T6" fmla="*/ 79 w 657"/>
                <a:gd name="T7" fmla="*/ 628 h 662"/>
                <a:gd name="T8" fmla="*/ 156 w 657"/>
                <a:gd name="T9" fmla="*/ 586 h 662"/>
                <a:gd name="T10" fmla="*/ 230 w 657"/>
                <a:gd name="T11" fmla="*/ 540 h 662"/>
                <a:gd name="T12" fmla="*/ 299 w 657"/>
                <a:gd name="T13" fmla="*/ 487 h 662"/>
                <a:gd name="T14" fmla="*/ 364 w 657"/>
                <a:gd name="T15" fmla="*/ 430 h 662"/>
                <a:gd name="T16" fmla="*/ 426 w 657"/>
                <a:gd name="T17" fmla="*/ 369 h 662"/>
                <a:gd name="T18" fmla="*/ 483 w 657"/>
                <a:gd name="T19" fmla="*/ 302 h 662"/>
                <a:gd name="T20" fmla="*/ 534 w 657"/>
                <a:gd name="T21" fmla="*/ 233 h 662"/>
                <a:gd name="T22" fmla="*/ 580 w 657"/>
                <a:gd name="T23" fmla="*/ 159 h 662"/>
                <a:gd name="T24" fmla="*/ 621 w 657"/>
                <a:gd name="T25" fmla="*/ 81 h 662"/>
                <a:gd name="T26" fmla="*/ 657 w 657"/>
                <a:gd name="T27" fmla="*/ 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7" h="662">
                  <a:moveTo>
                    <a:pt x="657" y="0"/>
                  </a:moveTo>
                  <a:lnTo>
                    <a:pt x="657" y="662"/>
                  </a:lnTo>
                  <a:lnTo>
                    <a:pt x="0" y="662"/>
                  </a:lnTo>
                  <a:lnTo>
                    <a:pt x="79" y="628"/>
                  </a:lnTo>
                  <a:lnTo>
                    <a:pt x="156" y="586"/>
                  </a:lnTo>
                  <a:lnTo>
                    <a:pt x="230" y="540"/>
                  </a:lnTo>
                  <a:lnTo>
                    <a:pt x="299" y="487"/>
                  </a:lnTo>
                  <a:lnTo>
                    <a:pt x="364" y="430"/>
                  </a:lnTo>
                  <a:lnTo>
                    <a:pt x="426" y="369"/>
                  </a:lnTo>
                  <a:lnTo>
                    <a:pt x="483" y="302"/>
                  </a:lnTo>
                  <a:lnTo>
                    <a:pt x="534" y="233"/>
                  </a:lnTo>
                  <a:lnTo>
                    <a:pt x="580" y="159"/>
                  </a:lnTo>
                  <a:lnTo>
                    <a:pt x="621" y="81"/>
                  </a:lnTo>
                  <a:lnTo>
                    <a:pt x="657" y="0"/>
                  </a:lnTo>
                  <a:close/>
                </a:path>
              </a:pathLst>
            </a:custGeom>
            <a:pattFill prst="pct60">
              <a:fgClr>
                <a:srgbClr val="FF66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84" name="Freeform 8" descr="60%"/>
            <p:cNvSpPr>
              <a:spLocks/>
            </p:cNvSpPr>
            <p:nvPr/>
          </p:nvSpPr>
          <p:spPr bwMode="auto">
            <a:xfrm>
              <a:off x="3687" y="2081"/>
              <a:ext cx="1012" cy="854"/>
            </a:xfrm>
            <a:custGeom>
              <a:avLst/>
              <a:gdLst>
                <a:gd name="T0" fmla="*/ 0 w 623"/>
                <a:gd name="T1" fmla="*/ 0 h 629"/>
                <a:gd name="T2" fmla="*/ 0 w 623"/>
                <a:gd name="T3" fmla="*/ 629 h 629"/>
                <a:gd name="T4" fmla="*/ 623 w 623"/>
                <a:gd name="T5" fmla="*/ 629 h 629"/>
                <a:gd name="T6" fmla="*/ 547 w 623"/>
                <a:gd name="T7" fmla="*/ 597 h 629"/>
                <a:gd name="T8" fmla="*/ 474 w 623"/>
                <a:gd name="T9" fmla="*/ 556 h 629"/>
                <a:gd name="T10" fmla="*/ 405 w 623"/>
                <a:gd name="T11" fmla="*/ 512 h 629"/>
                <a:gd name="T12" fmla="*/ 338 w 623"/>
                <a:gd name="T13" fmla="*/ 463 h 629"/>
                <a:gd name="T14" fmla="*/ 276 w 623"/>
                <a:gd name="T15" fmla="*/ 410 h 629"/>
                <a:gd name="T16" fmla="*/ 218 w 623"/>
                <a:gd name="T17" fmla="*/ 350 h 629"/>
                <a:gd name="T18" fmla="*/ 165 w 623"/>
                <a:gd name="T19" fmla="*/ 288 h 629"/>
                <a:gd name="T20" fmla="*/ 115 w 623"/>
                <a:gd name="T21" fmla="*/ 221 h 629"/>
                <a:gd name="T22" fmla="*/ 71 w 623"/>
                <a:gd name="T23" fmla="*/ 150 h 629"/>
                <a:gd name="T24" fmla="*/ 32 w 623"/>
                <a:gd name="T25" fmla="*/ 76 h 629"/>
                <a:gd name="T26" fmla="*/ 0 w 623"/>
                <a:gd name="T27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3" h="629">
                  <a:moveTo>
                    <a:pt x="0" y="0"/>
                  </a:moveTo>
                  <a:lnTo>
                    <a:pt x="0" y="629"/>
                  </a:lnTo>
                  <a:lnTo>
                    <a:pt x="623" y="629"/>
                  </a:lnTo>
                  <a:lnTo>
                    <a:pt x="547" y="597"/>
                  </a:lnTo>
                  <a:lnTo>
                    <a:pt x="474" y="556"/>
                  </a:lnTo>
                  <a:lnTo>
                    <a:pt x="405" y="512"/>
                  </a:lnTo>
                  <a:lnTo>
                    <a:pt x="338" y="463"/>
                  </a:lnTo>
                  <a:lnTo>
                    <a:pt x="276" y="410"/>
                  </a:lnTo>
                  <a:lnTo>
                    <a:pt x="218" y="350"/>
                  </a:lnTo>
                  <a:lnTo>
                    <a:pt x="165" y="288"/>
                  </a:lnTo>
                  <a:lnTo>
                    <a:pt x="115" y="221"/>
                  </a:lnTo>
                  <a:lnTo>
                    <a:pt x="71" y="150"/>
                  </a:lnTo>
                  <a:lnTo>
                    <a:pt x="32" y="76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rgbClr val="FF66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85" name="Freeform 9"/>
            <p:cNvSpPr>
              <a:spLocks/>
            </p:cNvSpPr>
            <p:nvPr/>
          </p:nvSpPr>
          <p:spPr bwMode="auto">
            <a:xfrm>
              <a:off x="4150" y="2646"/>
              <a:ext cx="606" cy="283"/>
            </a:xfrm>
            <a:custGeom>
              <a:avLst/>
              <a:gdLst>
                <a:gd name="T0" fmla="*/ 0 w 349"/>
                <a:gd name="T1" fmla="*/ 0 h 197"/>
                <a:gd name="T2" fmla="*/ 0 w 349"/>
                <a:gd name="T3" fmla="*/ 197 h 197"/>
                <a:gd name="T4" fmla="*/ 349 w 349"/>
                <a:gd name="T5" fmla="*/ 197 h 197"/>
                <a:gd name="T6" fmla="*/ 133 w 349"/>
                <a:gd name="T7" fmla="*/ 99 h 197"/>
                <a:gd name="T8" fmla="*/ 0 w 34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197">
                  <a:moveTo>
                    <a:pt x="0" y="0"/>
                  </a:moveTo>
                  <a:lnTo>
                    <a:pt x="0" y="197"/>
                  </a:lnTo>
                  <a:lnTo>
                    <a:pt x="349" y="197"/>
                  </a:lnTo>
                  <a:lnTo>
                    <a:pt x="133" y="99"/>
                  </a:lnTo>
                  <a:lnTo>
                    <a:pt x="0" y="0"/>
                  </a:lnTo>
                  <a:close/>
                </a:path>
              </a:pathLst>
            </a:custGeom>
            <a:pattFill prst="ltVert">
              <a:fgClr>
                <a:schemeClr val="accent1"/>
              </a:fgClr>
              <a:bgClr>
                <a:schemeClr val="accent2"/>
              </a:bgClr>
            </a:patt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86" name="Freeform 10"/>
            <p:cNvSpPr>
              <a:spLocks/>
            </p:cNvSpPr>
            <p:nvPr/>
          </p:nvSpPr>
          <p:spPr bwMode="auto">
            <a:xfrm>
              <a:off x="1021" y="2634"/>
              <a:ext cx="586" cy="301"/>
            </a:xfrm>
            <a:custGeom>
              <a:avLst/>
              <a:gdLst>
                <a:gd name="T0" fmla="*/ 349 w 349"/>
                <a:gd name="T1" fmla="*/ 0 h 198"/>
                <a:gd name="T2" fmla="*/ 349 w 349"/>
                <a:gd name="T3" fmla="*/ 198 h 198"/>
                <a:gd name="T4" fmla="*/ 0 w 349"/>
                <a:gd name="T5" fmla="*/ 198 h 198"/>
                <a:gd name="T6" fmla="*/ 216 w 349"/>
                <a:gd name="T7" fmla="*/ 99 h 198"/>
                <a:gd name="T8" fmla="*/ 349 w 349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198">
                  <a:moveTo>
                    <a:pt x="349" y="0"/>
                  </a:moveTo>
                  <a:lnTo>
                    <a:pt x="349" y="198"/>
                  </a:lnTo>
                  <a:lnTo>
                    <a:pt x="0" y="198"/>
                  </a:lnTo>
                  <a:lnTo>
                    <a:pt x="216" y="99"/>
                  </a:lnTo>
                  <a:lnTo>
                    <a:pt x="349" y="0"/>
                  </a:lnTo>
                  <a:close/>
                </a:path>
              </a:pathLst>
            </a:custGeom>
            <a:pattFill prst="ltVert">
              <a:fgClr>
                <a:schemeClr val="accent1"/>
              </a:fgClr>
              <a:bgClr>
                <a:schemeClr val="accent2"/>
              </a:bgClr>
            </a:patt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48587" name="Group 11"/>
            <p:cNvGrpSpPr>
              <a:grpSpLocks/>
            </p:cNvGrpSpPr>
            <p:nvPr/>
          </p:nvGrpSpPr>
          <p:grpSpPr bwMode="auto">
            <a:xfrm>
              <a:off x="709" y="1274"/>
              <a:ext cx="4311" cy="1636"/>
              <a:chOff x="697" y="1394"/>
              <a:chExt cx="4311" cy="1636"/>
            </a:xfrm>
          </p:grpSpPr>
          <p:sp>
            <p:nvSpPr>
              <p:cNvPr id="1048588" name="Freeform 12"/>
              <p:cNvSpPr>
                <a:spLocks/>
              </p:cNvSpPr>
              <p:nvPr/>
            </p:nvSpPr>
            <p:spPr bwMode="auto">
              <a:xfrm>
                <a:off x="2853" y="1394"/>
                <a:ext cx="2155" cy="1636"/>
              </a:xfrm>
              <a:custGeom>
                <a:avLst/>
                <a:gdLst>
                  <a:gd name="T0" fmla="*/ 1327 w 1327"/>
                  <a:gd name="T1" fmla="*/ 1274 h 1274"/>
                  <a:gd name="T2" fmla="*/ 1188 w 1327"/>
                  <a:gd name="T3" fmla="*/ 1258 h 1274"/>
                  <a:gd name="T4" fmla="*/ 1118 w 1327"/>
                  <a:gd name="T5" fmla="*/ 1244 h 1274"/>
                  <a:gd name="T6" fmla="*/ 1048 w 1327"/>
                  <a:gd name="T7" fmla="*/ 1223 h 1274"/>
                  <a:gd name="T8" fmla="*/ 979 w 1327"/>
                  <a:gd name="T9" fmla="*/ 1195 h 1274"/>
                  <a:gd name="T10" fmla="*/ 908 w 1327"/>
                  <a:gd name="T11" fmla="*/ 1154 h 1274"/>
                  <a:gd name="T12" fmla="*/ 839 w 1327"/>
                  <a:gd name="T13" fmla="*/ 1103 h 1274"/>
                  <a:gd name="T14" fmla="*/ 699 w 1327"/>
                  <a:gd name="T15" fmla="*/ 955 h 1274"/>
                  <a:gd name="T16" fmla="*/ 559 w 1327"/>
                  <a:gd name="T17" fmla="*/ 746 h 1274"/>
                  <a:gd name="T18" fmla="*/ 419 w 1327"/>
                  <a:gd name="T19" fmla="*/ 498 h 1274"/>
                  <a:gd name="T20" fmla="*/ 350 w 1327"/>
                  <a:gd name="T21" fmla="*/ 370 h 1274"/>
                  <a:gd name="T22" fmla="*/ 279 w 1327"/>
                  <a:gd name="T23" fmla="*/ 250 h 1274"/>
                  <a:gd name="T24" fmla="*/ 210 w 1327"/>
                  <a:gd name="T25" fmla="*/ 148 h 1274"/>
                  <a:gd name="T26" fmla="*/ 140 w 1327"/>
                  <a:gd name="T27" fmla="*/ 67 h 1274"/>
                  <a:gd name="T28" fmla="*/ 71 w 1327"/>
                  <a:gd name="T29" fmla="*/ 17 h 1274"/>
                  <a:gd name="T30" fmla="*/ 0 w 1327"/>
                  <a:gd name="T31" fmla="*/ 0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7" h="1274">
                    <a:moveTo>
                      <a:pt x="1327" y="1274"/>
                    </a:moveTo>
                    <a:lnTo>
                      <a:pt x="1188" y="1258"/>
                    </a:lnTo>
                    <a:lnTo>
                      <a:pt x="1118" y="1244"/>
                    </a:lnTo>
                    <a:lnTo>
                      <a:pt x="1048" y="1223"/>
                    </a:lnTo>
                    <a:lnTo>
                      <a:pt x="979" y="1195"/>
                    </a:lnTo>
                    <a:lnTo>
                      <a:pt x="908" y="1154"/>
                    </a:lnTo>
                    <a:lnTo>
                      <a:pt x="839" y="1103"/>
                    </a:lnTo>
                    <a:lnTo>
                      <a:pt x="699" y="955"/>
                    </a:lnTo>
                    <a:lnTo>
                      <a:pt x="559" y="746"/>
                    </a:lnTo>
                    <a:lnTo>
                      <a:pt x="419" y="498"/>
                    </a:lnTo>
                    <a:lnTo>
                      <a:pt x="350" y="370"/>
                    </a:lnTo>
                    <a:lnTo>
                      <a:pt x="279" y="250"/>
                    </a:lnTo>
                    <a:lnTo>
                      <a:pt x="210" y="148"/>
                    </a:lnTo>
                    <a:lnTo>
                      <a:pt x="140" y="67"/>
                    </a:lnTo>
                    <a:lnTo>
                      <a:pt x="71" y="17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33CC"/>
                </a:solidFill>
                <a:prstDash val="solid"/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589" name="Freeform 13"/>
              <p:cNvSpPr>
                <a:spLocks/>
              </p:cNvSpPr>
              <p:nvPr/>
            </p:nvSpPr>
            <p:spPr bwMode="auto">
              <a:xfrm>
                <a:off x="697" y="1394"/>
                <a:ext cx="2156" cy="1636"/>
              </a:xfrm>
              <a:custGeom>
                <a:avLst/>
                <a:gdLst>
                  <a:gd name="T0" fmla="*/ 0 w 1328"/>
                  <a:gd name="T1" fmla="*/ 1274 h 1274"/>
                  <a:gd name="T2" fmla="*/ 140 w 1328"/>
                  <a:gd name="T3" fmla="*/ 1258 h 1274"/>
                  <a:gd name="T4" fmla="*/ 211 w 1328"/>
                  <a:gd name="T5" fmla="*/ 1244 h 1274"/>
                  <a:gd name="T6" fmla="*/ 280 w 1328"/>
                  <a:gd name="T7" fmla="*/ 1223 h 1274"/>
                  <a:gd name="T8" fmla="*/ 349 w 1328"/>
                  <a:gd name="T9" fmla="*/ 1195 h 1274"/>
                  <a:gd name="T10" fmla="*/ 420 w 1328"/>
                  <a:gd name="T11" fmla="*/ 1154 h 1274"/>
                  <a:gd name="T12" fmla="*/ 489 w 1328"/>
                  <a:gd name="T13" fmla="*/ 1103 h 1274"/>
                  <a:gd name="T14" fmla="*/ 630 w 1328"/>
                  <a:gd name="T15" fmla="*/ 955 h 1274"/>
                  <a:gd name="T16" fmla="*/ 768 w 1328"/>
                  <a:gd name="T17" fmla="*/ 746 h 1274"/>
                  <a:gd name="T18" fmla="*/ 908 w 1328"/>
                  <a:gd name="T19" fmla="*/ 498 h 1274"/>
                  <a:gd name="T20" fmla="*/ 979 w 1328"/>
                  <a:gd name="T21" fmla="*/ 370 h 1274"/>
                  <a:gd name="T22" fmla="*/ 1048 w 1328"/>
                  <a:gd name="T23" fmla="*/ 250 h 1274"/>
                  <a:gd name="T24" fmla="*/ 1119 w 1328"/>
                  <a:gd name="T25" fmla="*/ 148 h 1274"/>
                  <a:gd name="T26" fmla="*/ 1188 w 1328"/>
                  <a:gd name="T27" fmla="*/ 67 h 1274"/>
                  <a:gd name="T28" fmla="*/ 1259 w 1328"/>
                  <a:gd name="T29" fmla="*/ 17 h 1274"/>
                  <a:gd name="T30" fmla="*/ 1328 w 1328"/>
                  <a:gd name="T31" fmla="*/ 0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8" h="1274">
                    <a:moveTo>
                      <a:pt x="0" y="1274"/>
                    </a:moveTo>
                    <a:lnTo>
                      <a:pt x="140" y="1258"/>
                    </a:lnTo>
                    <a:lnTo>
                      <a:pt x="211" y="1244"/>
                    </a:lnTo>
                    <a:lnTo>
                      <a:pt x="280" y="1223"/>
                    </a:lnTo>
                    <a:lnTo>
                      <a:pt x="349" y="1195"/>
                    </a:lnTo>
                    <a:lnTo>
                      <a:pt x="420" y="1154"/>
                    </a:lnTo>
                    <a:lnTo>
                      <a:pt x="489" y="1103"/>
                    </a:lnTo>
                    <a:lnTo>
                      <a:pt x="630" y="955"/>
                    </a:lnTo>
                    <a:lnTo>
                      <a:pt x="768" y="746"/>
                    </a:lnTo>
                    <a:lnTo>
                      <a:pt x="908" y="498"/>
                    </a:lnTo>
                    <a:lnTo>
                      <a:pt x="979" y="370"/>
                    </a:lnTo>
                    <a:lnTo>
                      <a:pt x="1048" y="250"/>
                    </a:lnTo>
                    <a:lnTo>
                      <a:pt x="1119" y="148"/>
                    </a:lnTo>
                    <a:lnTo>
                      <a:pt x="1188" y="67"/>
                    </a:lnTo>
                    <a:lnTo>
                      <a:pt x="1259" y="17"/>
                    </a:lnTo>
                    <a:lnTo>
                      <a:pt x="1328" y="0"/>
                    </a:lnTo>
                  </a:path>
                </a:pathLst>
              </a:custGeom>
              <a:noFill/>
              <a:ln w="57150" cmpd="sng">
                <a:solidFill>
                  <a:srgbClr val="FF33CC"/>
                </a:solidFill>
                <a:prstDash val="solid"/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48590" name="Line 14"/>
            <p:cNvSpPr>
              <a:spLocks noChangeShapeType="1"/>
            </p:cNvSpPr>
            <p:nvPr/>
          </p:nvSpPr>
          <p:spPr bwMode="auto">
            <a:xfrm>
              <a:off x="5101" y="2904"/>
              <a:ext cx="2" cy="1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91" name="Line 15"/>
            <p:cNvSpPr>
              <a:spLocks noChangeShapeType="1"/>
            </p:cNvSpPr>
            <p:nvPr/>
          </p:nvSpPr>
          <p:spPr bwMode="auto">
            <a:xfrm>
              <a:off x="4665" y="2904"/>
              <a:ext cx="1" cy="1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92" name="Line 16"/>
            <p:cNvSpPr>
              <a:spLocks noChangeShapeType="1"/>
            </p:cNvSpPr>
            <p:nvPr/>
          </p:nvSpPr>
          <p:spPr bwMode="auto">
            <a:xfrm>
              <a:off x="4225" y="2904"/>
              <a:ext cx="1" cy="1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93" name="Line 17"/>
            <p:cNvSpPr>
              <a:spLocks noChangeShapeType="1"/>
            </p:cNvSpPr>
            <p:nvPr/>
          </p:nvSpPr>
          <p:spPr bwMode="auto">
            <a:xfrm>
              <a:off x="3784" y="2904"/>
              <a:ext cx="2" cy="1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94" name="Line 18"/>
            <p:cNvSpPr>
              <a:spLocks noChangeShapeType="1"/>
            </p:cNvSpPr>
            <p:nvPr/>
          </p:nvSpPr>
          <p:spPr bwMode="auto">
            <a:xfrm>
              <a:off x="3344" y="2904"/>
              <a:ext cx="2" cy="1"/>
            </a:xfrm>
            <a:prstGeom prst="line">
              <a:avLst/>
            </a:prstGeom>
            <a:noFill/>
            <a:ln w="365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95" name="Line 19"/>
            <p:cNvSpPr>
              <a:spLocks noChangeShapeType="1"/>
            </p:cNvSpPr>
            <p:nvPr/>
          </p:nvSpPr>
          <p:spPr bwMode="auto">
            <a:xfrm>
              <a:off x="2466" y="2904"/>
              <a:ext cx="2" cy="1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96" name="Line 20"/>
            <p:cNvSpPr>
              <a:spLocks noChangeShapeType="1"/>
            </p:cNvSpPr>
            <p:nvPr/>
          </p:nvSpPr>
          <p:spPr bwMode="auto">
            <a:xfrm>
              <a:off x="2029" y="2904"/>
              <a:ext cx="2" cy="1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97" name="Line 21"/>
            <p:cNvSpPr>
              <a:spLocks noChangeShapeType="1"/>
            </p:cNvSpPr>
            <p:nvPr/>
          </p:nvSpPr>
          <p:spPr bwMode="auto">
            <a:xfrm>
              <a:off x="1589" y="2904"/>
              <a:ext cx="2" cy="1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98" name="Line 22"/>
            <p:cNvSpPr>
              <a:spLocks noChangeShapeType="1"/>
            </p:cNvSpPr>
            <p:nvPr/>
          </p:nvSpPr>
          <p:spPr bwMode="auto">
            <a:xfrm>
              <a:off x="1149" y="2904"/>
              <a:ext cx="2" cy="1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599" name="Rectangle 23"/>
            <p:cNvSpPr>
              <a:spLocks noChangeArrowheads="1"/>
            </p:cNvSpPr>
            <p:nvPr/>
          </p:nvSpPr>
          <p:spPr bwMode="auto">
            <a:xfrm>
              <a:off x="4882" y="2946"/>
              <a:ext cx="13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Z</a:t>
              </a:r>
              <a:endParaRPr lang="en-US" altLang="zh-CN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48600" name="Freeform 24"/>
            <p:cNvSpPr>
              <a:spLocks/>
            </p:cNvSpPr>
            <p:nvPr/>
          </p:nvSpPr>
          <p:spPr bwMode="auto">
            <a:xfrm>
              <a:off x="764" y="2081"/>
              <a:ext cx="843" cy="838"/>
            </a:xfrm>
            <a:custGeom>
              <a:avLst/>
              <a:gdLst>
                <a:gd name="T0" fmla="*/ 519 w 519"/>
                <a:gd name="T1" fmla="*/ 629 h 629"/>
                <a:gd name="T2" fmla="*/ 519 w 519"/>
                <a:gd name="T3" fmla="*/ 0 h 629"/>
                <a:gd name="T4" fmla="*/ 0 w 519"/>
                <a:gd name="T5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" h="629">
                  <a:moveTo>
                    <a:pt x="519" y="629"/>
                  </a:moveTo>
                  <a:lnTo>
                    <a:pt x="519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601" name="Line 25"/>
            <p:cNvSpPr>
              <a:spLocks noChangeShapeType="1"/>
            </p:cNvSpPr>
            <p:nvPr/>
          </p:nvSpPr>
          <p:spPr bwMode="auto">
            <a:xfrm flipH="1">
              <a:off x="3896" y="1541"/>
              <a:ext cx="260" cy="1028"/>
            </a:xfrm>
            <a:prstGeom prst="line">
              <a:avLst/>
            </a:prstGeom>
            <a:noFill/>
            <a:ln w="25400">
              <a:solidFill>
                <a:srgbClr val="FFFFCC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8602" name="Line 26"/>
            <p:cNvSpPr>
              <a:spLocks noChangeShapeType="1"/>
            </p:cNvSpPr>
            <p:nvPr/>
          </p:nvSpPr>
          <p:spPr bwMode="auto">
            <a:xfrm>
              <a:off x="835" y="2512"/>
              <a:ext cx="597" cy="349"/>
            </a:xfrm>
            <a:prstGeom prst="line">
              <a:avLst/>
            </a:prstGeom>
            <a:noFill/>
            <a:ln w="25400">
              <a:solidFill>
                <a:srgbClr val="7BFFF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8603" name="Line 27"/>
            <p:cNvSpPr>
              <a:spLocks noChangeShapeType="1"/>
            </p:cNvSpPr>
            <p:nvPr/>
          </p:nvSpPr>
          <p:spPr bwMode="auto">
            <a:xfrm flipH="1">
              <a:off x="4274" y="2567"/>
              <a:ext cx="533" cy="318"/>
            </a:xfrm>
            <a:prstGeom prst="line">
              <a:avLst/>
            </a:prstGeom>
            <a:noFill/>
            <a:ln w="25400">
              <a:solidFill>
                <a:srgbClr val="7BFFF2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8604" name="Text Box 28"/>
            <p:cNvSpPr txBox="1">
              <a:spLocks noChangeArrowheads="1"/>
            </p:cNvSpPr>
            <p:nvPr/>
          </p:nvSpPr>
          <p:spPr bwMode="auto">
            <a:xfrm>
              <a:off x="675" y="1672"/>
              <a:ext cx="974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</a:t>
              </a:r>
              <a:endParaRPr lang="zh-CN" alt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48605" name="Text Box 29"/>
            <p:cNvSpPr txBox="1">
              <a:spLocks noChangeArrowheads="1"/>
            </p:cNvSpPr>
            <p:nvPr/>
          </p:nvSpPr>
          <p:spPr bwMode="auto">
            <a:xfrm>
              <a:off x="4221" y="1688"/>
              <a:ext cx="858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</a:t>
              </a:r>
              <a:endParaRPr lang="zh-CN" alt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48606" name="Line 30"/>
            <p:cNvSpPr>
              <a:spLocks noChangeShapeType="1"/>
            </p:cNvSpPr>
            <p:nvPr/>
          </p:nvSpPr>
          <p:spPr bwMode="auto">
            <a:xfrm>
              <a:off x="1506" y="1479"/>
              <a:ext cx="364" cy="1028"/>
            </a:xfrm>
            <a:prstGeom prst="line">
              <a:avLst/>
            </a:prstGeom>
            <a:noFill/>
            <a:ln w="25400">
              <a:solidFill>
                <a:srgbClr val="FFFFCC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8607" name="Freeform 31"/>
            <p:cNvSpPr>
              <a:spLocks/>
            </p:cNvSpPr>
            <p:nvPr/>
          </p:nvSpPr>
          <p:spPr bwMode="auto">
            <a:xfrm>
              <a:off x="4150" y="2069"/>
              <a:ext cx="843" cy="857"/>
            </a:xfrm>
            <a:custGeom>
              <a:avLst/>
              <a:gdLst>
                <a:gd name="T0" fmla="*/ 0 w 519"/>
                <a:gd name="T1" fmla="*/ 631 h 631"/>
                <a:gd name="T2" fmla="*/ 0 w 519"/>
                <a:gd name="T3" fmla="*/ 0 h 631"/>
                <a:gd name="T4" fmla="*/ 519 w 519"/>
                <a:gd name="T5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" h="631">
                  <a:moveTo>
                    <a:pt x="0" y="631"/>
                  </a:moveTo>
                  <a:lnTo>
                    <a:pt x="0" y="0"/>
                  </a:lnTo>
                  <a:lnTo>
                    <a:pt x="519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48608" name="Group 32"/>
            <p:cNvGrpSpPr>
              <a:grpSpLocks/>
            </p:cNvGrpSpPr>
            <p:nvPr/>
          </p:nvGrpSpPr>
          <p:grpSpPr bwMode="auto">
            <a:xfrm>
              <a:off x="605" y="1243"/>
              <a:ext cx="56" cy="1693"/>
              <a:chOff x="545" y="1848"/>
              <a:chExt cx="31" cy="684"/>
            </a:xfrm>
          </p:grpSpPr>
          <p:sp>
            <p:nvSpPr>
              <p:cNvPr id="1048609" name="Line 33"/>
              <p:cNvSpPr>
                <a:spLocks noChangeShapeType="1"/>
              </p:cNvSpPr>
              <p:nvPr/>
            </p:nvSpPr>
            <p:spPr bwMode="auto">
              <a:xfrm>
                <a:off x="545" y="1886"/>
                <a:ext cx="23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0" name="Line 34"/>
              <p:cNvSpPr>
                <a:spLocks noChangeShapeType="1"/>
              </p:cNvSpPr>
              <p:nvPr/>
            </p:nvSpPr>
            <p:spPr bwMode="auto">
              <a:xfrm>
                <a:off x="545" y="1955"/>
                <a:ext cx="23" cy="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1" name="Line 35"/>
              <p:cNvSpPr>
                <a:spLocks noChangeShapeType="1"/>
              </p:cNvSpPr>
              <p:nvPr/>
            </p:nvSpPr>
            <p:spPr bwMode="auto">
              <a:xfrm>
                <a:off x="545" y="2026"/>
                <a:ext cx="23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2" name="Line 36"/>
              <p:cNvSpPr>
                <a:spLocks noChangeShapeType="1"/>
              </p:cNvSpPr>
              <p:nvPr/>
            </p:nvSpPr>
            <p:spPr bwMode="auto">
              <a:xfrm>
                <a:off x="545" y="2094"/>
                <a:ext cx="23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3" name="Line 37"/>
              <p:cNvSpPr>
                <a:spLocks noChangeShapeType="1"/>
              </p:cNvSpPr>
              <p:nvPr/>
            </p:nvSpPr>
            <p:spPr bwMode="auto">
              <a:xfrm>
                <a:off x="545" y="2164"/>
                <a:ext cx="23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4" name="Line 38"/>
              <p:cNvSpPr>
                <a:spLocks noChangeShapeType="1"/>
              </p:cNvSpPr>
              <p:nvPr/>
            </p:nvSpPr>
            <p:spPr bwMode="auto">
              <a:xfrm>
                <a:off x="545" y="2232"/>
                <a:ext cx="23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5" name="Line 39"/>
              <p:cNvSpPr>
                <a:spLocks noChangeShapeType="1"/>
              </p:cNvSpPr>
              <p:nvPr/>
            </p:nvSpPr>
            <p:spPr bwMode="auto">
              <a:xfrm>
                <a:off x="545" y="2303"/>
                <a:ext cx="23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6" name="Line 40"/>
              <p:cNvSpPr>
                <a:spLocks noChangeShapeType="1"/>
              </p:cNvSpPr>
              <p:nvPr/>
            </p:nvSpPr>
            <p:spPr bwMode="auto">
              <a:xfrm>
                <a:off x="545" y="2371"/>
                <a:ext cx="23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7" name="Line 41"/>
              <p:cNvSpPr>
                <a:spLocks noChangeShapeType="1"/>
              </p:cNvSpPr>
              <p:nvPr/>
            </p:nvSpPr>
            <p:spPr bwMode="auto">
              <a:xfrm>
                <a:off x="545" y="2441"/>
                <a:ext cx="23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8" name="Line 42"/>
              <p:cNvSpPr>
                <a:spLocks noChangeShapeType="1"/>
              </p:cNvSpPr>
              <p:nvPr/>
            </p:nvSpPr>
            <p:spPr bwMode="auto">
              <a:xfrm>
                <a:off x="545" y="2510"/>
                <a:ext cx="23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19" name="Line 43"/>
              <p:cNvSpPr>
                <a:spLocks noChangeShapeType="1"/>
              </p:cNvSpPr>
              <p:nvPr/>
            </p:nvSpPr>
            <p:spPr bwMode="auto">
              <a:xfrm>
                <a:off x="576" y="1848"/>
                <a:ext cx="0" cy="6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48620" name="Freeform 44"/>
            <p:cNvSpPr>
              <a:spLocks/>
            </p:cNvSpPr>
            <p:nvPr/>
          </p:nvSpPr>
          <p:spPr bwMode="auto">
            <a:xfrm>
              <a:off x="670" y="2935"/>
              <a:ext cx="4392" cy="1"/>
            </a:xfrm>
            <a:custGeom>
              <a:avLst/>
              <a:gdLst>
                <a:gd name="T0" fmla="*/ 0 w 2705"/>
                <a:gd name="T1" fmla="*/ 0 w 2705"/>
                <a:gd name="T2" fmla="*/ 2705 w 27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05">
                  <a:moveTo>
                    <a:pt x="0" y="0"/>
                  </a:moveTo>
                  <a:lnTo>
                    <a:pt x="0" y="0"/>
                  </a:lnTo>
                  <a:lnTo>
                    <a:pt x="2705" y="0"/>
                  </a:lnTo>
                </a:path>
              </a:pathLst>
            </a:custGeom>
            <a:noFill/>
            <a:ln w="36513">
              <a:solidFill>
                <a:schemeClr val="tx1"/>
              </a:solidFill>
              <a:prstDash val="solid"/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621" name="Rectangle 45"/>
            <p:cNvSpPr>
              <a:spLocks noChangeArrowheads="1"/>
            </p:cNvSpPr>
            <p:nvPr/>
          </p:nvSpPr>
          <p:spPr bwMode="auto">
            <a:xfrm>
              <a:off x="2640" y="3024"/>
              <a:ext cx="402" cy="23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值</a:t>
              </a:r>
            </a:p>
          </p:txBody>
        </p:sp>
        <p:sp>
          <p:nvSpPr>
            <p:cNvPr id="1048622" name="Rectangle 46"/>
            <p:cNvSpPr>
              <a:spLocks noChangeArrowheads="1"/>
            </p:cNvSpPr>
            <p:nvPr/>
          </p:nvSpPr>
          <p:spPr bwMode="auto">
            <a:xfrm>
              <a:off x="1800" y="3156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临界值</a:t>
              </a:r>
              <a:endParaRPr lang="zh-CN" altLang="en-US">
                <a:effectLst/>
              </a:endParaRPr>
            </a:p>
          </p:txBody>
        </p:sp>
        <p:sp>
          <p:nvSpPr>
            <p:cNvPr id="1048623" name="Line 47"/>
            <p:cNvSpPr>
              <a:spLocks noChangeShapeType="1"/>
            </p:cNvSpPr>
            <p:nvPr/>
          </p:nvSpPr>
          <p:spPr bwMode="auto">
            <a:xfrm>
              <a:off x="2088" y="29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dist="28398" dir="15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8624" name="Rectangle 48"/>
            <p:cNvSpPr>
              <a:spLocks noChangeArrowheads="1"/>
            </p:cNvSpPr>
            <p:nvPr/>
          </p:nvSpPr>
          <p:spPr bwMode="auto">
            <a:xfrm>
              <a:off x="228" y="3468"/>
              <a:ext cx="2016" cy="26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22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计算出的样本统计量</a:t>
              </a:r>
            </a:p>
          </p:txBody>
        </p:sp>
        <p:sp>
          <p:nvSpPr>
            <p:cNvPr id="1048625" name="Rectangle 49"/>
            <p:cNvSpPr>
              <a:spLocks noChangeArrowheads="1"/>
            </p:cNvSpPr>
            <p:nvPr/>
          </p:nvSpPr>
          <p:spPr bwMode="auto">
            <a:xfrm>
              <a:off x="3096" y="3468"/>
              <a:ext cx="2016" cy="26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22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计算出的样本统计量</a:t>
              </a:r>
            </a:p>
          </p:txBody>
        </p:sp>
        <p:sp>
          <p:nvSpPr>
            <p:cNvPr id="1048626" name="AutoShape 50"/>
            <p:cNvSpPr>
              <a:spLocks noChangeArrowheads="1"/>
            </p:cNvSpPr>
            <p:nvPr/>
          </p:nvSpPr>
          <p:spPr bwMode="auto">
            <a:xfrm>
              <a:off x="1464" y="2952"/>
              <a:ext cx="288" cy="492"/>
            </a:xfrm>
            <a:prstGeom prst="upArrow">
              <a:avLst>
                <a:gd name="adj1" fmla="val 50000"/>
                <a:gd name="adj2" fmla="val 42708"/>
              </a:avLst>
            </a:prstGeom>
            <a:solidFill>
              <a:schemeClr val="accent1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dist="56796" dir="1593903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048627" name="AutoShape 51"/>
            <p:cNvSpPr>
              <a:spLocks noChangeArrowheads="1"/>
            </p:cNvSpPr>
            <p:nvPr/>
          </p:nvSpPr>
          <p:spPr bwMode="auto">
            <a:xfrm>
              <a:off x="4020" y="2964"/>
              <a:ext cx="288" cy="492"/>
            </a:xfrm>
            <a:prstGeom prst="upArrow">
              <a:avLst>
                <a:gd name="adj1" fmla="val 50000"/>
                <a:gd name="adj2" fmla="val 42708"/>
              </a:avLst>
            </a:prstGeom>
            <a:solidFill>
              <a:schemeClr val="accent1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dist="56796" dir="1593903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048628" name="Rectangle 52"/>
            <p:cNvSpPr>
              <a:spLocks noChangeArrowheads="1"/>
            </p:cNvSpPr>
            <p:nvPr/>
          </p:nvSpPr>
          <p:spPr bwMode="auto">
            <a:xfrm>
              <a:off x="3384" y="3168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临界值</a:t>
              </a:r>
              <a:endParaRPr lang="zh-CN" altLang="en-US">
                <a:effectLst/>
              </a:endParaRPr>
            </a:p>
          </p:txBody>
        </p:sp>
        <p:sp>
          <p:nvSpPr>
            <p:cNvPr id="1048629" name="Line 53"/>
            <p:cNvSpPr>
              <a:spLocks noChangeShapeType="1"/>
            </p:cNvSpPr>
            <p:nvPr/>
          </p:nvSpPr>
          <p:spPr bwMode="auto">
            <a:xfrm>
              <a:off x="3672" y="29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dist="28398" dir="15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8630" name="Rectangle 54"/>
            <p:cNvSpPr>
              <a:spLocks noChangeArrowheads="1"/>
            </p:cNvSpPr>
            <p:nvPr/>
          </p:nvSpPr>
          <p:spPr bwMode="auto">
            <a:xfrm>
              <a:off x="732" y="2244"/>
              <a:ext cx="577" cy="192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1/2 </a:t>
              </a:r>
              <a:r>
                <a:rPr lang="en-US" altLang="zh-CN" sz="2000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 </a:t>
              </a:r>
              <a:r>
                <a:rPr lang="zh-CN" altLang="en-US" sz="2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值</a:t>
              </a:r>
            </a:p>
          </p:txBody>
        </p:sp>
        <p:sp>
          <p:nvSpPr>
            <p:cNvPr id="1048631" name="Rectangle 55"/>
            <p:cNvSpPr>
              <a:spLocks noChangeArrowheads="1"/>
            </p:cNvSpPr>
            <p:nvPr/>
          </p:nvSpPr>
          <p:spPr bwMode="auto">
            <a:xfrm>
              <a:off x="4692" y="2352"/>
              <a:ext cx="577" cy="192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1/2 </a:t>
              </a:r>
              <a:r>
                <a:rPr lang="en-US" altLang="zh-CN" sz="2000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 </a:t>
              </a:r>
              <a:r>
                <a:rPr lang="zh-CN" altLang="en-US" sz="2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值</a:t>
              </a:r>
            </a:p>
          </p:txBody>
        </p:sp>
      </p:grpSp>
    </p:spTree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左侧检验的</a:t>
            </a:r>
            <a:r>
              <a:rPr lang="en-US" altLang="zh-CN" sz="4000" i="1">
                <a:latin typeface="Arial" panose="020B0604020202020204" pitchFamily="34" charset="0"/>
              </a:rPr>
              <a:t>P </a:t>
            </a:r>
            <a:r>
              <a:rPr lang="zh-CN" altLang="en-US" sz="4000">
                <a:latin typeface="Arial" panose="020B0604020202020204" pitchFamily="34" charset="0"/>
              </a:rPr>
              <a:t>值</a:t>
            </a:r>
            <a:endParaRPr lang="zh-CN" altLang="en-US" sz="4000"/>
          </a:p>
        </p:txBody>
      </p:sp>
      <p:grpSp>
        <p:nvGrpSpPr>
          <p:cNvPr id="1050667" name="Group 43"/>
          <p:cNvGrpSpPr>
            <a:grpSpLocks/>
          </p:cNvGrpSpPr>
          <p:nvPr/>
        </p:nvGrpSpPr>
        <p:grpSpPr bwMode="auto">
          <a:xfrm>
            <a:off x="952500" y="1619250"/>
            <a:ext cx="7696200" cy="4797425"/>
            <a:chOff x="600" y="1020"/>
            <a:chExt cx="4848" cy="3022"/>
          </a:xfrm>
        </p:grpSpPr>
        <p:sp>
          <p:nvSpPr>
            <p:cNvPr id="1050628" name="Rectangle 4"/>
            <p:cNvSpPr>
              <a:spLocks noChangeArrowheads="1"/>
            </p:cNvSpPr>
            <p:nvPr/>
          </p:nvSpPr>
          <p:spPr bwMode="auto">
            <a:xfrm>
              <a:off x="2760" y="3228"/>
              <a:ext cx="402" cy="23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值</a:t>
              </a:r>
            </a:p>
          </p:txBody>
        </p:sp>
        <p:sp>
          <p:nvSpPr>
            <p:cNvPr id="1050629" name="Rectangle 5"/>
            <p:cNvSpPr>
              <a:spLocks noChangeArrowheads="1"/>
            </p:cNvSpPr>
            <p:nvPr/>
          </p:nvSpPr>
          <p:spPr bwMode="auto">
            <a:xfrm>
              <a:off x="1716" y="3360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临界值</a:t>
              </a:r>
              <a:endParaRPr lang="zh-CN" altLang="en-US">
                <a:effectLst/>
              </a:endParaRPr>
            </a:p>
          </p:txBody>
        </p:sp>
        <p:sp>
          <p:nvSpPr>
            <p:cNvPr id="1050630" name="Rectangle 6"/>
            <p:cNvSpPr>
              <a:spLocks noChangeArrowheads="1"/>
            </p:cNvSpPr>
            <p:nvPr/>
          </p:nvSpPr>
          <p:spPr bwMode="auto">
            <a:xfrm>
              <a:off x="1464" y="2076"/>
              <a:ext cx="142" cy="269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a</a:t>
              </a:r>
              <a:endParaRPr lang="en-US" altLang="zh-CN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50631" name="Rectangle 7"/>
            <p:cNvSpPr>
              <a:spLocks noChangeArrowheads="1"/>
            </p:cNvSpPr>
            <p:nvPr/>
          </p:nvSpPr>
          <p:spPr bwMode="auto">
            <a:xfrm>
              <a:off x="4488" y="3228"/>
              <a:ext cx="960" cy="23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样本统计量</a:t>
              </a:r>
              <a:endParaRPr lang="zh-CN" altLang="en-US">
                <a:effectLst/>
              </a:endParaRPr>
            </a:p>
          </p:txBody>
        </p:sp>
        <p:sp>
          <p:nvSpPr>
            <p:cNvPr id="1050632" name="Rectangle 8"/>
            <p:cNvSpPr>
              <a:spLocks noChangeArrowheads="1"/>
            </p:cNvSpPr>
            <p:nvPr/>
          </p:nvSpPr>
          <p:spPr bwMode="auto">
            <a:xfrm>
              <a:off x="1428" y="1632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拒绝域</a:t>
              </a:r>
              <a:endParaRPr lang="zh-CN" altLang="en-US">
                <a:effectLst/>
              </a:endParaRPr>
            </a:p>
          </p:txBody>
        </p:sp>
        <p:grpSp>
          <p:nvGrpSpPr>
            <p:cNvPr id="1050634" name="Group 10"/>
            <p:cNvGrpSpPr>
              <a:grpSpLocks/>
            </p:cNvGrpSpPr>
            <p:nvPr/>
          </p:nvGrpSpPr>
          <p:grpSpPr bwMode="auto">
            <a:xfrm>
              <a:off x="933" y="1694"/>
              <a:ext cx="49" cy="1322"/>
              <a:chOff x="765" y="1874"/>
              <a:chExt cx="49" cy="1322"/>
            </a:xfrm>
          </p:grpSpPr>
          <p:sp>
            <p:nvSpPr>
              <p:cNvPr id="1050635" name="Line 11"/>
              <p:cNvSpPr>
                <a:spLocks noChangeShapeType="1"/>
              </p:cNvSpPr>
              <p:nvPr/>
            </p:nvSpPr>
            <p:spPr bwMode="auto">
              <a:xfrm>
                <a:off x="765" y="1874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36" name="Line 12"/>
              <p:cNvSpPr>
                <a:spLocks noChangeShapeType="1"/>
              </p:cNvSpPr>
              <p:nvPr/>
            </p:nvSpPr>
            <p:spPr bwMode="auto">
              <a:xfrm>
                <a:off x="765" y="2022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37" name="Line 13"/>
              <p:cNvSpPr>
                <a:spLocks noChangeShapeType="1"/>
              </p:cNvSpPr>
              <p:nvPr/>
            </p:nvSpPr>
            <p:spPr bwMode="auto">
              <a:xfrm>
                <a:off x="765" y="2169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38" name="Line 14"/>
              <p:cNvSpPr>
                <a:spLocks noChangeShapeType="1"/>
              </p:cNvSpPr>
              <p:nvPr/>
            </p:nvSpPr>
            <p:spPr bwMode="auto">
              <a:xfrm>
                <a:off x="765" y="2314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39" name="Line 15"/>
              <p:cNvSpPr>
                <a:spLocks noChangeShapeType="1"/>
              </p:cNvSpPr>
              <p:nvPr/>
            </p:nvSpPr>
            <p:spPr bwMode="auto">
              <a:xfrm>
                <a:off x="765" y="2461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40" name="Line 16"/>
              <p:cNvSpPr>
                <a:spLocks noChangeShapeType="1"/>
              </p:cNvSpPr>
              <p:nvPr/>
            </p:nvSpPr>
            <p:spPr bwMode="auto">
              <a:xfrm>
                <a:off x="765" y="2608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41" name="Line 17"/>
              <p:cNvSpPr>
                <a:spLocks noChangeShapeType="1"/>
              </p:cNvSpPr>
              <p:nvPr/>
            </p:nvSpPr>
            <p:spPr bwMode="auto">
              <a:xfrm>
                <a:off x="765" y="2756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42" name="Line 18"/>
              <p:cNvSpPr>
                <a:spLocks noChangeShapeType="1"/>
              </p:cNvSpPr>
              <p:nvPr/>
            </p:nvSpPr>
            <p:spPr bwMode="auto">
              <a:xfrm>
                <a:off x="765" y="2900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43" name="Line 19"/>
              <p:cNvSpPr>
                <a:spLocks noChangeShapeType="1"/>
              </p:cNvSpPr>
              <p:nvPr/>
            </p:nvSpPr>
            <p:spPr bwMode="auto">
              <a:xfrm>
                <a:off x="765" y="3048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44" name="Line 20"/>
              <p:cNvSpPr>
                <a:spLocks noChangeShapeType="1"/>
              </p:cNvSpPr>
              <p:nvPr/>
            </p:nvSpPr>
            <p:spPr bwMode="auto">
              <a:xfrm>
                <a:off x="765" y="3195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50645" name="Line 21"/>
            <p:cNvSpPr>
              <a:spLocks noChangeShapeType="1"/>
            </p:cNvSpPr>
            <p:nvPr/>
          </p:nvSpPr>
          <p:spPr bwMode="auto">
            <a:xfrm>
              <a:off x="2028" y="2940"/>
              <a:ext cx="1932" cy="0"/>
            </a:xfrm>
            <a:prstGeom prst="line">
              <a:avLst/>
            </a:prstGeom>
            <a:noFill/>
            <a:ln w="36513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40161" dir="42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646" name="Rectangle 22"/>
            <p:cNvSpPr>
              <a:spLocks noChangeArrowheads="1"/>
            </p:cNvSpPr>
            <p:nvPr/>
          </p:nvSpPr>
          <p:spPr bwMode="auto">
            <a:xfrm>
              <a:off x="600" y="1020"/>
              <a:ext cx="1680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抽样分布</a:t>
              </a:r>
            </a:p>
          </p:txBody>
        </p:sp>
        <p:sp>
          <p:nvSpPr>
            <p:cNvPr id="1050647" name="Rectangle 23"/>
            <p:cNvSpPr>
              <a:spLocks noChangeArrowheads="1"/>
            </p:cNvSpPr>
            <p:nvPr/>
          </p:nvSpPr>
          <p:spPr bwMode="auto">
            <a:xfrm>
              <a:off x="2433" y="2361"/>
              <a:ext cx="966" cy="286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1 - </a:t>
              </a: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</a:t>
              </a:r>
              <a:endParaRPr lang="en-US" altLang="zh-CN" b="1">
                <a:effectLst/>
                <a:latin typeface="Symbol" panose="05050102010706020507" pitchFamily="18" charset="2"/>
              </a:endParaRPr>
            </a:p>
          </p:txBody>
        </p:sp>
        <p:sp>
          <p:nvSpPr>
            <p:cNvPr id="1050648" name="Rectangle 24"/>
            <p:cNvSpPr>
              <a:spLocks noChangeArrowheads="1"/>
            </p:cNvSpPr>
            <p:nvPr/>
          </p:nvSpPr>
          <p:spPr bwMode="auto">
            <a:xfrm>
              <a:off x="3669" y="1113"/>
              <a:ext cx="1299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zh-CN" altLang="en-US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置信水平</a:t>
              </a:r>
            </a:p>
          </p:txBody>
        </p:sp>
        <p:sp>
          <p:nvSpPr>
            <p:cNvPr id="1050649" name="Line 25"/>
            <p:cNvSpPr>
              <a:spLocks noChangeShapeType="1"/>
            </p:cNvSpPr>
            <p:nvPr/>
          </p:nvSpPr>
          <p:spPr bwMode="auto">
            <a:xfrm>
              <a:off x="2004" y="316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dist="28398" dir="15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0650" name="AutoShape 26"/>
            <p:cNvSpPr>
              <a:spLocks noChangeArrowheads="1"/>
            </p:cNvSpPr>
            <p:nvPr/>
          </p:nvSpPr>
          <p:spPr bwMode="auto">
            <a:xfrm>
              <a:off x="1464" y="3180"/>
              <a:ext cx="288" cy="564"/>
            </a:xfrm>
            <a:prstGeom prst="upArrow">
              <a:avLst>
                <a:gd name="adj1" fmla="val 50000"/>
                <a:gd name="adj2" fmla="val 48958"/>
              </a:avLst>
            </a:prstGeom>
            <a:solidFill>
              <a:schemeClr val="accent1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dist="56796" dir="1593903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050651" name="Freeform 27" descr="60%"/>
            <p:cNvSpPr>
              <a:spLocks/>
            </p:cNvSpPr>
            <p:nvPr/>
          </p:nvSpPr>
          <p:spPr bwMode="auto">
            <a:xfrm>
              <a:off x="1172" y="2605"/>
              <a:ext cx="839" cy="546"/>
            </a:xfrm>
            <a:custGeom>
              <a:avLst/>
              <a:gdLst>
                <a:gd name="T0" fmla="*/ 1129 w 1129"/>
                <a:gd name="T1" fmla="*/ 0 h 735"/>
                <a:gd name="T2" fmla="*/ 1129 w 1129"/>
                <a:gd name="T3" fmla="*/ 735 h 735"/>
                <a:gd name="T4" fmla="*/ 0 w 1129"/>
                <a:gd name="T5" fmla="*/ 735 h 735"/>
                <a:gd name="T6" fmla="*/ 124 w 1129"/>
                <a:gd name="T7" fmla="*/ 698 h 735"/>
                <a:gd name="T8" fmla="*/ 246 w 1129"/>
                <a:gd name="T9" fmla="*/ 657 h 735"/>
                <a:gd name="T10" fmla="*/ 362 w 1129"/>
                <a:gd name="T11" fmla="*/ 610 h 735"/>
                <a:gd name="T12" fmla="*/ 474 w 1129"/>
                <a:gd name="T13" fmla="*/ 559 h 735"/>
                <a:gd name="T14" fmla="*/ 580 w 1129"/>
                <a:gd name="T15" fmla="*/ 504 h 735"/>
                <a:gd name="T16" fmla="*/ 681 w 1129"/>
                <a:gd name="T17" fmla="*/ 442 h 735"/>
                <a:gd name="T18" fmla="*/ 774 w 1129"/>
                <a:gd name="T19" fmla="*/ 378 h 735"/>
                <a:gd name="T20" fmla="*/ 860 w 1129"/>
                <a:gd name="T21" fmla="*/ 308 h 735"/>
                <a:gd name="T22" fmla="*/ 940 w 1129"/>
                <a:gd name="T23" fmla="*/ 236 h 735"/>
                <a:gd name="T24" fmla="*/ 1010 w 1129"/>
                <a:gd name="T25" fmla="*/ 161 h 735"/>
                <a:gd name="T26" fmla="*/ 1074 w 1129"/>
                <a:gd name="T27" fmla="*/ 81 h 735"/>
                <a:gd name="T28" fmla="*/ 1129 w 1129"/>
                <a:gd name="T29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9" h="735">
                  <a:moveTo>
                    <a:pt x="1129" y="0"/>
                  </a:moveTo>
                  <a:lnTo>
                    <a:pt x="1129" y="735"/>
                  </a:lnTo>
                  <a:lnTo>
                    <a:pt x="0" y="735"/>
                  </a:lnTo>
                  <a:lnTo>
                    <a:pt x="124" y="698"/>
                  </a:lnTo>
                  <a:lnTo>
                    <a:pt x="246" y="657"/>
                  </a:lnTo>
                  <a:lnTo>
                    <a:pt x="362" y="610"/>
                  </a:lnTo>
                  <a:lnTo>
                    <a:pt x="474" y="559"/>
                  </a:lnTo>
                  <a:lnTo>
                    <a:pt x="580" y="504"/>
                  </a:lnTo>
                  <a:lnTo>
                    <a:pt x="681" y="442"/>
                  </a:lnTo>
                  <a:lnTo>
                    <a:pt x="774" y="378"/>
                  </a:lnTo>
                  <a:lnTo>
                    <a:pt x="860" y="308"/>
                  </a:lnTo>
                  <a:lnTo>
                    <a:pt x="940" y="236"/>
                  </a:lnTo>
                  <a:lnTo>
                    <a:pt x="1010" y="161"/>
                  </a:lnTo>
                  <a:lnTo>
                    <a:pt x="1074" y="81"/>
                  </a:lnTo>
                  <a:lnTo>
                    <a:pt x="1129" y="0"/>
                  </a:lnTo>
                  <a:close/>
                </a:path>
              </a:pathLst>
            </a:custGeom>
            <a:pattFill prst="pct60">
              <a:fgClr>
                <a:srgbClr val="FF33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652" name="Rectangle 28"/>
            <p:cNvSpPr>
              <a:spLocks noChangeArrowheads="1"/>
            </p:cNvSpPr>
            <p:nvPr/>
          </p:nvSpPr>
          <p:spPr bwMode="auto">
            <a:xfrm>
              <a:off x="600" y="3756"/>
              <a:ext cx="2016" cy="28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计算出的样本统计量</a:t>
              </a:r>
            </a:p>
          </p:txBody>
        </p:sp>
        <p:sp>
          <p:nvSpPr>
            <p:cNvPr id="1050653" name="Line 29"/>
            <p:cNvSpPr>
              <a:spLocks noChangeShapeType="1"/>
            </p:cNvSpPr>
            <p:nvPr/>
          </p:nvSpPr>
          <p:spPr bwMode="auto">
            <a:xfrm flipH="1">
              <a:off x="1164" y="2580"/>
              <a:ext cx="456" cy="0"/>
            </a:xfrm>
            <a:prstGeom prst="line">
              <a:avLst/>
            </a:prstGeom>
            <a:noFill/>
            <a:ln w="19050">
              <a:solidFill>
                <a:srgbClr val="7BFFF2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654" name="Rectangle 30"/>
            <p:cNvSpPr>
              <a:spLocks noChangeArrowheads="1"/>
            </p:cNvSpPr>
            <p:nvPr/>
          </p:nvSpPr>
          <p:spPr bwMode="auto">
            <a:xfrm>
              <a:off x="1104" y="2688"/>
              <a:ext cx="311" cy="192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 </a:t>
              </a:r>
              <a:r>
                <a:rPr lang="zh-CN" altLang="en-US" sz="2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值</a:t>
              </a:r>
            </a:p>
          </p:txBody>
        </p:sp>
        <p:sp>
          <p:nvSpPr>
            <p:cNvPr id="1050655" name="Line 31"/>
            <p:cNvSpPr>
              <a:spLocks noChangeShapeType="1"/>
            </p:cNvSpPr>
            <p:nvPr/>
          </p:nvSpPr>
          <p:spPr bwMode="auto">
            <a:xfrm flipH="1">
              <a:off x="2928" y="1404"/>
              <a:ext cx="1068" cy="996"/>
            </a:xfrm>
            <a:prstGeom prst="line">
              <a:avLst/>
            </a:prstGeom>
            <a:noFill/>
            <a:ln w="12700">
              <a:solidFill>
                <a:srgbClr val="FFFF99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656" name="Freeform 32"/>
            <p:cNvSpPr>
              <a:spLocks/>
            </p:cNvSpPr>
            <p:nvPr/>
          </p:nvSpPr>
          <p:spPr bwMode="auto">
            <a:xfrm>
              <a:off x="1129" y="2944"/>
              <a:ext cx="495" cy="205"/>
            </a:xfrm>
            <a:custGeom>
              <a:avLst/>
              <a:gdLst>
                <a:gd name="T0" fmla="*/ 349 w 349"/>
                <a:gd name="T1" fmla="*/ 0 h 198"/>
                <a:gd name="T2" fmla="*/ 349 w 349"/>
                <a:gd name="T3" fmla="*/ 198 h 198"/>
                <a:gd name="T4" fmla="*/ 0 w 349"/>
                <a:gd name="T5" fmla="*/ 198 h 198"/>
                <a:gd name="T6" fmla="*/ 216 w 349"/>
                <a:gd name="T7" fmla="*/ 99 h 198"/>
                <a:gd name="T8" fmla="*/ 349 w 349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198">
                  <a:moveTo>
                    <a:pt x="349" y="0"/>
                  </a:moveTo>
                  <a:lnTo>
                    <a:pt x="349" y="198"/>
                  </a:lnTo>
                  <a:lnTo>
                    <a:pt x="0" y="198"/>
                  </a:lnTo>
                  <a:lnTo>
                    <a:pt x="216" y="99"/>
                  </a:lnTo>
                  <a:lnTo>
                    <a:pt x="349" y="0"/>
                  </a:lnTo>
                  <a:close/>
                </a:path>
              </a:pathLst>
            </a:custGeom>
            <a:pattFill prst="ltVert">
              <a:fgClr>
                <a:schemeClr val="accent1"/>
              </a:fgClr>
              <a:bgClr>
                <a:schemeClr val="accent2"/>
              </a:bgClr>
            </a:patt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50657" name="Group 33"/>
            <p:cNvGrpSpPr>
              <a:grpSpLocks/>
            </p:cNvGrpSpPr>
            <p:nvPr/>
          </p:nvGrpSpPr>
          <p:grpSpPr bwMode="auto">
            <a:xfrm>
              <a:off x="984" y="1692"/>
              <a:ext cx="3883" cy="1432"/>
              <a:chOff x="816" y="1872"/>
              <a:chExt cx="3883" cy="1432"/>
            </a:xfrm>
          </p:grpSpPr>
          <p:sp>
            <p:nvSpPr>
              <p:cNvPr id="1050658" name="Freeform 34"/>
              <p:cNvSpPr>
                <a:spLocks/>
              </p:cNvSpPr>
              <p:nvPr/>
            </p:nvSpPr>
            <p:spPr bwMode="auto">
              <a:xfrm>
                <a:off x="2757" y="1874"/>
                <a:ext cx="1942" cy="1430"/>
              </a:xfrm>
              <a:custGeom>
                <a:avLst/>
                <a:gdLst>
                  <a:gd name="T0" fmla="*/ 1942 w 1942"/>
                  <a:gd name="T1" fmla="*/ 1430 h 1430"/>
                  <a:gd name="T2" fmla="*/ 1737 w 1942"/>
                  <a:gd name="T3" fmla="*/ 1412 h 1430"/>
                  <a:gd name="T4" fmla="*/ 1636 w 1942"/>
                  <a:gd name="T5" fmla="*/ 1396 h 1430"/>
                  <a:gd name="T6" fmla="*/ 1532 w 1942"/>
                  <a:gd name="T7" fmla="*/ 1373 h 1430"/>
                  <a:gd name="T8" fmla="*/ 1431 w 1942"/>
                  <a:gd name="T9" fmla="*/ 1342 h 1430"/>
                  <a:gd name="T10" fmla="*/ 1328 w 1942"/>
                  <a:gd name="T11" fmla="*/ 1298 h 1430"/>
                  <a:gd name="T12" fmla="*/ 1227 w 1942"/>
                  <a:gd name="T13" fmla="*/ 1238 h 1430"/>
                  <a:gd name="T14" fmla="*/ 1022 w 1942"/>
                  <a:gd name="T15" fmla="*/ 1073 h 1430"/>
                  <a:gd name="T16" fmla="*/ 818 w 1942"/>
                  <a:gd name="T17" fmla="*/ 838 h 1430"/>
                  <a:gd name="T18" fmla="*/ 613 w 1942"/>
                  <a:gd name="T19" fmla="*/ 559 h 1430"/>
                  <a:gd name="T20" fmla="*/ 512 w 1942"/>
                  <a:gd name="T21" fmla="*/ 416 h 1430"/>
                  <a:gd name="T22" fmla="*/ 409 w 1942"/>
                  <a:gd name="T23" fmla="*/ 282 h 1430"/>
                  <a:gd name="T24" fmla="*/ 308 w 1942"/>
                  <a:gd name="T25" fmla="*/ 166 h 1430"/>
                  <a:gd name="T26" fmla="*/ 204 w 1942"/>
                  <a:gd name="T27" fmla="*/ 78 h 1430"/>
                  <a:gd name="T28" fmla="*/ 103 w 1942"/>
                  <a:gd name="T29" fmla="*/ 21 h 1430"/>
                  <a:gd name="T30" fmla="*/ 0 w 1942"/>
                  <a:gd name="T31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42" h="1430">
                    <a:moveTo>
                      <a:pt x="1942" y="1430"/>
                    </a:moveTo>
                    <a:lnTo>
                      <a:pt x="1737" y="1412"/>
                    </a:lnTo>
                    <a:lnTo>
                      <a:pt x="1636" y="1396"/>
                    </a:lnTo>
                    <a:lnTo>
                      <a:pt x="1532" y="1373"/>
                    </a:lnTo>
                    <a:lnTo>
                      <a:pt x="1431" y="1342"/>
                    </a:lnTo>
                    <a:lnTo>
                      <a:pt x="1328" y="1298"/>
                    </a:lnTo>
                    <a:lnTo>
                      <a:pt x="1227" y="1238"/>
                    </a:lnTo>
                    <a:lnTo>
                      <a:pt x="1022" y="1073"/>
                    </a:lnTo>
                    <a:lnTo>
                      <a:pt x="818" y="838"/>
                    </a:lnTo>
                    <a:lnTo>
                      <a:pt x="613" y="559"/>
                    </a:lnTo>
                    <a:lnTo>
                      <a:pt x="512" y="416"/>
                    </a:lnTo>
                    <a:lnTo>
                      <a:pt x="409" y="282"/>
                    </a:lnTo>
                    <a:lnTo>
                      <a:pt x="308" y="166"/>
                    </a:lnTo>
                    <a:lnTo>
                      <a:pt x="204" y="78"/>
                    </a:lnTo>
                    <a:lnTo>
                      <a:pt x="103" y="21"/>
                    </a:lnTo>
                    <a:lnTo>
                      <a:pt x="0" y="0"/>
                    </a:lnTo>
                  </a:path>
                </a:pathLst>
              </a:custGeom>
              <a:noFill/>
              <a:ln w="76200" cmpd="sng">
                <a:solidFill>
                  <a:srgbClr val="FF33CC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659" name="Freeform 35"/>
              <p:cNvSpPr>
                <a:spLocks/>
              </p:cNvSpPr>
              <p:nvPr/>
            </p:nvSpPr>
            <p:spPr bwMode="auto">
              <a:xfrm>
                <a:off x="816" y="1872"/>
                <a:ext cx="1943" cy="1430"/>
              </a:xfrm>
              <a:custGeom>
                <a:avLst/>
                <a:gdLst>
                  <a:gd name="T0" fmla="*/ 0 w 1943"/>
                  <a:gd name="T1" fmla="*/ 1430 h 1430"/>
                  <a:gd name="T2" fmla="*/ 205 w 1943"/>
                  <a:gd name="T3" fmla="*/ 1412 h 1430"/>
                  <a:gd name="T4" fmla="*/ 309 w 1943"/>
                  <a:gd name="T5" fmla="*/ 1396 h 1430"/>
                  <a:gd name="T6" fmla="*/ 410 w 1943"/>
                  <a:gd name="T7" fmla="*/ 1373 h 1430"/>
                  <a:gd name="T8" fmla="*/ 511 w 1943"/>
                  <a:gd name="T9" fmla="*/ 1342 h 1430"/>
                  <a:gd name="T10" fmla="*/ 614 w 1943"/>
                  <a:gd name="T11" fmla="*/ 1298 h 1430"/>
                  <a:gd name="T12" fmla="*/ 715 w 1943"/>
                  <a:gd name="T13" fmla="*/ 1238 h 1430"/>
                  <a:gd name="T14" fmla="*/ 922 w 1943"/>
                  <a:gd name="T15" fmla="*/ 1073 h 1430"/>
                  <a:gd name="T16" fmla="*/ 1124 w 1943"/>
                  <a:gd name="T17" fmla="*/ 838 h 1430"/>
                  <a:gd name="T18" fmla="*/ 1329 w 1943"/>
                  <a:gd name="T19" fmla="*/ 559 h 1430"/>
                  <a:gd name="T20" fmla="*/ 1432 w 1943"/>
                  <a:gd name="T21" fmla="*/ 416 h 1430"/>
                  <a:gd name="T22" fmla="*/ 1533 w 1943"/>
                  <a:gd name="T23" fmla="*/ 282 h 1430"/>
                  <a:gd name="T24" fmla="*/ 1637 w 1943"/>
                  <a:gd name="T25" fmla="*/ 166 h 1430"/>
                  <a:gd name="T26" fmla="*/ 1738 w 1943"/>
                  <a:gd name="T27" fmla="*/ 78 h 1430"/>
                  <a:gd name="T28" fmla="*/ 1842 w 1943"/>
                  <a:gd name="T29" fmla="*/ 21 h 1430"/>
                  <a:gd name="T30" fmla="*/ 1943 w 1943"/>
                  <a:gd name="T31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43" h="1430">
                    <a:moveTo>
                      <a:pt x="0" y="1430"/>
                    </a:moveTo>
                    <a:lnTo>
                      <a:pt x="205" y="1412"/>
                    </a:lnTo>
                    <a:lnTo>
                      <a:pt x="309" y="1396"/>
                    </a:lnTo>
                    <a:lnTo>
                      <a:pt x="410" y="1373"/>
                    </a:lnTo>
                    <a:lnTo>
                      <a:pt x="511" y="1342"/>
                    </a:lnTo>
                    <a:lnTo>
                      <a:pt x="614" y="1298"/>
                    </a:lnTo>
                    <a:lnTo>
                      <a:pt x="715" y="1238"/>
                    </a:lnTo>
                    <a:lnTo>
                      <a:pt x="922" y="1073"/>
                    </a:lnTo>
                    <a:lnTo>
                      <a:pt x="1124" y="838"/>
                    </a:lnTo>
                    <a:lnTo>
                      <a:pt x="1329" y="559"/>
                    </a:lnTo>
                    <a:lnTo>
                      <a:pt x="1432" y="416"/>
                    </a:lnTo>
                    <a:lnTo>
                      <a:pt x="1533" y="282"/>
                    </a:lnTo>
                    <a:lnTo>
                      <a:pt x="1637" y="166"/>
                    </a:lnTo>
                    <a:lnTo>
                      <a:pt x="1738" y="78"/>
                    </a:lnTo>
                    <a:lnTo>
                      <a:pt x="1842" y="21"/>
                    </a:lnTo>
                    <a:lnTo>
                      <a:pt x="1943" y="0"/>
                    </a:lnTo>
                  </a:path>
                </a:pathLst>
              </a:custGeom>
              <a:noFill/>
              <a:ln w="76200" cmpd="sng">
                <a:solidFill>
                  <a:srgbClr val="FF33CC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50660" name="Freeform 36"/>
            <p:cNvSpPr>
              <a:spLocks/>
            </p:cNvSpPr>
            <p:nvPr/>
          </p:nvSpPr>
          <p:spPr bwMode="auto">
            <a:xfrm>
              <a:off x="1200" y="2888"/>
              <a:ext cx="315" cy="206"/>
            </a:xfrm>
            <a:custGeom>
              <a:avLst/>
              <a:gdLst>
                <a:gd name="T0" fmla="*/ 0 w 303"/>
                <a:gd name="T1" fmla="*/ 0 h 566"/>
                <a:gd name="T2" fmla="*/ 47 w 303"/>
                <a:gd name="T3" fmla="*/ 6 h 566"/>
                <a:gd name="T4" fmla="*/ 91 w 303"/>
                <a:gd name="T5" fmla="*/ 18 h 566"/>
                <a:gd name="T6" fmla="*/ 130 w 303"/>
                <a:gd name="T7" fmla="*/ 44 h 566"/>
                <a:gd name="T8" fmla="*/ 163 w 303"/>
                <a:gd name="T9" fmla="*/ 75 h 566"/>
                <a:gd name="T10" fmla="*/ 189 w 303"/>
                <a:gd name="T11" fmla="*/ 114 h 566"/>
                <a:gd name="T12" fmla="*/ 207 w 303"/>
                <a:gd name="T13" fmla="*/ 155 h 566"/>
                <a:gd name="T14" fmla="*/ 212 w 303"/>
                <a:gd name="T15" fmla="*/ 202 h 566"/>
                <a:gd name="T16" fmla="*/ 210 w 303"/>
                <a:gd name="T17" fmla="*/ 249 h 566"/>
                <a:gd name="T18" fmla="*/ 194 w 303"/>
                <a:gd name="T19" fmla="*/ 292 h 566"/>
                <a:gd name="T20" fmla="*/ 181 w 303"/>
                <a:gd name="T21" fmla="*/ 331 h 566"/>
                <a:gd name="T22" fmla="*/ 176 w 303"/>
                <a:gd name="T23" fmla="*/ 373 h 566"/>
                <a:gd name="T24" fmla="*/ 181 w 303"/>
                <a:gd name="T25" fmla="*/ 411 h 566"/>
                <a:gd name="T26" fmla="*/ 192 w 303"/>
                <a:gd name="T27" fmla="*/ 453 h 566"/>
                <a:gd name="T28" fmla="*/ 210 w 303"/>
                <a:gd name="T29" fmla="*/ 489 h 566"/>
                <a:gd name="T30" fmla="*/ 236 w 303"/>
                <a:gd name="T31" fmla="*/ 520 h 566"/>
                <a:gd name="T32" fmla="*/ 267 w 303"/>
                <a:gd name="T33" fmla="*/ 546 h 566"/>
                <a:gd name="T34" fmla="*/ 303 w 303"/>
                <a:gd name="T35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566">
                  <a:moveTo>
                    <a:pt x="0" y="0"/>
                  </a:moveTo>
                  <a:lnTo>
                    <a:pt x="47" y="6"/>
                  </a:lnTo>
                  <a:lnTo>
                    <a:pt x="91" y="18"/>
                  </a:lnTo>
                  <a:lnTo>
                    <a:pt x="130" y="44"/>
                  </a:lnTo>
                  <a:lnTo>
                    <a:pt x="163" y="75"/>
                  </a:lnTo>
                  <a:lnTo>
                    <a:pt x="189" y="114"/>
                  </a:lnTo>
                  <a:lnTo>
                    <a:pt x="207" y="155"/>
                  </a:lnTo>
                  <a:lnTo>
                    <a:pt x="212" y="202"/>
                  </a:lnTo>
                  <a:lnTo>
                    <a:pt x="210" y="249"/>
                  </a:lnTo>
                  <a:lnTo>
                    <a:pt x="194" y="292"/>
                  </a:lnTo>
                  <a:lnTo>
                    <a:pt x="181" y="331"/>
                  </a:lnTo>
                  <a:lnTo>
                    <a:pt x="176" y="373"/>
                  </a:lnTo>
                  <a:lnTo>
                    <a:pt x="181" y="411"/>
                  </a:lnTo>
                  <a:lnTo>
                    <a:pt x="192" y="453"/>
                  </a:lnTo>
                  <a:lnTo>
                    <a:pt x="210" y="489"/>
                  </a:lnTo>
                  <a:lnTo>
                    <a:pt x="236" y="520"/>
                  </a:lnTo>
                  <a:lnTo>
                    <a:pt x="267" y="546"/>
                  </a:lnTo>
                  <a:lnTo>
                    <a:pt x="303" y="566"/>
                  </a:lnTo>
                </a:path>
              </a:pathLst>
            </a:custGeom>
            <a:noFill/>
            <a:ln w="19050" cmpd="sng">
              <a:solidFill>
                <a:srgbClr val="7BFFF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661" name="Line 37"/>
            <p:cNvSpPr>
              <a:spLocks noChangeShapeType="1"/>
            </p:cNvSpPr>
            <p:nvPr/>
          </p:nvSpPr>
          <p:spPr bwMode="auto">
            <a:xfrm>
              <a:off x="1620" y="2580"/>
              <a:ext cx="0" cy="576"/>
            </a:xfrm>
            <a:prstGeom prst="line">
              <a:avLst/>
            </a:prstGeom>
            <a:noFill/>
            <a:ln w="19050">
              <a:solidFill>
                <a:srgbClr val="7BFFF2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662" name="Freeform 38"/>
            <p:cNvSpPr>
              <a:spLocks/>
            </p:cNvSpPr>
            <p:nvPr/>
          </p:nvSpPr>
          <p:spPr bwMode="auto">
            <a:xfrm>
              <a:off x="1505" y="2384"/>
              <a:ext cx="363" cy="626"/>
            </a:xfrm>
            <a:custGeom>
              <a:avLst/>
              <a:gdLst>
                <a:gd name="T0" fmla="*/ 0 w 303"/>
                <a:gd name="T1" fmla="*/ 0 h 566"/>
                <a:gd name="T2" fmla="*/ 47 w 303"/>
                <a:gd name="T3" fmla="*/ 6 h 566"/>
                <a:gd name="T4" fmla="*/ 91 w 303"/>
                <a:gd name="T5" fmla="*/ 18 h 566"/>
                <a:gd name="T6" fmla="*/ 130 w 303"/>
                <a:gd name="T7" fmla="*/ 44 h 566"/>
                <a:gd name="T8" fmla="*/ 163 w 303"/>
                <a:gd name="T9" fmla="*/ 75 h 566"/>
                <a:gd name="T10" fmla="*/ 189 w 303"/>
                <a:gd name="T11" fmla="*/ 114 h 566"/>
                <a:gd name="T12" fmla="*/ 207 w 303"/>
                <a:gd name="T13" fmla="*/ 155 h 566"/>
                <a:gd name="T14" fmla="*/ 212 w 303"/>
                <a:gd name="T15" fmla="*/ 202 h 566"/>
                <a:gd name="T16" fmla="*/ 210 w 303"/>
                <a:gd name="T17" fmla="*/ 249 h 566"/>
                <a:gd name="T18" fmla="*/ 194 w 303"/>
                <a:gd name="T19" fmla="*/ 292 h 566"/>
                <a:gd name="T20" fmla="*/ 181 w 303"/>
                <a:gd name="T21" fmla="*/ 331 h 566"/>
                <a:gd name="T22" fmla="*/ 176 w 303"/>
                <a:gd name="T23" fmla="*/ 373 h 566"/>
                <a:gd name="T24" fmla="*/ 181 w 303"/>
                <a:gd name="T25" fmla="*/ 411 h 566"/>
                <a:gd name="T26" fmla="*/ 192 w 303"/>
                <a:gd name="T27" fmla="*/ 453 h 566"/>
                <a:gd name="T28" fmla="*/ 210 w 303"/>
                <a:gd name="T29" fmla="*/ 489 h 566"/>
                <a:gd name="T30" fmla="*/ 236 w 303"/>
                <a:gd name="T31" fmla="*/ 520 h 566"/>
                <a:gd name="T32" fmla="*/ 267 w 303"/>
                <a:gd name="T33" fmla="*/ 546 h 566"/>
                <a:gd name="T34" fmla="*/ 303 w 303"/>
                <a:gd name="T35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566">
                  <a:moveTo>
                    <a:pt x="0" y="0"/>
                  </a:moveTo>
                  <a:lnTo>
                    <a:pt x="47" y="6"/>
                  </a:lnTo>
                  <a:lnTo>
                    <a:pt x="91" y="18"/>
                  </a:lnTo>
                  <a:lnTo>
                    <a:pt x="130" y="44"/>
                  </a:lnTo>
                  <a:lnTo>
                    <a:pt x="163" y="75"/>
                  </a:lnTo>
                  <a:lnTo>
                    <a:pt x="189" y="114"/>
                  </a:lnTo>
                  <a:lnTo>
                    <a:pt x="207" y="155"/>
                  </a:lnTo>
                  <a:lnTo>
                    <a:pt x="212" y="202"/>
                  </a:lnTo>
                  <a:lnTo>
                    <a:pt x="210" y="249"/>
                  </a:lnTo>
                  <a:lnTo>
                    <a:pt x="194" y="292"/>
                  </a:lnTo>
                  <a:lnTo>
                    <a:pt x="181" y="331"/>
                  </a:lnTo>
                  <a:lnTo>
                    <a:pt x="176" y="373"/>
                  </a:lnTo>
                  <a:lnTo>
                    <a:pt x="181" y="411"/>
                  </a:lnTo>
                  <a:lnTo>
                    <a:pt x="192" y="453"/>
                  </a:lnTo>
                  <a:lnTo>
                    <a:pt x="210" y="489"/>
                  </a:lnTo>
                  <a:lnTo>
                    <a:pt x="236" y="520"/>
                  </a:lnTo>
                  <a:lnTo>
                    <a:pt x="267" y="546"/>
                  </a:lnTo>
                  <a:lnTo>
                    <a:pt x="303" y="566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50663" name="Group 39"/>
            <p:cNvGrpSpPr>
              <a:grpSpLocks/>
            </p:cNvGrpSpPr>
            <p:nvPr/>
          </p:nvGrpSpPr>
          <p:grpSpPr bwMode="auto">
            <a:xfrm>
              <a:off x="1332" y="1968"/>
              <a:ext cx="672" cy="1200"/>
              <a:chOff x="1392" y="2160"/>
              <a:chExt cx="672" cy="1200"/>
            </a:xfrm>
          </p:grpSpPr>
          <p:sp>
            <p:nvSpPr>
              <p:cNvPr id="1050664" name="Line 40"/>
              <p:cNvSpPr>
                <a:spLocks noChangeShapeType="1"/>
              </p:cNvSpPr>
              <p:nvPr/>
            </p:nvSpPr>
            <p:spPr bwMode="auto">
              <a:xfrm>
                <a:off x="1392" y="2160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0665" name="Line 41"/>
              <p:cNvSpPr>
                <a:spLocks noChangeShapeType="1"/>
              </p:cNvSpPr>
              <p:nvPr/>
            </p:nvSpPr>
            <p:spPr bwMode="auto">
              <a:xfrm>
                <a:off x="2064" y="2160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50666" name="Freeform 42"/>
            <p:cNvSpPr>
              <a:spLocks/>
            </p:cNvSpPr>
            <p:nvPr/>
          </p:nvSpPr>
          <p:spPr bwMode="auto">
            <a:xfrm>
              <a:off x="984" y="1692"/>
              <a:ext cx="3957" cy="1466"/>
            </a:xfrm>
            <a:custGeom>
              <a:avLst/>
              <a:gdLst>
                <a:gd name="T0" fmla="*/ 0 w 3957"/>
                <a:gd name="T1" fmla="*/ 0 h 1466"/>
                <a:gd name="T2" fmla="*/ 0 w 3957"/>
                <a:gd name="T3" fmla="*/ 1466 h 1466"/>
                <a:gd name="T4" fmla="*/ 3957 w 3957"/>
                <a:gd name="T5" fmla="*/ 1466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57" h="1466">
                  <a:moveTo>
                    <a:pt x="0" y="0"/>
                  </a:moveTo>
                  <a:lnTo>
                    <a:pt x="0" y="1466"/>
                  </a:lnTo>
                  <a:lnTo>
                    <a:pt x="3957" y="1466"/>
                  </a:lnTo>
                </a:path>
              </a:pathLst>
            </a:custGeom>
            <a:noFill/>
            <a:ln w="36513">
              <a:solidFill>
                <a:schemeClr val="tx1"/>
              </a:solidFill>
              <a:prstDash val="solid"/>
              <a:round/>
              <a:headEnd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17675" y="350838"/>
            <a:ext cx="7080250" cy="914400"/>
          </a:xfrm>
          <a:noFill/>
          <a:ln/>
        </p:spPr>
        <p:txBody>
          <a:bodyPr anchor="ctr" anchorCtr="0"/>
          <a:lstStyle/>
          <a:p>
            <a:r>
              <a:rPr lang="zh-CN" altLang="en-US" sz="4000">
                <a:latin typeface="Arial" panose="020B0604020202020204" pitchFamily="34" charset="0"/>
              </a:rPr>
              <a:t>第 </a:t>
            </a:r>
            <a:r>
              <a:rPr lang="en-US" altLang="zh-CN" sz="4000">
                <a:latin typeface="Arial" panose="020B0604020202020204" pitchFamily="34" charset="0"/>
              </a:rPr>
              <a:t>8 </a:t>
            </a:r>
            <a:r>
              <a:rPr lang="zh-CN" altLang="en-US" sz="4000">
                <a:latin typeface="Arial" panose="020B0604020202020204" pitchFamily="34" charset="0"/>
              </a:rPr>
              <a:t>章   假设检验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1847850"/>
            <a:ext cx="8001000" cy="3562350"/>
          </a:xfrm>
          <a:noFill/>
          <a:ln/>
        </p:spPr>
        <p:txBody>
          <a:bodyPr/>
          <a:lstStyle/>
          <a:p>
            <a:pPr algn="l"/>
            <a:r>
              <a:rPr lang="en-US" altLang="zh-CN" sz="3200" b="1">
                <a:cs typeface="Arial" panose="020B0604020202020204" pitchFamily="34" charset="0"/>
              </a:rPr>
              <a:t>8.1</a:t>
            </a:r>
            <a:r>
              <a:rPr lang="en-US" altLang="zh-CN" sz="3200" b="1"/>
              <a:t>   </a:t>
            </a:r>
            <a:r>
              <a:rPr lang="zh-CN" altLang="en-US" sz="3200" b="1"/>
              <a:t>假设检验的基本问题 </a:t>
            </a:r>
          </a:p>
          <a:p>
            <a:pPr algn="l"/>
            <a:r>
              <a:rPr lang="en-US" altLang="zh-CN" sz="3200" b="1">
                <a:cs typeface="Arial" panose="020B0604020202020204" pitchFamily="34" charset="0"/>
              </a:rPr>
              <a:t>8.2</a:t>
            </a:r>
            <a:r>
              <a:rPr lang="en-US" altLang="zh-CN" sz="3200" b="1"/>
              <a:t>   </a:t>
            </a:r>
            <a:r>
              <a:rPr lang="zh-CN" altLang="en-US" sz="3200" b="1"/>
              <a:t>一个总体参数的检验</a:t>
            </a:r>
          </a:p>
          <a:p>
            <a:pPr algn="l"/>
            <a:r>
              <a:rPr lang="en-US" altLang="zh-CN" sz="3200" b="1">
                <a:cs typeface="Arial" panose="020B0604020202020204" pitchFamily="34" charset="0"/>
              </a:rPr>
              <a:t>8.3</a:t>
            </a:r>
            <a:r>
              <a:rPr lang="en-US" altLang="zh-CN" sz="3200" b="1"/>
              <a:t>   </a:t>
            </a:r>
            <a:r>
              <a:rPr lang="zh-CN" altLang="en-US" sz="3200" b="1"/>
              <a:t>两个总体参数的检验</a:t>
            </a:r>
          </a:p>
          <a:p>
            <a:pPr algn="l"/>
            <a:r>
              <a:rPr lang="en-US" altLang="zh-CN" sz="3200" b="1">
                <a:cs typeface="Arial" panose="020B0604020202020204" pitchFamily="34" charset="0"/>
              </a:rPr>
              <a:t>8.4</a:t>
            </a:r>
            <a:r>
              <a:rPr lang="en-US" altLang="zh-CN" sz="3200" b="1"/>
              <a:t>   </a:t>
            </a:r>
            <a:r>
              <a:rPr lang="zh-CN" altLang="en-US" sz="3200" b="1"/>
              <a:t>检验问题的进一步说明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右侧检验的</a:t>
            </a:r>
            <a:r>
              <a:rPr lang="en-US" altLang="zh-CN" sz="4000" i="1">
                <a:latin typeface="Arial" panose="020B0604020202020204" pitchFamily="34" charset="0"/>
              </a:rPr>
              <a:t>P </a:t>
            </a:r>
            <a:r>
              <a:rPr lang="zh-CN" altLang="en-US" sz="4000">
                <a:latin typeface="Arial" panose="020B0604020202020204" pitchFamily="34" charset="0"/>
              </a:rPr>
              <a:t>值</a:t>
            </a:r>
            <a:endParaRPr lang="zh-CN" altLang="en-US" sz="4000"/>
          </a:p>
        </p:txBody>
      </p:sp>
      <p:grpSp>
        <p:nvGrpSpPr>
          <p:cNvPr id="1052715" name="Group 43"/>
          <p:cNvGrpSpPr>
            <a:grpSpLocks/>
          </p:cNvGrpSpPr>
          <p:nvPr/>
        </p:nvGrpSpPr>
        <p:grpSpPr bwMode="auto">
          <a:xfrm>
            <a:off x="723900" y="1657350"/>
            <a:ext cx="7467600" cy="4645025"/>
            <a:chOff x="456" y="1044"/>
            <a:chExt cx="4704" cy="2926"/>
          </a:xfrm>
        </p:grpSpPr>
        <p:sp>
          <p:nvSpPr>
            <p:cNvPr id="1052676" name="Rectangle 4"/>
            <p:cNvSpPr>
              <a:spLocks noChangeArrowheads="1"/>
            </p:cNvSpPr>
            <p:nvPr/>
          </p:nvSpPr>
          <p:spPr bwMode="auto">
            <a:xfrm>
              <a:off x="2616" y="3252"/>
              <a:ext cx="402" cy="230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值</a:t>
              </a:r>
            </a:p>
          </p:txBody>
        </p:sp>
        <p:sp>
          <p:nvSpPr>
            <p:cNvPr id="1052677" name="Rectangle 5"/>
            <p:cNvSpPr>
              <a:spLocks noChangeArrowheads="1"/>
            </p:cNvSpPr>
            <p:nvPr/>
          </p:nvSpPr>
          <p:spPr bwMode="auto">
            <a:xfrm>
              <a:off x="3384" y="3444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临界值</a:t>
              </a:r>
              <a:endParaRPr lang="zh-CN" altLang="en-US">
                <a:effectLst/>
              </a:endParaRPr>
            </a:p>
          </p:txBody>
        </p:sp>
        <p:sp>
          <p:nvSpPr>
            <p:cNvPr id="1052678" name="Rectangle 6"/>
            <p:cNvSpPr>
              <a:spLocks noChangeArrowheads="1"/>
            </p:cNvSpPr>
            <p:nvPr/>
          </p:nvSpPr>
          <p:spPr bwMode="auto">
            <a:xfrm>
              <a:off x="4080" y="2280"/>
              <a:ext cx="142" cy="269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a</a:t>
              </a:r>
              <a:endParaRPr lang="en-US" altLang="zh-CN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52679" name="Rectangle 7"/>
            <p:cNvSpPr>
              <a:spLocks noChangeArrowheads="1"/>
            </p:cNvSpPr>
            <p:nvPr/>
          </p:nvSpPr>
          <p:spPr bwMode="auto">
            <a:xfrm>
              <a:off x="3732" y="1740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拒绝域</a:t>
              </a:r>
              <a:endParaRPr lang="zh-CN" altLang="en-US">
                <a:effectLst/>
              </a:endParaRPr>
            </a:p>
          </p:txBody>
        </p:sp>
        <p:grpSp>
          <p:nvGrpSpPr>
            <p:cNvPr id="1052681" name="Group 9"/>
            <p:cNvGrpSpPr>
              <a:grpSpLocks/>
            </p:cNvGrpSpPr>
            <p:nvPr/>
          </p:nvGrpSpPr>
          <p:grpSpPr bwMode="auto">
            <a:xfrm>
              <a:off x="789" y="1718"/>
              <a:ext cx="49" cy="1322"/>
              <a:chOff x="765" y="1874"/>
              <a:chExt cx="49" cy="1322"/>
            </a:xfrm>
          </p:grpSpPr>
          <p:sp>
            <p:nvSpPr>
              <p:cNvPr id="1052682" name="Line 10"/>
              <p:cNvSpPr>
                <a:spLocks noChangeShapeType="1"/>
              </p:cNvSpPr>
              <p:nvPr/>
            </p:nvSpPr>
            <p:spPr bwMode="auto">
              <a:xfrm>
                <a:off x="765" y="1874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683" name="Line 11"/>
              <p:cNvSpPr>
                <a:spLocks noChangeShapeType="1"/>
              </p:cNvSpPr>
              <p:nvPr/>
            </p:nvSpPr>
            <p:spPr bwMode="auto">
              <a:xfrm>
                <a:off x="765" y="2022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684" name="Line 12"/>
              <p:cNvSpPr>
                <a:spLocks noChangeShapeType="1"/>
              </p:cNvSpPr>
              <p:nvPr/>
            </p:nvSpPr>
            <p:spPr bwMode="auto">
              <a:xfrm>
                <a:off x="765" y="2169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685" name="Line 13"/>
              <p:cNvSpPr>
                <a:spLocks noChangeShapeType="1"/>
              </p:cNvSpPr>
              <p:nvPr/>
            </p:nvSpPr>
            <p:spPr bwMode="auto">
              <a:xfrm>
                <a:off x="765" y="2314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686" name="Line 14"/>
              <p:cNvSpPr>
                <a:spLocks noChangeShapeType="1"/>
              </p:cNvSpPr>
              <p:nvPr/>
            </p:nvSpPr>
            <p:spPr bwMode="auto">
              <a:xfrm>
                <a:off x="765" y="2461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687" name="Line 15"/>
              <p:cNvSpPr>
                <a:spLocks noChangeShapeType="1"/>
              </p:cNvSpPr>
              <p:nvPr/>
            </p:nvSpPr>
            <p:spPr bwMode="auto">
              <a:xfrm>
                <a:off x="765" y="2608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688" name="Line 16"/>
              <p:cNvSpPr>
                <a:spLocks noChangeShapeType="1"/>
              </p:cNvSpPr>
              <p:nvPr/>
            </p:nvSpPr>
            <p:spPr bwMode="auto">
              <a:xfrm>
                <a:off x="765" y="2756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689" name="Line 17"/>
              <p:cNvSpPr>
                <a:spLocks noChangeShapeType="1"/>
              </p:cNvSpPr>
              <p:nvPr/>
            </p:nvSpPr>
            <p:spPr bwMode="auto">
              <a:xfrm>
                <a:off x="765" y="2900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690" name="Line 18"/>
              <p:cNvSpPr>
                <a:spLocks noChangeShapeType="1"/>
              </p:cNvSpPr>
              <p:nvPr/>
            </p:nvSpPr>
            <p:spPr bwMode="auto">
              <a:xfrm>
                <a:off x="765" y="3048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691" name="Line 19"/>
              <p:cNvSpPr>
                <a:spLocks noChangeShapeType="1"/>
              </p:cNvSpPr>
              <p:nvPr/>
            </p:nvSpPr>
            <p:spPr bwMode="auto">
              <a:xfrm>
                <a:off x="765" y="3195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52692" name="Line 20"/>
            <p:cNvSpPr>
              <a:spLocks noChangeShapeType="1"/>
            </p:cNvSpPr>
            <p:nvPr/>
          </p:nvSpPr>
          <p:spPr bwMode="auto">
            <a:xfrm flipH="1">
              <a:off x="1740" y="2988"/>
              <a:ext cx="1920" cy="0"/>
            </a:xfrm>
            <a:prstGeom prst="line">
              <a:avLst/>
            </a:prstGeom>
            <a:noFill/>
            <a:ln w="36513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693" name="Rectangle 21"/>
            <p:cNvSpPr>
              <a:spLocks noChangeArrowheads="1"/>
            </p:cNvSpPr>
            <p:nvPr/>
          </p:nvSpPr>
          <p:spPr bwMode="auto">
            <a:xfrm>
              <a:off x="456" y="1044"/>
              <a:ext cx="1680" cy="325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抽样分布</a:t>
              </a:r>
            </a:p>
          </p:txBody>
        </p:sp>
        <p:sp>
          <p:nvSpPr>
            <p:cNvPr id="1052694" name="Rectangle 22"/>
            <p:cNvSpPr>
              <a:spLocks noChangeArrowheads="1"/>
            </p:cNvSpPr>
            <p:nvPr/>
          </p:nvSpPr>
          <p:spPr bwMode="auto">
            <a:xfrm>
              <a:off x="2265" y="2397"/>
              <a:ext cx="966" cy="286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1 - </a:t>
              </a: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</a:t>
              </a:r>
              <a:endParaRPr lang="en-US" altLang="zh-CN" b="1">
                <a:effectLst/>
                <a:latin typeface="Symbol" panose="05050102010706020507" pitchFamily="18" charset="2"/>
              </a:endParaRPr>
            </a:p>
          </p:txBody>
        </p:sp>
        <p:sp>
          <p:nvSpPr>
            <p:cNvPr id="1052695" name="Line 23"/>
            <p:cNvSpPr>
              <a:spLocks noChangeShapeType="1"/>
            </p:cNvSpPr>
            <p:nvPr/>
          </p:nvSpPr>
          <p:spPr bwMode="auto">
            <a:xfrm flipH="1">
              <a:off x="2764" y="1376"/>
              <a:ext cx="844" cy="105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2696" name="Rectangle 24"/>
            <p:cNvSpPr>
              <a:spLocks noChangeArrowheads="1"/>
            </p:cNvSpPr>
            <p:nvPr/>
          </p:nvSpPr>
          <p:spPr bwMode="auto">
            <a:xfrm>
              <a:off x="3261" y="1065"/>
              <a:ext cx="951" cy="286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zh-CN" altLang="en-US" b="1">
                  <a:solidFill>
                    <a:srgbClr val="FFFF9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置信水平</a:t>
              </a:r>
            </a:p>
          </p:txBody>
        </p:sp>
        <p:sp>
          <p:nvSpPr>
            <p:cNvPr id="1052697" name="Line 25"/>
            <p:cNvSpPr>
              <a:spLocks noChangeShapeType="1"/>
            </p:cNvSpPr>
            <p:nvPr/>
          </p:nvSpPr>
          <p:spPr bwMode="auto">
            <a:xfrm>
              <a:off x="3672" y="321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2698" name="Rectangle 26"/>
            <p:cNvSpPr>
              <a:spLocks noChangeArrowheads="1"/>
            </p:cNvSpPr>
            <p:nvPr/>
          </p:nvSpPr>
          <p:spPr bwMode="auto">
            <a:xfrm>
              <a:off x="3144" y="3684"/>
              <a:ext cx="2016" cy="28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计算出的样本统计量</a:t>
              </a:r>
            </a:p>
          </p:txBody>
        </p:sp>
        <p:sp>
          <p:nvSpPr>
            <p:cNvPr id="1052699" name="Freeform 27" descr="60%"/>
            <p:cNvSpPr>
              <a:spLocks/>
            </p:cNvSpPr>
            <p:nvPr/>
          </p:nvSpPr>
          <p:spPr bwMode="auto">
            <a:xfrm>
              <a:off x="3691" y="2653"/>
              <a:ext cx="876" cy="527"/>
            </a:xfrm>
            <a:custGeom>
              <a:avLst/>
              <a:gdLst>
                <a:gd name="T0" fmla="*/ 0 w 1129"/>
                <a:gd name="T1" fmla="*/ 0 h 734"/>
                <a:gd name="T2" fmla="*/ 0 w 1129"/>
                <a:gd name="T3" fmla="*/ 734 h 734"/>
                <a:gd name="T4" fmla="*/ 1129 w 1129"/>
                <a:gd name="T5" fmla="*/ 734 h 734"/>
                <a:gd name="T6" fmla="*/ 1002 w 1129"/>
                <a:gd name="T7" fmla="*/ 700 h 734"/>
                <a:gd name="T8" fmla="*/ 880 w 1129"/>
                <a:gd name="T9" fmla="*/ 659 h 734"/>
                <a:gd name="T10" fmla="*/ 764 w 1129"/>
                <a:gd name="T11" fmla="*/ 612 h 734"/>
                <a:gd name="T12" fmla="*/ 652 w 1129"/>
                <a:gd name="T13" fmla="*/ 561 h 734"/>
                <a:gd name="T14" fmla="*/ 546 w 1129"/>
                <a:gd name="T15" fmla="*/ 504 h 734"/>
                <a:gd name="T16" fmla="*/ 445 w 1129"/>
                <a:gd name="T17" fmla="*/ 444 h 734"/>
                <a:gd name="T18" fmla="*/ 352 w 1129"/>
                <a:gd name="T19" fmla="*/ 380 h 734"/>
                <a:gd name="T20" fmla="*/ 267 w 1129"/>
                <a:gd name="T21" fmla="*/ 310 h 734"/>
                <a:gd name="T22" fmla="*/ 189 w 1129"/>
                <a:gd name="T23" fmla="*/ 237 h 734"/>
                <a:gd name="T24" fmla="*/ 116 w 1129"/>
                <a:gd name="T25" fmla="*/ 162 h 734"/>
                <a:gd name="T26" fmla="*/ 54 w 1129"/>
                <a:gd name="T27" fmla="*/ 82 h 734"/>
                <a:gd name="T28" fmla="*/ 0 w 1129"/>
                <a:gd name="T2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9" h="734">
                  <a:moveTo>
                    <a:pt x="0" y="0"/>
                  </a:moveTo>
                  <a:lnTo>
                    <a:pt x="0" y="734"/>
                  </a:lnTo>
                  <a:lnTo>
                    <a:pt x="1129" y="734"/>
                  </a:lnTo>
                  <a:lnTo>
                    <a:pt x="1002" y="700"/>
                  </a:lnTo>
                  <a:lnTo>
                    <a:pt x="880" y="659"/>
                  </a:lnTo>
                  <a:lnTo>
                    <a:pt x="764" y="612"/>
                  </a:lnTo>
                  <a:lnTo>
                    <a:pt x="652" y="561"/>
                  </a:lnTo>
                  <a:lnTo>
                    <a:pt x="546" y="504"/>
                  </a:lnTo>
                  <a:lnTo>
                    <a:pt x="445" y="444"/>
                  </a:lnTo>
                  <a:lnTo>
                    <a:pt x="352" y="380"/>
                  </a:lnTo>
                  <a:lnTo>
                    <a:pt x="267" y="310"/>
                  </a:lnTo>
                  <a:lnTo>
                    <a:pt x="189" y="237"/>
                  </a:lnTo>
                  <a:lnTo>
                    <a:pt x="116" y="162"/>
                  </a:lnTo>
                  <a:lnTo>
                    <a:pt x="54" y="82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rgbClr val="FF33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700" name="Freeform 28"/>
            <p:cNvSpPr>
              <a:spLocks/>
            </p:cNvSpPr>
            <p:nvPr/>
          </p:nvSpPr>
          <p:spPr bwMode="auto">
            <a:xfrm>
              <a:off x="4024" y="2942"/>
              <a:ext cx="421" cy="221"/>
            </a:xfrm>
            <a:custGeom>
              <a:avLst/>
              <a:gdLst>
                <a:gd name="T0" fmla="*/ 0 w 349"/>
                <a:gd name="T1" fmla="*/ 0 h 197"/>
                <a:gd name="T2" fmla="*/ 0 w 349"/>
                <a:gd name="T3" fmla="*/ 197 h 197"/>
                <a:gd name="T4" fmla="*/ 349 w 349"/>
                <a:gd name="T5" fmla="*/ 197 h 197"/>
                <a:gd name="T6" fmla="*/ 133 w 349"/>
                <a:gd name="T7" fmla="*/ 99 h 197"/>
                <a:gd name="T8" fmla="*/ 0 w 34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197">
                  <a:moveTo>
                    <a:pt x="0" y="0"/>
                  </a:moveTo>
                  <a:lnTo>
                    <a:pt x="0" y="197"/>
                  </a:lnTo>
                  <a:lnTo>
                    <a:pt x="349" y="197"/>
                  </a:lnTo>
                  <a:lnTo>
                    <a:pt x="133" y="99"/>
                  </a:lnTo>
                  <a:lnTo>
                    <a:pt x="0" y="0"/>
                  </a:lnTo>
                  <a:close/>
                </a:path>
              </a:pathLst>
            </a:custGeom>
            <a:pattFill prst="ltVert">
              <a:fgClr>
                <a:schemeClr val="accent1"/>
              </a:fgClr>
              <a:bgClr>
                <a:schemeClr val="accent2"/>
              </a:bgClr>
            </a:patt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701" name="Rectangle 29"/>
            <p:cNvSpPr>
              <a:spLocks noChangeArrowheads="1"/>
            </p:cNvSpPr>
            <p:nvPr/>
          </p:nvSpPr>
          <p:spPr bwMode="auto">
            <a:xfrm>
              <a:off x="4152" y="2736"/>
              <a:ext cx="311" cy="192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 </a:t>
              </a:r>
              <a:r>
                <a:rPr lang="zh-CN" altLang="en-US" sz="2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值</a:t>
              </a:r>
            </a:p>
          </p:txBody>
        </p:sp>
        <p:grpSp>
          <p:nvGrpSpPr>
            <p:cNvPr id="1052702" name="Group 30"/>
            <p:cNvGrpSpPr>
              <a:grpSpLocks/>
            </p:cNvGrpSpPr>
            <p:nvPr/>
          </p:nvGrpSpPr>
          <p:grpSpPr bwMode="auto">
            <a:xfrm>
              <a:off x="840" y="1716"/>
              <a:ext cx="3883" cy="1432"/>
              <a:chOff x="840" y="1716"/>
              <a:chExt cx="3883" cy="1432"/>
            </a:xfrm>
          </p:grpSpPr>
          <p:sp>
            <p:nvSpPr>
              <p:cNvPr id="1052703" name="Freeform 31"/>
              <p:cNvSpPr>
                <a:spLocks/>
              </p:cNvSpPr>
              <p:nvPr/>
            </p:nvSpPr>
            <p:spPr bwMode="auto">
              <a:xfrm>
                <a:off x="2781" y="1718"/>
                <a:ext cx="1942" cy="1430"/>
              </a:xfrm>
              <a:custGeom>
                <a:avLst/>
                <a:gdLst>
                  <a:gd name="T0" fmla="*/ 1942 w 1942"/>
                  <a:gd name="T1" fmla="*/ 1430 h 1430"/>
                  <a:gd name="T2" fmla="*/ 1737 w 1942"/>
                  <a:gd name="T3" fmla="*/ 1412 h 1430"/>
                  <a:gd name="T4" fmla="*/ 1636 w 1942"/>
                  <a:gd name="T5" fmla="*/ 1396 h 1430"/>
                  <a:gd name="T6" fmla="*/ 1532 w 1942"/>
                  <a:gd name="T7" fmla="*/ 1373 h 1430"/>
                  <a:gd name="T8" fmla="*/ 1431 w 1942"/>
                  <a:gd name="T9" fmla="*/ 1342 h 1430"/>
                  <a:gd name="T10" fmla="*/ 1328 w 1942"/>
                  <a:gd name="T11" fmla="*/ 1298 h 1430"/>
                  <a:gd name="T12" fmla="*/ 1227 w 1942"/>
                  <a:gd name="T13" fmla="*/ 1238 h 1430"/>
                  <a:gd name="T14" fmla="*/ 1022 w 1942"/>
                  <a:gd name="T15" fmla="*/ 1073 h 1430"/>
                  <a:gd name="T16" fmla="*/ 818 w 1942"/>
                  <a:gd name="T17" fmla="*/ 838 h 1430"/>
                  <a:gd name="T18" fmla="*/ 613 w 1942"/>
                  <a:gd name="T19" fmla="*/ 559 h 1430"/>
                  <a:gd name="T20" fmla="*/ 512 w 1942"/>
                  <a:gd name="T21" fmla="*/ 416 h 1430"/>
                  <a:gd name="T22" fmla="*/ 409 w 1942"/>
                  <a:gd name="T23" fmla="*/ 282 h 1430"/>
                  <a:gd name="T24" fmla="*/ 308 w 1942"/>
                  <a:gd name="T25" fmla="*/ 166 h 1430"/>
                  <a:gd name="T26" fmla="*/ 204 w 1942"/>
                  <a:gd name="T27" fmla="*/ 78 h 1430"/>
                  <a:gd name="T28" fmla="*/ 103 w 1942"/>
                  <a:gd name="T29" fmla="*/ 21 h 1430"/>
                  <a:gd name="T30" fmla="*/ 0 w 1942"/>
                  <a:gd name="T31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42" h="1430">
                    <a:moveTo>
                      <a:pt x="1942" y="1430"/>
                    </a:moveTo>
                    <a:lnTo>
                      <a:pt x="1737" y="1412"/>
                    </a:lnTo>
                    <a:lnTo>
                      <a:pt x="1636" y="1396"/>
                    </a:lnTo>
                    <a:lnTo>
                      <a:pt x="1532" y="1373"/>
                    </a:lnTo>
                    <a:lnTo>
                      <a:pt x="1431" y="1342"/>
                    </a:lnTo>
                    <a:lnTo>
                      <a:pt x="1328" y="1298"/>
                    </a:lnTo>
                    <a:lnTo>
                      <a:pt x="1227" y="1238"/>
                    </a:lnTo>
                    <a:lnTo>
                      <a:pt x="1022" y="1073"/>
                    </a:lnTo>
                    <a:lnTo>
                      <a:pt x="818" y="838"/>
                    </a:lnTo>
                    <a:lnTo>
                      <a:pt x="613" y="559"/>
                    </a:lnTo>
                    <a:lnTo>
                      <a:pt x="512" y="416"/>
                    </a:lnTo>
                    <a:lnTo>
                      <a:pt x="409" y="282"/>
                    </a:lnTo>
                    <a:lnTo>
                      <a:pt x="308" y="166"/>
                    </a:lnTo>
                    <a:lnTo>
                      <a:pt x="204" y="78"/>
                    </a:lnTo>
                    <a:lnTo>
                      <a:pt x="103" y="21"/>
                    </a:lnTo>
                    <a:lnTo>
                      <a:pt x="0" y="0"/>
                    </a:lnTo>
                  </a:path>
                </a:pathLst>
              </a:custGeom>
              <a:noFill/>
              <a:ln w="76200" cmpd="sng">
                <a:solidFill>
                  <a:srgbClr val="FF33CC"/>
                </a:solidFill>
                <a:prstDash val="solid"/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704" name="Freeform 32"/>
              <p:cNvSpPr>
                <a:spLocks/>
              </p:cNvSpPr>
              <p:nvPr/>
            </p:nvSpPr>
            <p:spPr bwMode="auto">
              <a:xfrm>
                <a:off x="840" y="1716"/>
                <a:ext cx="1943" cy="1430"/>
              </a:xfrm>
              <a:custGeom>
                <a:avLst/>
                <a:gdLst>
                  <a:gd name="T0" fmla="*/ 0 w 1943"/>
                  <a:gd name="T1" fmla="*/ 1430 h 1430"/>
                  <a:gd name="T2" fmla="*/ 205 w 1943"/>
                  <a:gd name="T3" fmla="*/ 1412 h 1430"/>
                  <a:gd name="T4" fmla="*/ 309 w 1943"/>
                  <a:gd name="T5" fmla="*/ 1396 h 1430"/>
                  <a:gd name="T6" fmla="*/ 410 w 1943"/>
                  <a:gd name="T7" fmla="*/ 1373 h 1430"/>
                  <a:gd name="T8" fmla="*/ 511 w 1943"/>
                  <a:gd name="T9" fmla="*/ 1342 h 1430"/>
                  <a:gd name="T10" fmla="*/ 614 w 1943"/>
                  <a:gd name="T11" fmla="*/ 1298 h 1430"/>
                  <a:gd name="T12" fmla="*/ 715 w 1943"/>
                  <a:gd name="T13" fmla="*/ 1238 h 1430"/>
                  <a:gd name="T14" fmla="*/ 922 w 1943"/>
                  <a:gd name="T15" fmla="*/ 1073 h 1430"/>
                  <a:gd name="T16" fmla="*/ 1124 w 1943"/>
                  <a:gd name="T17" fmla="*/ 838 h 1430"/>
                  <a:gd name="T18" fmla="*/ 1329 w 1943"/>
                  <a:gd name="T19" fmla="*/ 559 h 1430"/>
                  <a:gd name="T20" fmla="*/ 1432 w 1943"/>
                  <a:gd name="T21" fmla="*/ 416 h 1430"/>
                  <a:gd name="T22" fmla="*/ 1533 w 1943"/>
                  <a:gd name="T23" fmla="*/ 282 h 1430"/>
                  <a:gd name="T24" fmla="*/ 1637 w 1943"/>
                  <a:gd name="T25" fmla="*/ 166 h 1430"/>
                  <a:gd name="T26" fmla="*/ 1738 w 1943"/>
                  <a:gd name="T27" fmla="*/ 78 h 1430"/>
                  <a:gd name="T28" fmla="*/ 1842 w 1943"/>
                  <a:gd name="T29" fmla="*/ 21 h 1430"/>
                  <a:gd name="T30" fmla="*/ 1943 w 1943"/>
                  <a:gd name="T31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43" h="1430">
                    <a:moveTo>
                      <a:pt x="0" y="1430"/>
                    </a:moveTo>
                    <a:lnTo>
                      <a:pt x="205" y="1412"/>
                    </a:lnTo>
                    <a:lnTo>
                      <a:pt x="309" y="1396"/>
                    </a:lnTo>
                    <a:lnTo>
                      <a:pt x="410" y="1373"/>
                    </a:lnTo>
                    <a:lnTo>
                      <a:pt x="511" y="1342"/>
                    </a:lnTo>
                    <a:lnTo>
                      <a:pt x="614" y="1298"/>
                    </a:lnTo>
                    <a:lnTo>
                      <a:pt x="715" y="1238"/>
                    </a:lnTo>
                    <a:lnTo>
                      <a:pt x="922" y="1073"/>
                    </a:lnTo>
                    <a:lnTo>
                      <a:pt x="1124" y="838"/>
                    </a:lnTo>
                    <a:lnTo>
                      <a:pt x="1329" y="559"/>
                    </a:lnTo>
                    <a:lnTo>
                      <a:pt x="1432" y="416"/>
                    </a:lnTo>
                    <a:lnTo>
                      <a:pt x="1533" y="282"/>
                    </a:lnTo>
                    <a:lnTo>
                      <a:pt x="1637" y="166"/>
                    </a:lnTo>
                    <a:lnTo>
                      <a:pt x="1738" y="78"/>
                    </a:lnTo>
                    <a:lnTo>
                      <a:pt x="1842" y="21"/>
                    </a:lnTo>
                    <a:lnTo>
                      <a:pt x="1943" y="0"/>
                    </a:lnTo>
                  </a:path>
                </a:pathLst>
              </a:custGeom>
              <a:noFill/>
              <a:ln w="76200" cmpd="sng">
                <a:solidFill>
                  <a:srgbClr val="FF33CC"/>
                </a:solidFill>
                <a:prstDash val="solid"/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52705" name="Group 33"/>
            <p:cNvGrpSpPr>
              <a:grpSpLocks/>
            </p:cNvGrpSpPr>
            <p:nvPr/>
          </p:nvGrpSpPr>
          <p:grpSpPr bwMode="auto">
            <a:xfrm flipH="1">
              <a:off x="3684" y="2004"/>
              <a:ext cx="672" cy="1200"/>
              <a:chOff x="1392" y="2160"/>
              <a:chExt cx="672" cy="1200"/>
            </a:xfrm>
          </p:grpSpPr>
          <p:sp>
            <p:nvSpPr>
              <p:cNvPr id="1052706" name="Line 34"/>
              <p:cNvSpPr>
                <a:spLocks noChangeShapeType="1"/>
              </p:cNvSpPr>
              <p:nvPr/>
            </p:nvSpPr>
            <p:spPr bwMode="auto">
              <a:xfrm>
                <a:off x="1392" y="2160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25400" dir="54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2707" name="Line 35"/>
              <p:cNvSpPr>
                <a:spLocks noChangeShapeType="1"/>
              </p:cNvSpPr>
              <p:nvPr/>
            </p:nvSpPr>
            <p:spPr bwMode="auto">
              <a:xfrm>
                <a:off x="2064" y="2160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52708" name="Freeform 36"/>
            <p:cNvSpPr>
              <a:spLocks/>
            </p:cNvSpPr>
            <p:nvPr/>
          </p:nvSpPr>
          <p:spPr bwMode="auto">
            <a:xfrm flipH="1">
              <a:off x="3785" y="2552"/>
              <a:ext cx="423" cy="494"/>
            </a:xfrm>
            <a:custGeom>
              <a:avLst/>
              <a:gdLst>
                <a:gd name="T0" fmla="*/ 0 w 303"/>
                <a:gd name="T1" fmla="*/ 0 h 566"/>
                <a:gd name="T2" fmla="*/ 47 w 303"/>
                <a:gd name="T3" fmla="*/ 6 h 566"/>
                <a:gd name="T4" fmla="*/ 91 w 303"/>
                <a:gd name="T5" fmla="*/ 18 h 566"/>
                <a:gd name="T6" fmla="*/ 130 w 303"/>
                <a:gd name="T7" fmla="*/ 44 h 566"/>
                <a:gd name="T8" fmla="*/ 163 w 303"/>
                <a:gd name="T9" fmla="*/ 75 h 566"/>
                <a:gd name="T10" fmla="*/ 189 w 303"/>
                <a:gd name="T11" fmla="*/ 114 h 566"/>
                <a:gd name="T12" fmla="*/ 207 w 303"/>
                <a:gd name="T13" fmla="*/ 155 h 566"/>
                <a:gd name="T14" fmla="*/ 212 w 303"/>
                <a:gd name="T15" fmla="*/ 202 h 566"/>
                <a:gd name="T16" fmla="*/ 210 w 303"/>
                <a:gd name="T17" fmla="*/ 249 h 566"/>
                <a:gd name="T18" fmla="*/ 194 w 303"/>
                <a:gd name="T19" fmla="*/ 292 h 566"/>
                <a:gd name="T20" fmla="*/ 181 w 303"/>
                <a:gd name="T21" fmla="*/ 331 h 566"/>
                <a:gd name="T22" fmla="*/ 176 w 303"/>
                <a:gd name="T23" fmla="*/ 373 h 566"/>
                <a:gd name="T24" fmla="*/ 181 w 303"/>
                <a:gd name="T25" fmla="*/ 411 h 566"/>
                <a:gd name="T26" fmla="*/ 192 w 303"/>
                <a:gd name="T27" fmla="*/ 453 h 566"/>
                <a:gd name="T28" fmla="*/ 210 w 303"/>
                <a:gd name="T29" fmla="*/ 489 h 566"/>
                <a:gd name="T30" fmla="*/ 236 w 303"/>
                <a:gd name="T31" fmla="*/ 520 h 566"/>
                <a:gd name="T32" fmla="*/ 267 w 303"/>
                <a:gd name="T33" fmla="*/ 546 h 566"/>
                <a:gd name="T34" fmla="*/ 303 w 303"/>
                <a:gd name="T35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566">
                  <a:moveTo>
                    <a:pt x="0" y="0"/>
                  </a:moveTo>
                  <a:lnTo>
                    <a:pt x="47" y="6"/>
                  </a:lnTo>
                  <a:lnTo>
                    <a:pt x="91" y="18"/>
                  </a:lnTo>
                  <a:lnTo>
                    <a:pt x="130" y="44"/>
                  </a:lnTo>
                  <a:lnTo>
                    <a:pt x="163" y="75"/>
                  </a:lnTo>
                  <a:lnTo>
                    <a:pt x="189" y="114"/>
                  </a:lnTo>
                  <a:lnTo>
                    <a:pt x="207" y="155"/>
                  </a:lnTo>
                  <a:lnTo>
                    <a:pt x="212" y="202"/>
                  </a:lnTo>
                  <a:lnTo>
                    <a:pt x="210" y="249"/>
                  </a:lnTo>
                  <a:lnTo>
                    <a:pt x="194" y="292"/>
                  </a:lnTo>
                  <a:lnTo>
                    <a:pt x="181" y="331"/>
                  </a:lnTo>
                  <a:lnTo>
                    <a:pt x="176" y="373"/>
                  </a:lnTo>
                  <a:lnTo>
                    <a:pt x="181" y="411"/>
                  </a:lnTo>
                  <a:lnTo>
                    <a:pt x="192" y="453"/>
                  </a:lnTo>
                  <a:lnTo>
                    <a:pt x="210" y="489"/>
                  </a:lnTo>
                  <a:lnTo>
                    <a:pt x="236" y="520"/>
                  </a:lnTo>
                  <a:lnTo>
                    <a:pt x="267" y="546"/>
                  </a:lnTo>
                  <a:lnTo>
                    <a:pt x="303" y="566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25400" dir="54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52709" name="Group 37"/>
            <p:cNvGrpSpPr>
              <a:grpSpLocks/>
            </p:cNvGrpSpPr>
            <p:nvPr/>
          </p:nvGrpSpPr>
          <p:grpSpPr bwMode="auto">
            <a:xfrm flipH="1">
              <a:off x="4020" y="2676"/>
              <a:ext cx="456" cy="504"/>
              <a:chOff x="4752" y="2856"/>
              <a:chExt cx="456" cy="576"/>
            </a:xfrm>
          </p:grpSpPr>
          <p:sp>
            <p:nvSpPr>
              <p:cNvPr id="1052710" name="Line 38"/>
              <p:cNvSpPr>
                <a:spLocks noChangeShapeType="1"/>
              </p:cNvSpPr>
              <p:nvPr/>
            </p:nvSpPr>
            <p:spPr bwMode="auto">
              <a:xfrm flipH="1">
                <a:off x="4752" y="2856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7BFFF2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711" name="Line 39"/>
              <p:cNvSpPr>
                <a:spLocks noChangeShapeType="1"/>
              </p:cNvSpPr>
              <p:nvPr/>
            </p:nvSpPr>
            <p:spPr bwMode="auto">
              <a:xfrm>
                <a:off x="5208" y="2856"/>
                <a:ext cx="0" cy="576"/>
              </a:xfrm>
              <a:prstGeom prst="line">
                <a:avLst/>
              </a:prstGeom>
              <a:noFill/>
              <a:ln w="19050">
                <a:solidFill>
                  <a:srgbClr val="7BFFF2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52712" name="Freeform 40"/>
            <p:cNvSpPr>
              <a:spLocks/>
            </p:cNvSpPr>
            <p:nvPr/>
          </p:nvSpPr>
          <p:spPr bwMode="auto">
            <a:xfrm flipH="1">
              <a:off x="4116" y="2924"/>
              <a:ext cx="315" cy="182"/>
            </a:xfrm>
            <a:custGeom>
              <a:avLst/>
              <a:gdLst>
                <a:gd name="T0" fmla="*/ 0 w 303"/>
                <a:gd name="T1" fmla="*/ 0 h 566"/>
                <a:gd name="T2" fmla="*/ 47 w 303"/>
                <a:gd name="T3" fmla="*/ 6 h 566"/>
                <a:gd name="T4" fmla="*/ 91 w 303"/>
                <a:gd name="T5" fmla="*/ 18 h 566"/>
                <a:gd name="T6" fmla="*/ 130 w 303"/>
                <a:gd name="T7" fmla="*/ 44 h 566"/>
                <a:gd name="T8" fmla="*/ 163 w 303"/>
                <a:gd name="T9" fmla="*/ 75 h 566"/>
                <a:gd name="T10" fmla="*/ 189 w 303"/>
                <a:gd name="T11" fmla="*/ 114 h 566"/>
                <a:gd name="T12" fmla="*/ 207 w 303"/>
                <a:gd name="T13" fmla="*/ 155 h 566"/>
                <a:gd name="T14" fmla="*/ 212 w 303"/>
                <a:gd name="T15" fmla="*/ 202 h 566"/>
                <a:gd name="T16" fmla="*/ 210 w 303"/>
                <a:gd name="T17" fmla="*/ 249 h 566"/>
                <a:gd name="T18" fmla="*/ 194 w 303"/>
                <a:gd name="T19" fmla="*/ 292 h 566"/>
                <a:gd name="T20" fmla="*/ 181 w 303"/>
                <a:gd name="T21" fmla="*/ 331 h 566"/>
                <a:gd name="T22" fmla="*/ 176 w 303"/>
                <a:gd name="T23" fmla="*/ 373 h 566"/>
                <a:gd name="T24" fmla="*/ 181 w 303"/>
                <a:gd name="T25" fmla="*/ 411 h 566"/>
                <a:gd name="T26" fmla="*/ 192 w 303"/>
                <a:gd name="T27" fmla="*/ 453 h 566"/>
                <a:gd name="T28" fmla="*/ 210 w 303"/>
                <a:gd name="T29" fmla="*/ 489 h 566"/>
                <a:gd name="T30" fmla="*/ 236 w 303"/>
                <a:gd name="T31" fmla="*/ 520 h 566"/>
                <a:gd name="T32" fmla="*/ 267 w 303"/>
                <a:gd name="T33" fmla="*/ 546 h 566"/>
                <a:gd name="T34" fmla="*/ 303 w 303"/>
                <a:gd name="T35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566">
                  <a:moveTo>
                    <a:pt x="0" y="0"/>
                  </a:moveTo>
                  <a:lnTo>
                    <a:pt x="47" y="6"/>
                  </a:lnTo>
                  <a:lnTo>
                    <a:pt x="91" y="18"/>
                  </a:lnTo>
                  <a:lnTo>
                    <a:pt x="130" y="44"/>
                  </a:lnTo>
                  <a:lnTo>
                    <a:pt x="163" y="75"/>
                  </a:lnTo>
                  <a:lnTo>
                    <a:pt x="189" y="114"/>
                  </a:lnTo>
                  <a:lnTo>
                    <a:pt x="207" y="155"/>
                  </a:lnTo>
                  <a:lnTo>
                    <a:pt x="212" y="202"/>
                  </a:lnTo>
                  <a:lnTo>
                    <a:pt x="210" y="249"/>
                  </a:lnTo>
                  <a:lnTo>
                    <a:pt x="194" y="292"/>
                  </a:lnTo>
                  <a:lnTo>
                    <a:pt x="181" y="331"/>
                  </a:lnTo>
                  <a:lnTo>
                    <a:pt x="176" y="373"/>
                  </a:lnTo>
                  <a:lnTo>
                    <a:pt x="181" y="411"/>
                  </a:lnTo>
                  <a:lnTo>
                    <a:pt x="192" y="453"/>
                  </a:lnTo>
                  <a:lnTo>
                    <a:pt x="210" y="489"/>
                  </a:lnTo>
                  <a:lnTo>
                    <a:pt x="236" y="520"/>
                  </a:lnTo>
                  <a:lnTo>
                    <a:pt x="267" y="546"/>
                  </a:lnTo>
                  <a:lnTo>
                    <a:pt x="303" y="566"/>
                  </a:lnTo>
                </a:path>
              </a:pathLst>
            </a:custGeom>
            <a:noFill/>
            <a:ln w="19050" cmpd="sng">
              <a:solidFill>
                <a:srgbClr val="7BFFF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713" name="Freeform 41"/>
            <p:cNvSpPr>
              <a:spLocks/>
            </p:cNvSpPr>
            <p:nvPr/>
          </p:nvSpPr>
          <p:spPr bwMode="auto">
            <a:xfrm>
              <a:off x="840" y="1716"/>
              <a:ext cx="3957" cy="1466"/>
            </a:xfrm>
            <a:custGeom>
              <a:avLst/>
              <a:gdLst>
                <a:gd name="T0" fmla="*/ 0 w 3957"/>
                <a:gd name="T1" fmla="*/ 0 h 1466"/>
                <a:gd name="T2" fmla="*/ 0 w 3957"/>
                <a:gd name="T3" fmla="*/ 1466 h 1466"/>
                <a:gd name="T4" fmla="*/ 3957 w 3957"/>
                <a:gd name="T5" fmla="*/ 1466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57" h="1466">
                  <a:moveTo>
                    <a:pt x="0" y="0"/>
                  </a:moveTo>
                  <a:lnTo>
                    <a:pt x="0" y="1466"/>
                  </a:lnTo>
                  <a:lnTo>
                    <a:pt x="3957" y="1466"/>
                  </a:lnTo>
                </a:path>
              </a:pathLst>
            </a:custGeom>
            <a:noFill/>
            <a:ln w="36513">
              <a:solidFill>
                <a:schemeClr val="tx1"/>
              </a:solidFill>
              <a:prstDash val="solid"/>
              <a:round/>
              <a:headEnd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714" name="AutoShape 42"/>
            <p:cNvSpPr>
              <a:spLocks noChangeArrowheads="1"/>
            </p:cNvSpPr>
            <p:nvPr/>
          </p:nvSpPr>
          <p:spPr bwMode="auto">
            <a:xfrm>
              <a:off x="3912" y="3192"/>
              <a:ext cx="264" cy="528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利用 </a:t>
            </a:r>
            <a:r>
              <a:rPr lang="en-US" altLang="zh-CN" sz="4000" i="1">
                <a:latin typeface="Arial" panose="020B0604020202020204" pitchFamily="34" charset="0"/>
              </a:rPr>
              <a:t>P </a:t>
            </a:r>
            <a:r>
              <a:rPr lang="zh-CN" altLang="en-US" sz="4000">
                <a:latin typeface="Arial" panose="020B0604020202020204" pitchFamily="34" charset="0"/>
              </a:rPr>
              <a:t>值进行检验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决策准则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98638"/>
            <a:ext cx="8132763" cy="4408487"/>
          </a:xfrm>
          <a:noFill/>
          <a:ln/>
        </p:spPr>
        <p:txBody>
          <a:bodyPr/>
          <a:lstStyle/>
          <a:p>
            <a:pPr marL="609600" indent="-609600">
              <a:spcBef>
                <a:spcPct val="30000"/>
              </a:spcBef>
              <a:buFontTx/>
              <a:buAutoNum type="arabicPeriod"/>
            </a:pPr>
            <a:r>
              <a:rPr lang="zh-CN" altLang="en-US"/>
              <a:t>单侧检验</a:t>
            </a:r>
          </a:p>
          <a:p>
            <a:pPr marL="1219200" lvl="1" indent="-533400">
              <a:spcBef>
                <a:spcPct val="30000"/>
              </a:spcBef>
            </a:pPr>
            <a:r>
              <a:rPr lang="zh-CN" altLang="en-US"/>
              <a:t>若</a:t>
            </a:r>
            <a:r>
              <a:rPr lang="en-US" altLang="zh-CN"/>
              <a:t>p-</a:t>
            </a:r>
            <a:r>
              <a:rPr lang="zh-CN" altLang="en-US"/>
              <a:t>值 </a:t>
            </a:r>
            <a:r>
              <a:rPr lang="en-US" altLang="zh-CN">
                <a:latin typeface="Symbol" panose="05050102010706020507" pitchFamily="18" charset="2"/>
              </a:rPr>
              <a:t>&gt;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</a:rPr>
              <a:t></a:t>
            </a:r>
            <a:r>
              <a:rPr lang="en-US" altLang="zh-CN">
                <a:latin typeface="宋体" panose="02010600030101010101" pitchFamily="2" charset="-122"/>
              </a:rPr>
              <a:t>,</a:t>
            </a:r>
            <a:r>
              <a:rPr lang="zh-CN" altLang="en-US"/>
              <a:t>不拒绝 </a:t>
            </a:r>
            <a:r>
              <a:rPr lang="en-US" altLang="zh-CN"/>
              <a:t>H</a:t>
            </a:r>
            <a:r>
              <a:rPr lang="en-US" altLang="zh-CN" baseline="-25000"/>
              <a:t>0</a:t>
            </a:r>
            <a:endParaRPr lang="en-US" altLang="zh-CN"/>
          </a:p>
          <a:p>
            <a:pPr marL="1219200" lvl="1" indent="-533400"/>
            <a:r>
              <a:rPr lang="zh-CN" altLang="en-US"/>
              <a:t>若</a:t>
            </a:r>
            <a:r>
              <a:rPr lang="en-US" altLang="zh-CN"/>
              <a:t>p-</a:t>
            </a:r>
            <a:r>
              <a:rPr lang="zh-CN" altLang="en-US"/>
              <a:t>值 </a:t>
            </a:r>
            <a:r>
              <a:rPr lang="en-US" altLang="zh-CN"/>
              <a:t>&lt; </a:t>
            </a:r>
            <a:r>
              <a:rPr lang="en-US" altLang="zh-CN">
                <a:latin typeface="Symbol" panose="05050102010706020507" pitchFamily="18" charset="2"/>
              </a:rPr>
              <a:t></a:t>
            </a:r>
            <a:r>
              <a:rPr lang="en-US" altLang="zh-CN"/>
              <a:t>, </a:t>
            </a:r>
            <a:r>
              <a:rPr lang="zh-CN" altLang="en-US"/>
              <a:t>拒绝 </a:t>
            </a:r>
            <a:r>
              <a:rPr lang="en-US" altLang="zh-CN"/>
              <a:t>H</a:t>
            </a:r>
            <a:r>
              <a:rPr lang="en-US" altLang="zh-CN" baseline="-25000"/>
              <a:t>0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/>
              <a:t>双侧检验</a:t>
            </a:r>
          </a:p>
          <a:p>
            <a:pPr marL="1219200" lvl="1" indent="-533400">
              <a:spcBef>
                <a:spcPct val="30000"/>
              </a:spcBef>
            </a:pPr>
            <a:r>
              <a:rPr lang="zh-CN" altLang="en-US"/>
              <a:t>若</a:t>
            </a:r>
            <a:r>
              <a:rPr lang="en-US" altLang="zh-CN"/>
              <a:t>p-</a:t>
            </a:r>
            <a:r>
              <a:rPr lang="zh-CN" altLang="en-US"/>
              <a:t>值 </a:t>
            </a:r>
            <a:r>
              <a:rPr lang="en-US" altLang="zh-CN">
                <a:latin typeface="Symbol" panose="05050102010706020507" pitchFamily="18" charset="2"/>
              </a:rPr>
              <a:t>&gt;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</a:rPr>
              <a:t>/2</a:t>
            </a:r>
            <a:r>
              <a:rPr lang="en-US" altLang="zh-CN"/>
              <a:t>, </a:t>
            </a:r>
            <a:r>
              <a:rPr lang="zh-CN" altLang="en-US"/>
              <a:t>不拒绝 </a:t>
            </a:r>
            <a:r>
              <a:rPr lang="en-US" altLang="zh-CN"/>
              <a:t>H</a:t>
            </a:r>
            <a:r>
              <a:rPr lang="en-US" altLang="zh-CN" baseline="-25000"/>
              <a:t>0</a:t>
            </a:r>
            <a:endParaRPr lang="en-US" altLang="zh-CN"/>
          </a:p>
          <a:p>
            <a:pPr marL="1219200" lvl="1" indent="-533400"/>
            <a:r>
              <a:rPr lang="zh-CN" altLang="en-US"/>
              <a:t>若</a:t>
            </a:r>
            <a:r>
              <a:rPr lang="en-US" altLang="zh-CN"/>
              <a:t>p-</a:t>
            </a:r>
            <a:r>
              <a:rPr lang="zh-CN" altLang="en-US"/>
              <a:t>值 </a:t>
            </a:r>
            <a:r>
              <a:rPr lang="en-US" altLang="zh-CN"/>
              <a:t>&lt; </a:t>
            </a:r>
            <a:r>
              <a:rPr lang="en-US" altLang="zh-CN">
                <a:latin typeface="Symbol" panose="05050102010706020507" pitchFamily="18" charset="2"/>
              </a:rPr>
              <a:t>/2</a:t>
            </a:r>
            <a:r>
              <a:rPr lang="en-US" altLang="zh-CN"/>
              <a:t>, </a:t>
            </a:r>
            <a:r>
              <a:rPr lang="zh-CN" altLang="en-US"/>
              <a:t>拒绝 </a:t>
            </a:r>
            <a:r>
              <a:rPr lang="en-US" altLang="zh-CN"/>
              <a:t>H</a:t>
            </a:r>
            <a:r>
              <a:rPr lang="en-US" altLang="zh-CN" baseline="-25000"/>
              <a:t>0</a:t>
            </a:r>
            <a:endParaRPr lang="en-US" altLang="zh-CN"/>
          </a:p>
        </p:txBody>
      </p:sp>
      <p:grpSp>
        <p:nvGrpSpPr>
          <p:cNvPr id="1054724" name="Group 4"/>
          <p:cNvGrpSpPr>
            <a:grpSpLocks/>
          </p:cNvGrpSpPr>
          <p:nvPr/>
        </p:nvGrpSpPr>
        <p:grpSpPr bwMode="auto">
          <a:xfrm>
            <a:off x="6364288" y="3244850"/>
            <a:ext cx="1943100" cy="2738438"/>
            <a:chOff x="3997" y="2032"/>
            <a:chExt cx="1224" cy="1725"/>
          </a:xfrm>
        </p:grpSpPr>
        <p:grpSp>
          <p:nvGrpSpPr>
            <p:cNvPr id="1054725" name="Group 5"/>
            <p:cNvGrpSpPr>
              <a:grpSpLocks/>
            </p:cNvGrpSpPr>
            <p:nvPr/>
          </p:nvGrpSpPr>
          <p:grpSpPr bwMode="auto">
            <a:xfrm>
              <a:off x="4268" y="2032"/>
              <a:ext cx="953" cy="802"/>
              <a:chOff x="3653" y="2693"/>
              <a:chExt cx="674" cy="736"/>
            </a:xfrm>
          </p:grpSpPr>
          <p:grpSp>
            <p:nvGrpSpPr>
              <p:cNvPr id="1054726" name="Group 6"/>
              <p:cNvGrpSpPr>
                <a:grpSpLocks/>
              </p:cNvGrpSpPr>
              <p:nvPr/>
            </p:nvGrpSpPr>
            <p:grpSpPr bwMode="auto">
              <a:xfrm>
                <a:off x="3653" y="2693"/>
                <a:ext cx="674" cy="736"/>
                <a:chOff x="3653" y="2693"/>
                <a:chExt cx="674" cy="736"/>
              </a:xfrm>
            </p:grpSpPr>
            <p:grpSp>
              <p:nvGrpSpPr>
                <p:cNvPr id="1054727" name="Group 7"/>
                <p:cNvGrpSpPr>
                  <a:grpSpLocks/>
                </p:cNvGrpSpPr>
                <p:nvPr/>
              </p:nvGrpSpPr>
              <p:grpSpPr bwMode="auto">
                <a:xfrm>
                  <a:off x="3653" y="2729"/>
                  <a:ext cx="615" cy="700"/>
                  <a:chOff x="3653" y="2729"/>
                  <a:chExt cx="615" cy="700"/>
                </a:xfrm>
              </p:grpSpPr>
              <p:sp>
                <p:nvSpPr>
                  <p:cNvPr id="1054728" name="Freeform 8"/>
                  <p:cNvSpPr>
                    <a:spLocks/>
                  </p:cNvSpPr>
                  <p:nvPr/>
                </p:nvSpPr>
                <p:spPr bwMode="auto">
                  <a:xfrm>
                    <a:off x="3653" y="2729"/>
                    <a:ext cx="615" cy="700"/>
                  </a:xfrm>
                  <a:custGeom>
                    <a:avLst/>
                    <a:gdLst>
                      <a:gd name="T0" fmla="*/ 540 w 615"/>
                      <a:gd name="T1" fmla="*/ 341 h 700"/>
                      <a:gd name="T2" fmla="*/ 581 w 615"/>
                      <a:gd name="T3" fmla="*/ 273 h 700"/>
                      <a:gd name="T4" fmla="*/ 610 w 615"/>
                      <a:gd name="T5" fmla="*/ 182 h 700"/>
                      <a:gd name="T6" fmla="*/ 612 w 615"/>
                      <a:gd name="T7" fmla="*/ 103 h 700"/>
                      <a:gd name="T8" fmla="*/ 572 w 615"/>
                      <a:gd name="T9" fmla="*/ 36 h 700"/>
                      <a:gd name="T10" fmla="*/ 500 w 615"/>
                      <a:gd name="T11" fmla="*/ 3 h 700"/>
                      <a:gd name="T12" fmla="*/ 424 w 615"/>
                      <a:gd name="T13" fmla="*/ 5 h 700"/>
                      <a:gd name="T14" fmla="*/ 375 w 615"/>
                      <a:gd name="T15" fmla="*/ 30 h 700"/>
                      <a:gd name="T16" fmla="*/ 361 w 615"/>
                      <a:gd name="T17" fmla="*/ 57 h 700"/>
                      <a:gd name="T18" fmla="*/ 330 w 615"/>
                      <a:gd name="T19" fmla="*/ 104 h 700"/>
                      <a:gd name="T20" fmla="*/ 302 w 615"/>
                      <a:gd name="T21" fmla="*/ 144 h 700"/>
                      <a:gd name="T22" fmla="*/ 238 w 615"/>
                      <a:gd name="T23" fmla="*/ 151 h 700"/>
                      <a:gd name="T24" fmla="*/ 167 w 615"/>
                      <a:gd name="T25" fmla="*/ 135 h 700"/>
                      <a:gd name="T26" fmla="*/ 81 w 615"/>
                      <a:gd name="T27" fmla="*/ 125 h 700"/>
                      <a:gd name="T28" fmla="*/ 37 w 615"/>
                      <a:gd name="T29" fmla="*/ 135 h 700"/>
                      <a:gd name="T30" fmla="*/ 5 w 615"/>
                      <a:gd name="T31" fmla="*/ 168 h 700"/>
                      <a:gd name="T32" fmla="*/ 5 w 615"/>
                      <a:gd name="T33" fmla="*/ 217 h 700"/>
                      <a:gd name="T34" fmla="*/ 31 w 615"/>
                      <a:gd name="T35" fmla="*/ 245 h 700"/>
                      <a:gd name="T36" fmla="*/ 105 w 615"/>
                      <a:gd name="T37" fmla="*/ 266 h 700"/>
                      <a:gd name="T38" fmla="*/ 193 w 615"/>
                      <a:gd name="T39" fmla="*/ 280 h 700"/>
                      <a:gd name="T40" fmla="*/ 243 w 615"/>
                      <a:gd name="T41" fmla="*/ 280 h 700"/>
                      <a:gd name="T42" fmla="*/ 243 w 615"/>
                      <a:gd name="T43" fmla="*/ 320 h 700"/>
                      <a:gd name="T44" fmla="*/ 309 w 615"/>
                      <a:gd name="T45" fmla="*/ 325 h 700"/>
                      <a:gd name="T46" fmla="*/ 304 w 615"/>
                      <a:gd name="T47" fmla="*/ 352 h 700"/>
                      <a:gd name="T48" fmla="*/ 302 w 615"/>
                      <a:gd name="T49" fmla="*/ 377 h 700"/>
                      <a:gd name="T50" fmla="*/ 236 w 615"/>
                      <a:gd name="T51" fmla="*/ 373 h 700"/>
                      <a:gd name="T52" fmla="*/ 209 w 615"/>
                      <a:gd name="T53" fmla="*/ 454 h 700"/>
                      <a:gd name="T54" fmla="*/ 193 w 615"/>
                      <a:gd name="T55" fmla="*/ 546 h 700"/>
                      <a:gd name="T56" fmla="*/ 191 w 615"/>
                      <a:gd name="T57" fmla="*/ 626 h 700"/>
                      <a:gd name="T58" fmla="*/ 208 w 615"/>
                      <a:gd name="T59" fmla="*/ 683 h 700"/>
                      <a:gd name="T60" fmla="*/ 238 w 615"/>
                      <a:gd name="T61" fmla="*/ 699 h 700"/>
                      <a:gd name="T62" fmla="*/ 295 w 615"/>
                      <a:gd name="T63" fmla="*/ 692 h 700"/>
                      <a:gd name="T64" fmla="*/ 343 w 615"/>
                      <a:gd name="T65" fmla="*/ 671 h 700"/>
                      <a:gd name="T66" fmla="*/ 375 w 615"/>
                      <a:gd name="T67" fmla="*/ 628 h 700"/>
                      <a:gd name="T68" fmla="*/ 394 w 615"/>
                      <a:gd name="T69" fmla="*/ 586 h 700"/>
                      <a:gd name="T70" fmla="*/ 421 w 615"/>
                      <a:gd name="T71" fmla="*/ 537 h 700"/>
                      <a:gd name="T72" fmla="*/ 460 w 615"/>
                      <a:gd name="T73" fmla="*/ 497 h 700"/>
                      <a:gd name="T74" fmla="*/ 489 w 615"/>
                      <a:gd name="T75" fmla="*/ 455 h 700"/>
                      <a:gd name="T76" fmla="*/ 520 w 615"/>
                      <a:gd name="T77" fmla="*/ 391 h 7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615" h="700">
                        <a:moveTo>
                          <a:pt x="520" y="391"/>
                        </a:moveTo>
                        <a:lnTo>
                          <a:pt x="540" y="341"/>
                        </a:lnTo>
                        <a:lnTo>
                          <a:pt x="565" y="306"/>
                        </a:lnTo>
                        <a:lnTo>
                          <a:pt x="581" y="273"/>
                        </a:lnTo>
                        <a:lnTo>
                          <a:pt x="598" y="235"/>
                        </a:lnTo>
                        <a:lnTo>
                          <a:pt x="610" y="182"/>
                        </a:lnTo>
                        <a:lnTo>
                          <a:pt x="614" y="145"/>
                        </a:lnTo>
                        <a:lnTo>
                          <a:pt x="612" y="103"/>
                        </a:lnTo>
                        <a:lnTo>
                          <a:pt x="593" y="64"/>
                        </a:lnTo>
                        <a:lnTo>
                          <a:pt x="572" y="36"/>
                        </a:lnTo>
                        <a:lnTo>
                          <a:pt x="544" y="15"/>
                        </a:lnTo>
                        <a:lnTo>
                          <a:pt x="500" y="3"/>
                        </a:lnTo>
                        <a:lnTo>
                          <a:pt x="461" y="0"/>
                        </a:lnTo>
                        <a:lnTo>
                          <a:pt x="424" y="5"/>
                        </a:lnTo>
                        <a:lnTo>
                          <a:pt x="394" y="16"/>
                        </a:lnTo>
                        <a:lnTo>
                          <a:pt x="375" y="30"/>
                        </a:lnTo>
                        <a:lnTo>
                          <a:pt x="372" y="45"/>
                        </a:lnTo>
                        <a:lnTo>
                          <a:pt x="361" y="57"/>
                        </a:lnTo>
                        <a:lnTo>
                          <a:pt x="342" y="81"/>
                        </a:lnTo>
                        <a:lnTo>
                          <a:pt x="330" y="104"/>
                        </a:lnTo>
                        <a:lnTo>
                          <a:pt x="316" y="130"/>
                        </a:lnTo>
                        <a:lnTo>
                          <a:pt x="302" y="144"/>
                        </a:lnTo>
                        <a:lnTo>
                          <a:pt x="270" y="154"/>
                        </a:lnTo>
                        <a:lnTo>
                          <a:pt x="238" y="151"/>
                        </a:lnTo>
                        <a:lnTo>
                          <a:pt x="203" y="142"/>
                        </a:lnTo>
                        <a:lnTo>
                          <a:pt x="167" y="135"/>
                        </a:lnTo>
                        <a:lnTo>
                          <a:pt x="120" y="128"/>
                        </a:lnTo>
                        <a:lnTo>
                          <a:pt x="81" y="125"/>
                        </a:lnTo>
                        <a:lnTo>
                          <a:pt x="58" y="129"/>
                        </a:lnTo>
                        <a:lnTo>
                          <a:pt x="37" y="135"/>
                        </a:lnTo>
                        <a:lnTo>
                          <a:pt x="17" y="150"/>
                        </a:lnTo>
                        <a:lnTo>
                          <a:pt x="5" y="168"/>
                        </a:lnTo>
                        <a:lnTo>
                          <a:pt x="0" y="193"/>
                        </a:lnTo>
                        <a:lnTo>
                          <a:pt x="5" y="217"/>
                        </a:lnTo>
                        <a:lnTo>
                          <a:pt x="17" y="234"/>
                        </a:lnTo>
                        <a:lnTo>
                          <a:pt x="31" y="245"/>
                        </a:lnTo>
                        <a:lnTo>
                          <a:pt x="57" y="256"/>
                        </a:lnTo>
                        <a:lnTo>
                          <a:pt x="105" y="266"/>
                        </a:lnTo>
                        <a:lnTo>
                          <a:pt x="144" y="273"/>
                        </a:lnTo>
                        <a:lnTo>
                          <a:pt x="193" y="280"/>
                        </a:lnTo>
                        <a:lnTo>
                          <a:pt x="229" y="282"/>
                        </a:lnTo>
                        <a:lnTo>
                          <a:pt x="243" y="280"/>
                        </a:lnTo>
                        <a:lnTo>
                          <a:pt x="248" y="300"/>
                        </a:lnTo>
                        <a:lnTo>
                          <a:pt x="243" y="320"/>
                        </a:lnTo>
                        <a:lnTo>
                          <a:pt x="275" y="329"/>
                        </a:lnTo>
                        <a:lnTo>
                          <a:pt x="309" y="325"/>
                        </a:lnTo>
                        <a:lnTo>
                          <a:pt x="307" y="339"/>
                        </a:lnTo>
                        <a:lnTo>
                          <a:pt x="304" y="352"/>
                        </a:lnTo>
                        <a:lnTo>
                          <a:pt x="303" y="366"/>
                        </a:lnTo>
                        <a:lnTo>
                          <a:pt x="302" y="377"/>
                        </a:lnTo>
                        <a:lnTo>
                          <a:pt x="267" y="382"/>
                        </a:lnTo>
                        <a:lnTo>
                          <a:pt x="236" y="373"/>
                        </a:lnTo>
                        <a:lnTo>
                          <a:pt x="222" y="407"/>
                        </a:lnTo>
                        <a:lnTo>
                          <a:pt x="209" y="454"/>
                        </a:lnTo>
                        <a:lnTo>
                          <a:pt x="201" y="493"/>
                        </a:lnTo>
                        <a:lnTo>
                          <a:pt x="193" y="546"/>
                        </a:lnTo>
                        <a:lnTo>
                          <a:pt x="190" y="587"/>
                        </a:lnTo>
                        <a:lnTo>
                          <a:pt x="191" y="626"/>
                        </a:lnTo>
                        <a:lnTo>
                          <a:pt x="196" y="655"/>
                        </a:lnTo>
                        <a:lnTo>
                          <a:pt x="208" y="683"/>
                        </a:lnTo>
                        <a:lnTo>
                          <a:pt x="219" y="697"/>
                        </a:lnTo>
                        <a:lnTo>
                          <a:pt x="238" y="699"/>
                        </a:lnTo>
                        <a:lnTo>
                          <a:pt x="267" y="694"/>
                        </a:lnTo>
                        <a:lnTo>
                          <a:pt x="295" y="692"/>
                        </a:lnTo>
                        <a:lnTo>
                          <a:pt x="321" y="683"/>
                        </a:lnTo>
                        <a:lnTo>
                          <a:pt x="343" y="671"/>
                        </a:lnTo>
                        <a:lnTo>
                          <a:pt x="361" y="650"/>
                        </a:lnTo>
                        <a:lnTo>
                          <a:pt x="375" y="628"/>
                        </a:lnTo>
                        <a:lnTo>
                          <a:pt x="386" y="607"/>
                        </a:lnTo>
                        <a:lnTo>
                          <a:pt x="394" y="586"/>
                        </a:lnTo>
                        <a:lnTo>
                          <a:pt x="405" y="558"/>
                        </a:lnTo>
                        <a:lnTo>
                          <a:pt x="421" y="537"/>
                        </a:lnTo>
                        <a:lnTo>
                          <a:pt x="440" y="518"/>
                        </a:lnTo>
                        <a:lnTo>
                          <a:pt x="460" y="497"/>
                        </a:lnTo>
                        <a:lnTo>
                          <a:pt x="475" y="479"/>
                        </a:lnTo>
                        <a:lnTo>
                          <a:pt x="489" y="455"/>
                        </a:lnTo>
                        <a:lnTo>
                          <a:pt x="503" y="427"/>
                        </a:lnTo>
                        <a:lnTo>
                          <a:pt x="520" y="391"/>
                        </a:lnTo>
                      </a:path>
                    </a:pathLst>
                  </a:custGeom>
                  <a:solidFill>
                    <a:srgbClr val="E0A08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54729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3894" y="2981"/>
                    <a:ext cx="102" cy="195"/>
                    <a:chOff x="3894" y="2981"/>
                    <a:chExt cx="102" cy="195"/>
                  </a:xfrm>
                </p:grpSpPr>
                <p:sp>
                  <p:nvSpPr>
                    <p:cNvPr id="1054730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957" y="2985"/>
                      <a:ext cx="39" cy="191"/>
                    </a:xfrm>
                    <a:custGeom>
                      <a:avLst/>
                      <a:gdLst>
                        <a:gd name="T0" fmla="*/ 16 w 39"/>
                        <a:gd name="T1" fmla="*/ 190 h 191"/>
                        <a:gd name="T2" fmla="*/ 7 w 39"/>
                        <a:gd name="T3" fmla="*/ 164 h 191"/>
                        <a:gd name="T4" fmla="*/ 3 w 39"/>
                        <a:gd name="T5" fmla="*/ 138 h 191"/>
                        <a:gd name="T6" fmla="*/ 0 w 39"/>
                        <a:gd name="T7" fmla="*/ 111 h 191"/>
                        <a:gd name="T8" fmla="*/ 3 w 39"/>
                        <a:gd name="T9" fmla="*/ 78 h 191"/>
                        <a:gd name="T10" fmla="*/ 11 w 39"/>
                        <a:gd name="T11" fmla="*/ 48 h 191"/>
                        <a:gd name="T12" fmla="*/ 24 w 39"/>
                        <a:gd name="T13" fmla="*/ 22 h 191"/>
                        <a:gd name="T14" fmla="*/ 38 w 39"/>
                        <a:gd name="T15" fmla="*/ 0 h 1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9" h="191">
                          <a:moveTo>
                            <a:pt x="16" y="190"/>
                          </a:moveTo>
                          <a:lnTo>
                            <a:pt x="7" y="164"/>
                          </a:lnTo>
                          <a:lnTo>
                            <a:pt x="3" y="138"/>
                          </a:lnTo>
                          <a:lnTo>
                            <a:pt x="0" y="111"/>
                          </a:lnTo>
                          <a:lnTo>
                            <a:pt x="3" y="78"/>
                          </a:lnTo>
                          <a:lnTo>
                            <a:pt x="11" y="48"/>
                          </a:lnTo>
                          <a:lnTo>
                            <a:pt x="24" y="22"/>
                          </a:lnTo>
                          <a:lnTo>
                            <a:pt x="38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4731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3894" y="2981"/>
                      <a:ext cx="47" cy="34"/>
                    </a:xfrm>
                    <a:custGeom>
                      <a:avLst/>
                      <a:gdLst>
                        <a:gd name="T0" fmla="*/ 0 w 47"/>
                        <a:gd name="T1" fmla="*/ 33 h 34"/>
                        <a:gd name="T2" fmla="*/ 21 w 47"/>
                        <a:gd name="T3" fmla="*/ 30 h 34"/>
                        <a:gd name="T4" fmla="*/ 42 w 47"/>
                        <a:gd name="T5" fmla="*/ 22 h 34"/>
                        <a:gd name="T6" fmla="*/ 46 w 47"/>
                        <a:gd name="T7" fmla="*/ 7 h 34"/>
                        <a:gd name="T8" fmla="*/ 35 w 47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7" h="34">
                          <a:moveTo>
                            <a:pt x="0" y="33"/>
                          </a:moveTo>
                          <a:lnTo>
                            <a:pt x="21" y="30"/>
                          </a:lnTo>
                          <a:lnTo>
                            <a:pt x="42" y="22"/>
                          </a:lnTo>
                          <a:lnTo>
                            <a:pt x="46" y="7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054732" name="Group 12"/>
                <p:cNvGrpSpPr>
                  <a:grpSpLocks/>
                </p:cNvGrpSpPr>
                <p:nvPr/>
              </p:nvGrpSpPr>
              <p:grpSpPr bwMode="auto">
                <a:xfrm>
                  <a:off x="4003" y="2693"/>
                  <a:ext cx="324" cy="371"/>
                  <a:chOff x="4003" y="2693"/>
                  <a:chExt cx="324" cy="371"/>
                </a:xfrm>
              </p:grpSpPr>
              <p:sp>
                <p:nvSpPr>
                  <p:cNvPr id="1054733" name="Freeform 13"/>
                  <p:cNvSpPr>
                    <a:spLocks/>
                  </p:cNvSpPr>
                  <p:nvPr/>
                </p:nvSpPr>
                <p:spPr bwMode="auto">
                  <a:xfrm>
                    <a:off x="4003" y="2693"/>
                    <a:ext cx="324" cy="371"/>
                  </a:xfrm>
                  <a:custGeom>
                    <a:avLst/>
                    <a:gdLst>
                      <a:gd name="T0" fmla="*/ 12 w 324"/>
                      <a:gd name="T1" fmla="*/ 42 h 371"/>
                      <a:gd name="T2" fmla="*/ 56 w 324"/>
                      <a:gd name="T3" fmla="*/ 30 h 371"/>
                      <a:gd name="T4" fmla="*/ 87 w 324"/>
                      <a:gd name="T5" fmla="*/ 8 h 371"/>
                      <a:gd name="T6" fmla="*/ 115 w 324"/>
                      <a:gd name="T7" fmla="*/ 0 h 371"/>
                      <a:gd name="T8" fmla="*/ 144 w 324"/>
                      <a:gd name="T9" fmla="*/ 11 h 371"/>
                      <a:gd name="T10" fmla="*/ 183 w 324"/>
                      <a:gd name="T11" fmla="*/ 23 h 371"/>
                      <a:gd name="T12" fmla="*/ 216 w 324"/>
                      <a:gd name="T13" fmla="*/ 19 h 371"/>
                      <a:gd name="T14" fmla="*/ 248 w 324"/>
                      <a:gd name="T15" fmla="*/ 29 h 371"/>
                      <a:gd name="T16" fmla="*/ 280 w 324"/>
                      <a:gd name="T17" fmla="*/ 46 h 371"/>
                      <a:gd name="T18" fmla="*/ 316 w 324"/>
                      <a:gd name="T19" fmla="*/ 80 h 371"/>
                      <a:gd name="T20" fmla="*/ 323 w 324"/>
                      <a:gd name="T21" fmla="*/ 147 h 371"/>
                      <a:gd name="T22" fmla="*/ 309 w 324"/>
                      <a:gd name="T23" fmla="*/ 220 h 371"/>
                      <a:gd name="T24" fmla="*/ 302 w 324"/>
                      <a:gd name="T25" fmla="*/ 260 h 371"/>
                      <a:gd name="T26" fmla="*/ 274 w 324"/>
                      <a:gd name="T27" fmla="*/ 272 h 371"/>
                      <a:gd name="T28" fmla="*/ 255 w 324"/>
                      <a:gd name="T29" fmla="*/ 297 h 371"/>
                      <a:gd name="T30" fmla="*/ 245 w 324"/>
                      <a:gd name="T31" fmla="*/ 337 h 371"/>
                      <a:gd name="T32" fmla="*/ 208 w 324"/>
                      <a:gd name="T33" fmla="*/ 362 h 371"/>
                      <a:gd name="T34" fmla="*/ 165 w 324"/>
                      <a:gd name="T35" fmla="*/ 370 h 371"/>
                      <a:gd name="T36" fmla="*/ 142 w 324"/>
                      <a:gd name="T37" fmla="*/ 363 h 371"/>
                      <a:gd name="T38" fmla="*/ 137 w 324"/>
                      <a:gd name="T39" fmla="*/ 338 h 371"/>
                      <a:gd name="T40" fmla="*/ 149 w 324"/>
                      <a:gd name="T41" fmla="*/ 312 h 371"/>
                      <a:gd name="T42" fmla="*/ 134 w 324"/>
                      <a:gd name="T43" fmla="*/ 289 h 371"/>
                      <a:gd name="T44" fmla="*/ 89 w 324"/>
                      <a:gd name="T45" fmla="*/ 296 h 371"/>
                      <a:gd name="T46" fmla="*/ 64 w 324"/>
                      <a:gd name="T47" fmla="*/ 281 h 371"/>
                      <a:gd name="T48" fmla="*/ 97 w 324"/>
                      <a:gd name="T49" fmla="*/ 260 h 371"/>
                      <a:gd name="T50" fmla="*/ 110 w 324"/>
                      <a:gd name="T51" fmla="*/ 236 h 371"/>
                      <a:gd name="T52" fmla="*/ 106 w 324"/>
                      <a:gd name="T53" fmla="*/ 216 h 371"/>
                      <a:gd name="T54" fmla="*/ 87 w 324"/>
                      <a:gd name="T55" fmla="*/ 187 h 371"/>
                      <a:gd name="T56" fmla="*/ 84 w 324"/>
                      <a:gd name="T57" fmla="*/ 159 h 371"/>
                      <a:gd name="T58" fmla="*/ 96 w 324"/>
                      <a:gd name="T59" fmla="*/ 140 h 371"/>
                      <a:gd name="T60" fmla="*/ 126 w 324"/>
                      <a:gd name="T61" fmla="*/ 124 h 371"/>
                      <a:gd name="T62" fmla="*/ 150 w 324"/>
                      <a:gd name="T63" fmla="*/ 110 h 371"/>
                      <a:gd name="T64" fmla="*/ 151 w 324"/>
                      <a:gd name="T65" fmla="*/ 98 h 371"/>
                      <a:gd name="T66" fmla="*/ 142 w 324"/>
                      <a:gd name="T67" fmla="*/ 86 h 371"/>
                      <a:gd name="T68" fmla="*/ 135 w 324"/>
                      <a:gd name="T69" fmla="*/ 84 h 371"/>
                      <a:gd name="T70" fmla="*/ 102 w 324"/>
                      <a:gd name="T71" fmla="*/ 87 h 371"/>
                      <a:gd name="T72" fmla="*/ 73 w 324"/>
                      <a:gd name="T73" fmla="*/ 84 h 371"/>
                      <a:gd name="T74" fmla="*/ 53 w 324"/>
                      <a:gd name="T75" fmla="*/ 74 h 371"/>
                      <a:gd name="T76" fmla="*/ 34 w 324"/>
                      <a:gd name="T77" fmla="*/ 61 h 371"/>
                      <a:gd name="T78" fmla="*/ 0 w 324"/>
                      <a:gd name="T79" fmla="*/ 56 h 3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24" h="371">
                        <a:moveTo>
                          <a:pt x="0" y="56"/>
                        </a:moveTo>
                        <a:lnTo>
                          <a:pt x="12" y="42"/>
                        </a:lnTo>
                        <a:lnTo>
                          <a:pt x="31" y="32"/>
                        </a:lnTo>
                        <a:lnTo>
                          <a:pt x="56" y="30"/>
                        </a:lnTo>
                        <a:lnTo>
                          <a:pt x="71" y="18"/>
                        </a:lnTo>
                        <a:lnTo>
                          <a:pt x="87" y="8"/>
                        </a:lnTo>
                        <a:lnTo>
                          <a:pt x="99" y="3"/>
                        </a:lnTo>
                        <a:lnTo>
                          <a:pt x="115" y="0"/>
                        </a:lnTo>
                        <a:lnTo>
                          <a:pt x="128" y="1"/>
                        </a:lnTo>
                        <a:lnTo>
                          <a:pt x="144" y="11"/>
                        </a:lnTo>
                        <a:lnTo>
                          <a:pt x="161" y="19"/>
                        </a:lnTo>
                        <a:lnTo>
                          <a:pt x="183" y="23"/>
                        </a:lnTo>
                        <a:lnTo>
                          <a:pt x="199" y="21"/>
                        </a:lnTo>
                        <a:lnTo>
                          <a:pt x="216" y="19"/>
                        </a:lnTo>
                        <a:lnTo>
                          <a:pt x="233" y="22"/>
                        </a:lnTo>
                        <a:lnTo>
                          <a:pt x="248" y="29"/>
                        </a:lnTo>
                        <a:lnTo>
                          <a:pt x="265" y="37"/>
                        </a:lnTo>
                        <a:lnTo>
                          <a:pt x="280" y="46"/>
                        </a:lnTo>
                        <a:lnTo>
                          <a:pt x="299" y="61"/>
                        </a:lnTo>
                        <a:lnTo>
                          <a:pt x="316" y="80"/>
                        </a:lnTo>
                        <a:lnTo>
                          <a:pt x="322" y="108"/>
                        </a:lnTo>
                        <a:lnTo>
                          <a:pt x="323" y="147"/>
                        </a:lnTo>
                        <a:lnTo>
                          <a:pt x="319" y="189"/>
                        </a:lnTo>
                        <a:lnTo>
                          <a:pt x="309" y="220"/>
                        </a:lnTo>
                        <a:lnTo>
                          <a:pt x="307" y="242"/>
                        </a:lnTo>
                        <a:lnTo>
                          <a:pt x="302" y="260"/>
                        </a:lnTo>
                        <a:lnTo>
                          <a:pt x="288" y="269"/>
                        </a:lnTo>
                        <a:lnTo>
                          <a:pt x="274" y="272"/>
                        </a:lnTo>
                        <a:lnTo>
                          <a:pt x="262" y="283"/>
                        </a:lnTo>
                        <a:lnTo>
                          <a:pt x="255" y="297"/>
                        </a:lnTo>
                        <a:lnTo>
                          <a:pt x="252" y="318"/>
                        </a:lnTo>
                        <a:lnTo>
                          <a:pt x="245" y="337"/>
                        </a:lnTo>
                        <a:lnTo>
                          <a:pt x="231" y="351"/>
                        </a:lnTo>
                        <a:lnTo>
                          <a:pt x="208" y="362"/>
                        </a:lnTo>
                        <a:lnTo>
                          <a:pt x="187" y="367"/>
                        </a:lnTo>
                        <a:lnTo>
                          <a:pt x="165" y="370"/>
                        </a:lnTo>
                        <a:lnTo>
                          <a:pt x="150" y="368"/>
                        </a:lnTo>
                        <a:lnTo>
                          <a:pt x="142" y="363"/>
                        </a:lnTo>
                        <a:lnTo>
                          <a:pt x="137" y="352"/>
                        </a:lnTo>
                        <a:lnTo>
                          <a:pt x="137" y="338"/>
                        </a:lnTo>
                        <a:lnTo>
                          <a:pt x="144" y="326"/>
                        </a:lnTo>
                        <a:lnTo>
                          <a:pt x="149" y="312"/>
                        </a:lnTo>
                        <a:lnTo>
                          <a:pt x="147" y="297"/>
                        </a:lnTo>
                        <a:lnTo>
                          <a:pt x="134" y="289"/>
                        </a:lnTo>
                        <a:lnTo>
                          <a:pt x="120" y="288"/>
                        </a:lnTo>
                        <a:lnTo>
                          <a:pt x="89" y="296"/>
                        </a:lnTo>
                        <a:lnTo>
                          <a:pt x="77" y="286"/>
                        </a:lnTo>
                        <a:lnTo>
                          <a:pt x="64" y="281"/>
                        </a:lnTo>
                        <a:lnTo>
                          <a:pt x="81" y="272"/>
                        </a:lnTo>
                        <a:lnTo>
                          <a:pt x="97" y="260"/>
                        </a:lnTo>
                        <a:lnTo>
                          <a:pt x="106" y="248"/>
                        </a:lnTo>
                        <a:lnTo>
                          <a:pt x="110" y="236"/>
                        </a:lnTo>
                        <a:lnTo>
                          <a:pt x="110" y="226"/>
                        </a:lnTo>
                        <a:lnTo>
                          <a:pt x="106" y="216"/>
                        </a:lnTo>
                        <a:lnTo>
                          <a:pt x="96" y="203"/>
                        </a:lnTo>
                        <a:lnTo>
                          <a:pt x="87" y="187"/>
                        </a:lnTo>
                        <a:lnTo>
                          <a:pt x="84" y="174"/>
                        </a:lnTo>
                        <a:lnTo>
                          <a:pt x="84" y="159"/>
                        </a:lnTo>
                        <a:lnTo>
                          <a:pt x="88" y="147"/>
                        </a:lnTo>
                        <a:lnTo>
                          <a:pt x="96" y="140"/>
                        </a:lnTo>
                        <a:lnTo>
                          <a:pt x="110" y="132"/>
                        </a:lnTo>
                        <a:lnTo>
                          <a:pt x="126" y="124"/>
                        </a:lnTo>
                        <a:lnTo>
                          <a:pt x="138" y="117"/>
                        </a:lnTo>
                        <a:lnTo>
                          <a:pt x="150" y="110"/>
                        </a:lnTo>
                        <a:lnTo>
                          <a:pt x="158" y="98"/>
                        </a:lnTo>
                        <a:lnTo>
                          <a:pt x="151" y="98"/>
                        </a:lnTo>
                        <a:lnTo>
                          <a:pt x="144" y="91"/>
                        </a:lnTo>
                        <a:lnTo>
                          <a:pt x="142" y="86"/>
                        </a:lnTo>
                        <a:lnTo>
                          <a:pt x="140" y="81"/>
                        </a:lnTo>
                        <a:lnTo>
                          <a:pt x="135" y="84"/>
                        </a:lnTo>
                        <a:lnTo>
                          <a:pt x="117" y="84"/>
                        </a:lnTo>
                        <a:lnTo>
                          <a:pt x="102" y="87"/>
                        </a:lnTo>
                        <a:lnTo>
                          <a:pt x="88" y="86"/>
                        </a:lnTo>
                        <a:lnTo>
                          <a:pt x="73" y="84"/>
                        </a:lnTo>
                        <a:lnTo>
                          <a:pt x="63" y="81"/>
                        </a:lnTo>
                        <a:lnTo>
                          <a:pt x="53" y="74"/>
                        </a:lnTo>
                        <a:lnTo>
                          <a:pt x="44" y="67"/>
                        </a:lnTo>
                        <a:lnTo>
                          <a:pt x="34" y="61"/>
                        </a:lnTo>
                        <a:lnTo>
                          <a:pt x="18" y="60"/>
                        </a:lnTo>
                        <a:lnTo>
                          <a:pt x="0" y="56"/>
                        </a:lnTo>
                      </a:path>
                    </a:pathLst>
                  </a:custGeom>
                  <a:solidFill>
                    <a:srgbClr val="A04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54734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4013" y="2733"/>
                    <a:ext cx="167" cy="257"/>
                    <a:chOff x="4013" y="2733"/>
                    <a:chExt cx="167" cy="257"/>
                  </a:xfrm>
                </p:grpSpPr>
                <p:sp>
                  <p:nvSpPr>
                    <p:cNvPr id="1054735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153" y="2766"/>
                      <a:ext cx="27" cy="36"/>
                    </a:xfrm>
                    <a:custGeom>
                      <a:avLst/>
                      <a:gdLst>
                        <a:gd name="T0" fmla="*/ 0 w 27"/>
                        <a:gd name="T1" fmla="*/ 26 h 36"/>
                        <a:gd name="T2" fmla="*/ 16 w 27"/>
                        <a:gd name="T3" fmla="*/ 20 h 36"/>
                        <a:gd name="T4" fmla="*/ 22 w 27"/>
                        <a:gd name="T5" fmla="*/ 10 h 36"/>
                        <a:gd name="T6" fmla="*/ 24 w 27"/>
                        <a:gd name="T7" fmla="*/ 0 h 36"/>
                        <a:gd name="T8" fmla="*/ 26 w 27"/>
                        <a:gd name="T9" fmla="*/ 14 h 36"/>
                        <a:gd name="T10" fmla="*/ 20 w 27"/>
                        <a:gd name="T11" fmla="*/ 25 h 36"/>
                        <a:gd name="T12" fmla="*/ 12 w 27"/>
                        <a:gd name="T13" fmla="*/ 29 h 36"/>
                        <a:gd name="T14" fmla="*/ 20 w 27"/>
                        <a:gd name="T15" fmla="*/ 33 h 36"/>
                        <a:gd name="T16" fmla="*/ 26 w 27"/>
                        <a:gd name="T17" fmla="*/ 33 h 36"/>
                        <a:gd name="T18" fmla="*/ 20 w 27"/>
                        <a:gd name="T19" fmla="*/ 35 h 36"/>
                        <a:gd name="T20" fmla="*/ 0 w 27"/>
                        <a:gd name="T21" fmla="*/ 2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" h="36">
                          <a:moveTo>
                            <a:pt x="0" y="26"/>
                          </a:moveTo>
                          <a:lnTo>
                            <a:pt x="16" y="20"/>
                          </a:lnTo>
                          <a:lnTo>
                            <a:pt x="22" y="10"/>
                          </a:lnTo>
                          <a:lnTo>
                            <a:pt x="24" y="0"/>
                          </a:lnTo>
                          <a:lnTo>
                            <a:pt x="26" y="14"/>
                          </a:lnTo>
                          <a:lnTo>
                            <a:pt x="20" y="25"/>
                          </a:lnTo>
                          <a:lnTo>
                            <a:pt x="12" y="29"/>
                          </a:lnTo>
                          <a:lnTo>
                            <a:pt x="20" y="33"/>
                          </a:lnTo>
                          <a:lnTo>
                            <a:pt x="26" y="33"/>
                          </a:lnTo>
                          <a:lnTo>
                            <a:pt x="20" y="35"/>
                          </a:lnTo>
                          <a:lnTo>
                            <a:pt x="0" y="26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4736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112" y="2923"/>
                      <a:ext cx="13" cy="6"/>
                    </a:xfrm>
                    <a:custGeom>
                      <a:avLst/>
                      <a:gdLst>
                        <a:gd name="T0" fmla="*/ 0 w 13"/>
                        <a:gd name="T1" fmla="*/ 4 h 6"/>
                        <a:gd name="T2" fmla="*/ 7 w 13"/>
                        <a:gd name="T3" fmla="*/ 4 h 6"/>
                        <a:gd name="T4" fmla="*/ 12 w 13"/>
                        <a:gd name="T5" fmla="*/ 0 h 6"/>
                        <a:gd name="T6" fmla="*/ 11 w 13"/>
                        <a:gd name="T7" fmla="*/ 5 h 6"/>
                        <a:gd name="T8" fmla="*/ 0 w 13"/>
                        <a:gd name="T9" fmla="*/ 4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" h="6">
                          <a:moveTo>
                            <a:pt x="0" y="4"/>
                          </a:moveTo>
                          <a:lnTo>
                            <a:pt x="7" y="4"/>
                          </a:lnTo>
                          <a:lnTo>
                            <a:pt x="12" y="0"/>
                          </a:lnTo>
                          <a:lnTo>
                            <a:pt x="11" y="5"/>
                          </a:lnTo>
                          <a:lnTo>
                            <a:pt x="0" y="4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4737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099" y="2931"/>
                      <a:ext cx="44" cy="31"/>
                    </a:xfrm>
                    <a:custGeom>
                      <a:avLst/>
                      <a:gdLst>
                        <a:gd name="T0" fmla="*/ 10 w 44"/>
                        <a:gd name="T1" fmla="*/ 0 h 31"/>
                        <a:gd name="T2" fmla="*/ 18 w 44"/>
                        <a:gd name="T3" fmla="*/ 10 h 31"/>
                        <a:gd name="T4" fmla="*/ 31 w 44"/>
                        <a:gd name="T5" fmla="*/ 14 h 31"/>
                        <a:gd name="T6" fmla="*/ 43 w 44"/>
                        <a:gd name="T7" fmla="*/ 16 h 31"/>
                        <a:gd name="T8" fmla="*/ 31 w 44"/>
                        <a:gd name="T9" fmla="*/ 18 h 31"/>
                        <a:gd name="T10" fmla="*/ 21 w 44"/>
                        <a:gd name="T11" fmla="*/ 17 h 31"/>
                        <a:gd name="T12" fmla="*/ 14 w 44"/>
                        <a:gd name="T13" fmla="*/ 14 h 31"/>
                        <a:gd name="T14" fmla="*/ 10 w 44"/>
                        <a:gd name="T15" fmla="*/ 24 h 31"/>
                        <a:gd name="T16" fmla="*/ 0 w 44"/>
                        <a:gd name="T17" fmla="*/ 30 h 31"/>
                        <a:gd name="T18" fmla="*/ 6 w 44"/>
                        <a:gd name="T19" fmla="*/ 22 h 31"/>
                        <a:gd name="T20" fmla="*/ 8 w 44"/>
                        <a:gd name="T21" fmla="*/ 17 h 31"/>
                        <a:gd name="T22" fmla="*/ 6 w 44"/>
                        <a:gd name="T23" fmla="*/ 10 h 31"/>
                        <a:gd name="T24" fmla="*/ 10 w 44"/>
                        <a:gd name="T25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4" h="31">
                          <a:moveTo>
                            <a:pt x="10" y="0"/>
                          </a:moveTo>
                          <a:lnTo>
                            <a:pt x="18" y="10"/>
                          </a:lnTo>
                          <a:lnTo>
                            <a:pt x="31" y="14"/>
                          </a:lnTo>
                          <a:lnTo>
                            <a:pt x="43" y="16"/>
                          </a:lnTo>
                          <a:lnTo>
                            <a:pt x="31" y="18"/>
                          </a:lnTo>
                          <a:lnTo>
                            <a:pt x="21" y="17"/>
                          </a:lnTo>
                          <a:lnTo>
                            <a:pt x="14" y="14"/>
                          </a:lnTo>
                          <a:lnTo>
                            <a:pt x="10" y="24"/>
                          </a:lnTo>
                          <a:lnTo>
                            <a:pt x="0" y="30"/>
                          </a:lnTo>
                          <a:lnTo>
                            <a:pt x="6" y="22"/>
                          </a:lnTo>
                          <a:lnTo>
                            <a:pt x="8" y="17"/>
                          </a:lnTo>
                          <a:lnTo>
                            <a:pt x="6" y="10"/>
                          </a:lnTo>
                          <a:lnTo>
                            <a:pt x="10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4738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121" y="2969"/>
                      <a:ext cx="35" cy="21"/>
                    </a:xfrm>
                    <a:custGeom>
                      <a:avLst/>
                      <a:gdLst>
                        <a:gd name="T0" fmla="*/ 0 w 35"/>
                        <a:gd name="T1" fmla="*/ 12 h 21"/>
                        <a:gd name="T2" fmla="*/ 18 w 35"/>
                        <a:gd name="T3" fmla="*/ 10 h 21"/>
                        <a:gd name="T4" fmla="*/ 26 w 35"/>
                        <a:gd name="T5" fmla="*/ 5 h 21"/>
                        <a:gd name="T6" fmla="*/ 30 w 35"/>
                        <a:gd name="T7" fmla="*/ 0 h 21"/>
                        <a:gd name="T8" fmla="*/ 26 w 35"/>
                        <a:gd name="T9" fmla="*/ 8 h 21"/>
                        <a:gd name="T10" fmla="*/ 24 w 35"/>
                        <a:gd name="T11" fmla="*/ 12 h 21"/>
                        <a:gd name="T12" fmla="*/ 28 w 35"/>
                        <a:gd name="T13" fmla="*/ 15 h 21"/>
                        <a:gd name="T14" fmla="*/ 34 w 35"/>
                        <a:gd name="T15" fmla="*/ 16 h 21"/>
                        <a:gd name="T16" fmla="*/ 26 w 35"/>
                        <a:gd name="T17" fmla="*/ 19 h 21"/>
                        <a:gd name="T18" fmla="*/ 22 w 35"/>
                        <a:gd name="T19" fmla="*/ 20 h 21"/>
                        <a:gd name="T20" fmla="*/ 18 w 35"/>
                        <a:gd name="T21" fmla="*/ 19 h 21"/>
                        <a:gd name="T22" fmla="*/ 14 w 35"/>
                        <a:gd name="T23" fmla="*/ 15 h 21"/>
                        <a:gd name="T24" fmla="*/ 0 w 35"/>
                        <a:gd name="T25" fmla="*/ 12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5" h="21">
                          <a:moveTo>
                            <a:pt x="0" y="12"/>
                          </a:moveTo>
                          <a:lnTo>
                            <a:pt x="18" y="10"/>
                          </a:lnTo>
                          <a:lnTo>
                            <a:pt x="26" y="5"/>
                          </a:lnTo>
                          <a:lnTo>
                            <a:pt x="30" y="0"/>
                          </a:lnTo>
                          <a:lnTo>
                            <a:pt x="26" y="8"/>
                          </a:lnTo>
                          <a:lnTo>
                            <a:pt x="24" y="12"/>
                          </a:lnTo>
                          <a:lnTo>
                            <a:pt x="28" y="15"/>
                          </a:lnTo>
                          <a:lnTo>
                            <a:pt x="34" y="16"/>
                          </a:lnTo>
                          <a:lnTo>
                            <a:pt x="26" y="19"/>
                          </a:lnTo>
                          <a:lnTo>
                            <a:pt x="22" y="20"/>
                          </a:lnTo>
                          <a:lnTo>
                            <a:pt x="18" y="19"/>
                          </a:lnTo>
                          <a:lnTo>
                            <a:pt x="14" y="15"/>
                          </a:lnTo>
                          <a:lnTo>
                            <a:pt x="0" y="12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4739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013" y="2733"/>
                      <a:ext cx="34" cy="23"/>
                    </a:xfrm>
                    <a:custGeom>
                      <a:avLst/>
                      <a:gdLst>
                        <a:gd name="T0" fmla="*/ 0 w 34"/>
                        <a:gd name="T1" fmla="*/ 8 h 23"/>
                        <a:gd name="T2" fmla="*/ 14 w 34"/>
                        <a:gd name="T3" fmla="*/ 9 h 23"/>
                        <a:gd name="T4" fmla="*/ 19 w 34"/>
                        <a:gd name="T5" fmla="*/ 12 h 23"/>
                        <a:gd name="T6" fmla="*/ 20 w 34"/>
                        <a:gd name="T7" fmla="*/ 19 h 23"/>
                        <a:gd name="T8" fmla="*/ 25 w 34"/>
                        <a:gd name="T9" fmla="*/ 22 h 23"/>
                        <a:gd name="T10" fmla="*/ 31 w 34"/>
                        <a:gd name="T11" fmla="*/ 19 h 23"/>
                        <a:gd name="T12" fmla="*/ 33 w 34"/>
                        <a:gd name="T13" fmla="*/ 9 h 23"/>
                        <a:gd name="T14" fmla="*/ 31 w 34"/>
                        <a:gd name="T15" fmla="*/ 0 h 23"/>
                        <a:gd name="T16" fmla="*/ 26 w 34"/>
                        <a:gd name="T17" fmla="*/ 0 h 23"/>
                        <a:gd name="T18" fmla="*/ 27 w 34"/>
                        <a:gd name="T19" fmla="*/ 4 h 23"/>
                        <a:gd name="T20" fmla="*/ 26 w 34"/>
                        <a:gd name="T21" fmla="*/ 12 h 23"/>
                        <a:gd name="T22" fmla="*/ 20 w 34"/>
                        <a:gd name="T23" fmla="*/ 5 h 23"/>
                        <a:gd name="T24" fmla="*/ 12 w 34"/>
                        <a:gd name="T25" fmla="*/ 4 h 23"/>
                        <a:gd name="T26" fmla="*/ 0 w 34"/>
                        <a:gd name="T27" fmla="*/ 8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4" h="23">
                          <a:moveTo>
                            <a:pt x="0" y="8"/>
                          </a:moveTo>
                          <a:lnTo>
                            <a:pt x="14" y="9"/>
                          </a:lnTo>
                          <a:lnTo>
                            <a:pt x="19" y="12"/>
                          </a:lnTo>
                          <a:lnTo>
                            <a:pt x="20" y="19"/>
                          </a:lnTo>
                          <a:lnTo>
                            <a:pt x="25" y="22"/>
                          </a:lnTo>
                          <a:lnTo>
                            <a:pt x="31" y="19"/>
                          </a:lnTo>
                          <a:lnTo>
                            <a:pt x="33" y="9"/>
                          </a:lnTo>
                          <a:lnTo>
                            <a:pt x="31" y="0"/>
                          </a:lnTo>
                          <a:lnTo>
                            <a:pt x="26" y="0"/>
                          </a:lnTo>
                          <a:lnTo>
                            <a:pt x="27" y="4"/>
                          </a:lnTo>
                          <a:lnTo>
                            <a:pt x="26" y="12"/>
                          </a:lnTo>
                          <a:lnTo>
                            <a:pt x="20" y="5"/>
                          </a:lnTo>
                          <a:lnTo>
                            <a:pt x="12" y="4"/>
                          </a:lnTo>
                          <a:lnTo>
                            <a:pt x="0" y="8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4740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039" y="2758"/>
                      <a:ext cx="28" cy="10"/>
                    </a:xfrm>
                    <a:custGeom>
                      <a:avLst/>
                      <a:gdLst>
                        <a:gd name="T0" fmla="*/ 0 w 28"/>
                        <a:gd name="T1" fmla="*/ 0 h 10"/>
                        <a:gd name="T2" fmla="*/ 12 w 28"/>
                        <a:gd name="T3" fmla="*/ 8 h 10"/>
                        <a:gd name="T4" fmla="*/ 21 w 28"/>
                        <a:gd name="T5" fmla="*/ 9 h 10"/>
                        <a:gd name="T6" fmla="*/ 27 w 28"/>
                        <a:gd name="T7" fmla="*/ 5 h 10"/>
                        <a:gd name="T8" fmla="*/ 18 w 28"/>
                        <a:gd name="T9" fmla="*/ 5 h 10"/>
                        <a:gd name="T10" fmla="*/ 11 w 28"/>
                        <a:gd name="T11" fmla="*/ 4 h 10"/>
                        <a:gd name="T12" fmla="*/ 0 w 28"/>
                        <a:gd name="T13" fmla="*/ 0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8" h="10">
                          <a:moveTo>
                            <a:pt x="0" y="0"/>
                          </a:moveTo>
                          <a:lnTo>
                            <a:pt x="12" y="8"/>
                          </a:lnTo>
                          <a:lnTo>
                            <a:pt x="21" y="9"/>
                          </a:lnTo>
                          <a:lnTo>
                            <a:pt x="27" y="5"/>
                          </a:lnTo>
                          <a:lnTo>
                            <a:pt x="18" y="5"/>
                          </a:lnTo>
                          <a:lnTo>
                            <a:pt x="11" y="4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054741" name="Group 21"/>
              <p:cNvGrpSpPr>
                <a:grpSpLocks/>
              </p:cNvGrpSpPr>
              <p:nvPr/>
            </p:nvGrpSpPr>
            <p:grpSpPr bwMode="auto">
              <a:xfrm>
                <a:off x="3979" y="2815"/>
                <a:ext cx="73" cy="65"/>
                <a:chOff x="3979" y="2815"/>
                <a:chExt cx="73" cy="65"/>
              </a:xfrm>
            </p:grpSpPr>
            <p:sp>
              <p:nvSpPr>
                <p:cNvPr id="1054742" name="Freeform 22"/>
                <p:cNvSpPr>
                  <a:spLocks/>
                </p:cNvSpPr>
                <p:nvPr/>
              </p:nvSpPr>
              <p:spPr bwMode="auto">
                <a:xfrm>
                  <a:off x="4008" y="2815"/>
                  <a:ext cx="44" cy="32"/>
                </a:xfrm>
                <a:custGeom>
                  <a:avLst/>
                  <a:gdLst>
                    <a:gd name="T0" fmla="*/ 0 w 44"/>
                    <a:gd name="T1" fmla="*/ 0 h 32"/>
                    <a:gd name="T2" fmla="*/ 14 w 44"/>
                    <a:gd name="T3" fmla="*/ 1 h 32"/>
                    <a:gd name="T4" fmla="*/ 29 w 44"/>
                    <a:gd name="T5" fmla="*/ 6 h 32"/>
                    <a:gd name="T6" fmla="*/ 39 w 44"/>
                    <a:gd name="T7" fmla="*/ 17 h 32"/>
                    <a:gd name="T8" fmla="*/ 43 w 44"/>
                    <a:gd name="T9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2">
                      <a:moveTo>
                        <a:pt x="0" y="0"/>
                      </a:moveTo>
                      <a:lnTo>
                        <a:pt x="14" y="1"/>
                      </a:lnTo>
                      <a:lnTo>
                        <a:pt x="29" y="6"/>
                      </a:lnTo>
                      <a:lnTo>
                        <a:pt x="39" y="17"/>
                      </a:lnTo>
                      <a:lnTo>
                        <a:pt x="43" y="31"/>
                      </a:lnTo>
                    </a:path>
                  </a:pathLst>
                </a:custGeom>
                <a:noFill/>
                <a:ln w="50800" cap="rnd" cmpd="sng">
                  <a:solidFill>
                    <a:srgbClr val="A04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4743" name="Freeform 23"/>
                <p:cNvSpPr>
                  <a:spLocks/>
                </p:cNvSpPr>
                <p:nvPr/>
              </p:nvSpPr>
              <p:spPr bwMode="auto">
                <a:xfrm>
                  <a:off x="3979" y="2839"/>
                  <a:ext cx="34" cy="41"/>
                </a:xfrm>
                <a:custGeom>
                  <a:avLst/>
                  <a:gdLst>
                    <a:gd name="T0" fmla="*/ 33 w 34"/>
                    <a:gd name="T1" fmla="*/ 0 h 41"/>
                    <a:gd name="T2" fmla="*/ 26 w 34"/>
                    <a:gd name="T3" fmla="*/ 0 h 41"/>
                    <a:gd name="T4" fmla="*/ 17 w 34"/>
                    <a:gd name="T5" fmla="*/ 5 h 41"/>
                    <a:gd name="T6" fmla="*/ 10 w 34"/>
                    <a:gd name="T7" fmla="*/ 13 h 41"/>
                    <a:gd name="T8" fmla="*/ 3 w 34"/>
                    <a:gd name="T9" fmla="*/ 22 h 41"/>
                    <a:gd name="T10" fmla="*/ 0 w 34"/>
                    <a:gd name="T11" fmla="*/ 32 h 41"/>
                    <a:gd name="T12" fmla="*/ 1 w 34"/>
                    <a:gd name="T13" fmla="*/ 40 h 41"/>
                    <a:gd name="T14" fmla="*/ 8 w 34"/>
                    <a:gd name="T15" fmla="*/ 39 h 41"/>
                    <a:gd name="T16" fmla="*/ 17 w 34"/>
                    <a:gd name="T17" fmla="*/ 36 h 41"/>
                    <a:gd name="T18" fmla="*/ 26 w 34"/>
                    <a:gd name="T19" fmla="*/ 29 h 41"/>
                    <a:gd name="T20" fmla="*/ 30 w 34"/>
                    <a:gd name="T21" fmla="*/ 21 h 41"/>
                    <a:gd name="T22" fmla="*/ 33 w 34"/>
                    <a:gd name="T23" fmla="*/ 8 h 41"/>
                    <a:gd name="T24" fmla="*/ 33 w 34"/>
                    <a:gd name="T2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41">
                      <a:moveTo>
                        <a:pt x="33" y="0"/>
                      </a:moveTo>
                      <a:lnTo>
                        <a:pt x="26" y="0"/>
                      </a:lnTo>
                      <a:lnTo>
                        <a:pt x="17" y="5"/>
                      </a:lnTo>
                      <a:lnTo>
                        <a:pt x="10" y="13"/>
                      </a:lnTo>
                      <a:lnTo>
                        <a:pt x="3" y="22"/>
                      </a:lnTo>
                      <a:lnTo>
                        <a:pt x="0" y="32"/>
                      </a:lnTo>
                      <a:lnTo>
                        <a:pt x="1" y="40"/>
                      </a:lnTo>
                      <a:lnTo>
                        <a:pt x="8" y="39"/>
                      </a:lnTo>
                      <a:lnTo>
                        <a:pt x="17" y="36"/>
                      </a:lnTo>
                      <a:lnTo>
                        <a:pt x="26" y="29"/>
                      </a:lnTo>
                      <a:lnTo>
                        <a:pt x="30" y="21"/>
                      </a:lnTo>
                      <a:lnTo>
                        <a:pt x="33" y="8"/>
                      </a:lnTo>
                      <a:lnTo>
                        <a:pt x="33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54744" name="Group 24"/>
            <p:cNvGrpSpPr>
              <a:grpSpLocks/>
            </p:cNvGrpSpPr>
            <p:nvPr/>
          </p:nvGrpSpPr>
          <p:grpSpPr bwMode="auto">
            <a:xfrm>
              <a:off x="4239" y="3154"/>
              <a:ext cx="572" cy="603"/>
              <a:chOff x="3664" y="3718"/>
              <a:chExt cx="356" cy="554"/>
            </a:xfrm>
          </p:grpSpPr>
          <p:grpSp>
            <p:nvGrpSpPr>
              <p:cNvPr id="1054745" name="Group 25"/>
              <p:cNvGrpSpPr>
                <a:grpSpLocks/>
              </p:cNvGrpSpPr>
              <p:nvPr/>
            </p:nvGrpSpPr>
            <p:grpSpPr bwMode="auto">
              <a:xfrm>
                <a:off x="3664" y="4130"/>
                <a:ext cx="356" cy="142"/>
                <a:chOff x="3664" y="4130"/>
                <a:chExt cx="356" cy="142"/>
              </a:xfrm>
            </p:grpSpPr>
            <p:sp>
              <p:nvSpPr>
                <p:cNvPr id="1054746" name="Freeform 26"/>
                <p:cNvSpPr>
                  <a:spLocks/>
                </p:cNvSpPr>
                <p:nvPr/>
              </p:nvSpPr>
              <p:spPr bwMode="auto">
                <a:xfrm>
                  <a:off x="3664" y="4222"/>
                  <a:ext cx="187" cy="48"/>
                </a:xfrm>
                <a:custGeom>
                  <a:avLst/>
                  <a:gdLst>
                    <a:gd name="T0" fmla="*/ 168 w 187"/>
                    <a:gd name="T1" fmla="*/ 0 h 48"/>
                    <a:gd name="T2" fmla="*/ 104 w 187"/>
                    <a:gd name="T3" fmla="*/ 5 h 48"/>
                    <a:gd name="T4" fmla="*/ 74 w 187"/>
                    <a:gd name="T5" fmla="*/ 20 h 48"/>
                    <a:gd name="T6" fmla="*/ 55 w 187"/>
                    <a:gd name="T7" fmla="*/ 23 h 48"/>
                    <a:gd name="T8" fmla="*/ 36 w 187"/>
                    <a:gd name="T9" fmla="*/ 26 h 48"/>
                    <a:gd name="T10" fmla="*/ 5 w 187"/>
                    <a:gd name="T11" fmla="*/ 36 h 48"/>
                    <a:gd name="T12" fmla="*/ 0 w 187"/>
                    <a:gd name="T13" fmla="*/ 40 h 48"/>
                    <a:gd name="T14" fmla="*/ 0 w 187"/>
                    <a:gd name="T15" fmla="*/ 47 h 48"/>
                    <a:gd name="T16" fmla="*/ 83 w 187"/>
                    <a:gd name="T17" fmla="*/ 47 h 48"/>
                    <a:gd name="T18" fmla="*/ 152 w 187"/>
                    <a:gd name="T19" fmla="*/ 32 h 48"/>
                    <a:gd name="T20" fmla="*/ 156 w 187"/>
                    <a:gd name="T21" fmla="*/ 39 h 48"/>
                    <a:gd name="T22" fmla="*/ 182 w 187"/>
                    <a:gd name="T23" fmla="*/ 38 h 48"/>
                    <a:gd name="T24" fmla="*/ 185 w 187"/>
                    <a:gd name="T25" fmla="*/ 32 h 48"/>
                    <a:gd name="T26" fmla="*/ 186 w 187"/>
                    <a:gd name="T27" fmla="*/ 23 h 48"/>
                    <a:gd name="T28" fmla="*/ 184 w 187"/>
                    <a:gd name="T29" fmla="*/ 14 h 48"/>
                    <a:gd name="T30" fmla="*/ 179 w 187"/>
                    <a:gd name="T31" fmla="*/ 5 h 48"/>
                    <a:gd name="T32" fmla="*/ 168 w 187"/>
                    <a:gd name="T3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7" h="48">
                      <a:moveTo>
                        <a:pt x="168" y="0"/>
                      </a:moveTo>
                      <a:lnTo>
                        <a:pt x="104" y="5"/>
                      </a:lnTo>
                      <a:lnTo>
                        <a:pt x="74" y="20"/>
                      </a:lnTo>
                      <a:lnTo>
                        <a:pt x="55" y="23"/>
                      </a:lnTo>
                      <a:lnTo>
                        <a:pt x="36" y="26"/>
                      </a:lnTo>
                      <a:lnTo>
                        <a:pt x="5" y="36"/>
                      </a:lnTo>
                      <a:lnTo>
                        <a:pt x="0" y="40"/>
                      </a:lnTo>
                      <a:lnTo>
                        <a:pt x="0" y="47"/>
                      </a:lnTo>
                      <a:lnTo>
                        <a:pt x="83" y="47"/>
                      </a:lnTo>
                      <a:lnTo>
                        <a:pt x="152" y="32"/>
                      </a:lnTo>
                      <a:lnTo>
                        <a:pt x="156" y="39"/>
                      </a:lnTo>
                      <a:lnTo>
                        <a:pt x="182" y="38"/>
                      </a:lnTo>
                      <a:lnTo>
                        <a:pt x="185" y="32"/>
                      </a:lnTo>
                      <a:lnTo>
                        <a:pt x="186" y="23"/>
                      </a:lnTo>
                      <a:lnTo>
                        <a:pt x="184" y="14"/>
                      </a:lnTo>
                      <a:lnTo>
                        <a:pt x="179" y="5"/>
                      </a:lnTo>
                      <a:lnTo>
                        <a:pt x="168" y="0"/>
                      </a:lnTo>
                    </a:path>
                  </a:pathLst>
                </a:custGeom>
                <a:solidFill>
                  <a:srgbClr val="30303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4747" name="Freeform 27"/>
                <p:cNvSpPr>
                  <a:spLocks/>
                </p:cNvSpPr>
                <p:nvPr/>
              </p:nvSpPr>
              <p:spPr bwMode="auto">
                <a:xfrm>
                  <a:off x="3881" y="4130"/>
                  <a:ext cx="139" cy="142"/>
                </a:xfrm>
                <a:custGeom>
                  <a:avLst/>
                  <a:gdLst>
                    <a:gd name="T0" fmla="*/ 64 w 139"/>
                    <a:gd name="T1" fmla="*/ 51 h 142"/>
                    <a:gd name="T2" fmla="*/ 46 w 139"/>
                    <a:gd name="T3" fmla="*/ 48 h 142"/>
                    <a:gd name="T4" fmla="*/ 38 w 139"/>
                    <a:gd name="T5" fmla="*/ 77 h 142"/>
                    <a:gd name="T6" fmla="*/ 6 w 139"/>
                    <a:gd name="T7" fmla="*/ 115 h 142"/>
                    <a:gd name="T8" fmla="*/ 1 w 139"/>
                    <a:gd name="T9" fmla="*/ 129 h 142"/>
                    <a:gd name="T10" fmla="*/ 0 w 139"/>
                    <a:gd name="T11" fmla="*/ 138 h 142"/>
                    <a:gd name="T12" fmla="*/ 5 w 139"/>
                    <a:gd name="T13" fmla="*/ 141 h 142"/>
                    <a:gd name="T14" fmla="*/ 73 w 139"/>
                    <a:gd name="T15" fmla="*/ 88 h 142"/>
                    <a:gd name="T16" fmla="*/ 109 w 139"/>
                    <a:gd name="T17" fmla="*/ 48 h 142"/>
                    <a:gd name="T18" fmla="*/ 115 w 139"/>
                    <a:gd name="T19" fmla="*/ 52 h 142"/>
                    <a:gd name="T20" fmla="*/ 138 w 139"/>
                    <a:gd name="T21" fmla="*/ 32 h 142"/>
                    <a:gd name="T22" fmla="*/ 138 w 139"/>
                    <a:gd name="T23" fmla="*/ 19 h 142"/>
                    <a:gd name="T24" fmla="*/ 135 w 139"/>
                    <a:gd name="T25" fmla="*/ 11 h 142"/>
                    <a:gd name="T26" fmla="*/ 126 w 139"/>
                    <a:gd name="T27" fmla="*/ 4 h 142"/>
                    <a:gd name="T28" fmla="*/ 115 w 139"/>
                    <a:gd name="T29" fmla="*/ 0 h 142"/>
                    <a:gd name="T30" fmla="*/ 64 w 139"/>
                    <a:gd name="T31" fmla="*/ 5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9" h="142">
                      <a:moveTo>
                        <a:pt x="64" y="51"/>
                      </a:moveTo>
                      <a:lnTo>
                        <a:pt x="46" y="48"/>
                      </a:lnTo>
                      <a:lnTo>
                        <a:pt x="38" y="77"/>
                      </a:lnTo>
                      <a:lnTo>
                        <a:pt x="6" y="115"/>
                      </a:lnTo>
                      <a:lnTo>
                        <a:pt x="1" y="129"/>
                      </a:lnTo>
                      <a:lnTo>
                        <a:pt x="0" y="138"/>
                      </a:lnTo>
                      <a:lnTo>
                        <a:pt x="5" y="141"/>
                      </a:lnTo>
                      <a:lnTo>
                        <a:pt x="73" y="88"/>
                      </a:lnTo>
                      <a:lnTo>
                        <a:pt x="109" y="48"/>
                      </a:lnTo>
                      <a:lnTo>
                        <a:pt x="115" y="52"/>
                      </a:lnTo>
                      <a:lnTo>
                        <a:pt x="138" y="32"/>
                      </a:lnTo>
                      <a:lnTo>
                        <a:pt x="138" y="19"/>
                      </a:lnTo>
                      <a:lnTo>
                        <a:pt x="135" y="11"/>
                      </a:lnTo>
                      <a:lnTo>
                        <a:pt x="126" y="4"/>
                      </a:lnTo>
                      <a:lnTo>
                        <a:pt x="115" y="0"/>
                      </a:lnTo>
                      <a:lnTo>
                        <a:pt x="64" y="51"/>
                      </a:lnTo>
                    </a:path>
                  </a:pathLst>
                </a:custGeom>
                <a:solidFill>
                  <a:srgbClr val="30303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54748" name="Group 28"/>
              <p:cNvGrpSpPr>
                <a:grpSpLocks/>
              </p:cNvGrpSpPr>
              <p:nvPr/>
            </p:nvGrpSpPr>
            <p:grpSpPr bwMode="auto">
              <a:xfrm>
                <a:off x="3692" y="3718"/>
                <a:ext cx="321" cy="517"/>
                <a:chOff x="3692" y="3718"/>
                <a:chExt cx="321" cy="517"/>
              </a:xfrm>
            </p:grpSpPr>
            <p:sp>
              <p:nvSpPr>
                <p:cNvPr id="1054749" name="Freeform 29"/>
                <p:cNvSpPr>
                  <a:spLocks/>
                </p:cNvSpPr>
                <p:nvPr/>
              </p:nvSpPr>
              <p:spPr bwMode="auto">
                <a:xfrm>
                  <a:off x="3692" y="3718"/>
                  <a:ext cx="321" cy="517"/>
                </a:xfrm>
                <a:custGeom>
                  <a:avLst/>
                  <a:gdLst>
                    <a:gd name="T0" fmla="*/ 28 w 321"/>
                    <a:gd name="T1" fmla="*/ 0 h 517"/>
                    <a:gd name="T2" fmla="*/ 94 w 321"/>
                    <a:gd name="T3" fmla="*/ 21 h 517"/>
                    <a:gd name="T4" fmla="*/ 122 w 321"/>
                    <a:gd name="T5" fmla="*/ 26 h 517"/>
                    <a:gd name="T6" fmla="*/ 148 w 321"/>
                    <a:gd name="T7" fmla="*/ 44 h 517"/>
                    <a:gd name="T8" fmla="*/ 181 w 321"/>
                    <a:gd name="T9" fmla="*/ 65 h 517"/>
                    <a:gd name="T10" fmla="*/ 212 w 321"/>
                    <a:gd name="T11" fmla="*/ 72 h 517"/>
                    <a:gd name="T12" fmla="*/ 238 w 321"/>
                    <a:gd name="T13" fmla="*/ 81 h 517"/>
                    <a:gd name="T14" fmla="*/ 252 w 321"/>
                    <a:gd name="T15" fmla="*/ 110 h 517"/>
                    <a:gd name="T16" fmla="*/ 258 w 321"/>
                    <a:gd name="T17" fmla="*/ 127 h 517"/>
                    <a:gd name="T18" fmla="*/ 262 w 321"/>
                    <a:gd name="T19" fmla="*/ 143 h 517"/>
                    <a:gd name="T20" fmla="*/ 260 w 321"/>
                    <a:gd name="T21" fmla="*/ 162 h 517"/>
                    <a:gd name="T22" fmla="*/ 256 w 321"/>
                    <a:gd name="T23" fmla="*/ 188 h 517"/>
                    <a:gd name="T24" fmla="*/ 257 w 321"/>
                    <a:gd name="T25" fmla="*/ 223 h 517"/>
                    <a:gd name="T26" fmla="*/ 260 w 321"/>
                    <a:gd name="T27" fmla="*/ 270 h 517"/>
                    <a:gd name="T28" fmla="*/ 270 w 321"/>
                    <a:gd name="T29" fmla="*/ 312 h 517"/>
                    <a:gd name="T30" fmla="*/ 279 w 321"/>
                    <a:gd name="T31" fmla="*/ 350 h 517"/>
                    <a:gd name="T32" fmla="*/ 300 w 321"/>
                    <a:gd name="T33" fmla="*/ 385 h 517"/>
                    <a:gd name="T34" fmla="*/ 320 w 321"/>
                    <a:gd name="T35" fmla="*/ 410 h 517"/>
                    <a:gd name="T36" fmla="*/ 290 w 321"/>
                    <a:gd name="T37" fmla="*/ 432 h 517"/>
                    <a:gd name="T38" fmla="*/ 268 w 321"/>
                    <a:gd name="T39" fmla="*/ 456 h 517"/>
                    <a:gd name="T40" fmla="*/ 233 w 321"/>
                    <a:gd name="T41" fmla="*/ 480 h 517"/>
                    <a:gd name="T42" fmla="*/ 221 w 321"/>
                    <a:gd name="T43" fmla="*/ 463 h 517"/>
                    <a:gd name="T44" fmla="*/ 215 w 321"/>
                    <a:gd name="T45" fmla="*/ 433 h 517"/>
                    <a:gd name="T46" fmla="*/ 201 w 321"/>
                    <a:gd name="T47" fmla="*/ 406 h 517"/>
                    <a:gd name="T48" fmla="*/ 188 w 321"/>
                    <a:gd name="T49" fmla="*/ 376 h 517"/>
                    <a:gd name="T50" fmla="*/ 177 w 321"/>
                    <a:gd name="T51" fmla="*/ 350 h 517"/>
                    <a:gd name="T52" fmla="*/ 162 w 321"/>
                    <a:gd name="T53" fmla="*/ 321 h 517"/>
                    <a:gd name="T54" fmla="*/ 158 w 321"/>
                    <a:gd name="T55" fmla="*/ 296 h 517"/>
                    <a:gd name="T56" fmla="*/ 155 w 321"/>
                    <a:gd name="T57" fmla="*/ 273 h 517"/>
                    <a:gd name="T58" fmla="*/ 150 w 321"/>
                    <a:gd name="T59" fmla="*/ 249 h 517"/>
                    <a:gd name="T60" fmla="*/ 145 w 321"/>
                    <a:gd name="T61" fmla="*/ 219 h 517"/>
                    <a:gd name="T62" fmla="*/ 129 w 321"/>
                    <a:gd name="T63" fmla="*/ 139 h 517"/>
                    <a:gd name="T64" fmla="*/ 126 w 321"/>
                    <a:gd name="T65" fmla="*/ 186 h 517"/>
                    <a:gd name="T66" fmla="*/ 141 w 321"/>
                    <a:gd name="T67" fmla="*/ 259 h 517"/>
                    <a:gd name="T68" fmla="*/ 144 w 321"/>
                    <a:gd name="T69" fmla="*/ 305 h 517"/>
                    <a:gd name="T70" fmla="*/ 146 w 321"/>
                    <a:gd name="T71" fmla="*/ 338 h 517"/>
                    <a:gd name="T72" fmla="*/ 151 w 321"/>
                    <a:gd name="T73" fmla="*/ 366 h 517"/>
                    <a:gd name="T74" fmla="*/ 155 w 321"/>
                    <a:gd name="T75" fmla="*/ 406 h 517"/>
                    <a:gd name="T76" fmla="*/ 158 w 321"/>
                    <a:gd name="T77" fmla="*/ 453 h 517"/>
                    <a:gd name="T78" fmla="*/ 155 w 321"/>
                    <a:gd name="T79" fmla="*/ 493 h 517"/>
                    <a:gd name="T80" fmla="*/ 148 w 321"/>
                    <a:gd name="T81" fmla="*/ 507 h 517"/>
                    <a:gd name="T82" fmla="*/ 127 w 321"/>
                    <a:gd name="T83" fmla="*/ 507 h 517"/>
                    <a:gd name="T84" fmla="*/ 105 w 321"/>
                    <a:gd name="T85" fmla="*/ 506 h 517"/>
                    <a:gd name="T86" fmla="*/ 79 w 321"/>
                    <a:gd name="T87" fmla="*/ 512 h 517"/>
                    <a:gd name="T88" fmla="*/ 56 w 321"/>
                    <a:gd name="T89" fmla="*/ 516 h 517"/>
                    <a:gd name="T90" fmla="*/ 47 w 321"/>
                    <a:gd name="T91" fmla="*/ 511 h 517"/>
                    <a:gd name="T92" fmla="*/ 44 w 321"/>
                    <a:gd name="T93" fmla="*/ 481 h 517"/>
                    <a:gd name="T94" fmla="*/ 49 w 321"/>
                    <a:gd name="T95" fmla="*/ 435 h 517"/>
                    <a:gd name="T96" fmla="*/ 52 w 321"/>
                    <a:gd name="T97" fmla="*/ 387 h 517"/>
                    <a:gd name="T98" fmla="*/ 56 w 321"/>
                    <a:gd name="T99" fmla="*/ 356 h 517"/>
                    <a:gd name="T100" fmla="*/ 50 w 321"/>
                    <a:gd name="T101" fmla="*/ 336 h 517"/>
                    <a:gd name="T102" fmla="*/ 45 w 321"/>
                    <a:gd name="T103" fmla="*/ 316 h 517"/>
                    <a:gd name="T104" fmla="*/ 38 w 321"/>
                    <a:gd name="T105" fmla="*/ 281 h 517"/>
                    <a:gd name="T106" fmla="*/ 30 w 321"/>
                    <a:gd name="T107" fmla="*/ 248 h 517"/>
                    <a:gd name="T108" fmla="*/ 12 w 321"/>
                    <a:gd name="T109" fmla="*/ 201 h 517"/>
                    <a:gd name="T110" fmla="*/ 6 w 321"/>
                    <a:gd name="T111" fmla="*/ 182 h 517"/>
                    <a:gd name="T112" fmla="*/ 1 w 321"/>
                    <a:gd name="T113" fmla="*/ 157 h 517"/>
                    <a:gd name="T114" fmla="*/ 1 w 321"/>
                    <a:gd name="T115" fmla="*/ 141 h 517"/>
                    <a:gd name="T116" fmla="*/ 0 w 321"/>
                    <a:gd name="T117" fmla="*/ 120 h 517"/>
                    <a:gd name="T118" fmla="*/ 1 w 321"/>
                    <a:gd name="T119" fmla="*/ 95 h 517"/>
                    <a:gd name="T120" fmla="*/ 5 w 321"/>
                    <a:gd name="T121" fmla="*/ 67 h 517"/>
                    <a:gd name="T122" fmla="*/ 12 w 321"/>
                    <a:gd name="T123" fmla="*/ 35 h 517"/>
                    <a:gd name="T124" fmla="*/ 28 w 321"/>
                    <a:gd name="T125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21" h="517">
                      <a:moveTo>
                        <a:pt x="28" y="0"/>
                      </a:moveTo>
                      <a:lnTo>
                        <a:pt x="94" y="21"/>
                      </a:lnTo>
                      <a:lnTo>
                        <a:pt x="122" y="26"/>
                      </a:lnTo>
                      <a:lnTo>
                        <a:pt x="148" y="44"/>
                      </a:lnTo>
                      <a:lnTo>
                        <a:pt x="181" y="65"/>
                      </a:lnTo>
                      <a:lnTo>
                        <a:pt x="212" y="72"/>
                      </a:lnTo>
                      <a:lnTo>
                        <a:pt x="238" y="81"/>
                      </a:lnTo>
                      <a:lnTo>
                        <a:pt x="252" y="110"/>
                      </a:lnTo>
                      <a:lnTo>
                        <a:pt x="258" y="127"/>
                      </a:lnTo>
                      <a:lnTo>
                        <a:pt x="262" y="143"/>
                      </a:lnTo>
                      <a:lnTo>
                        <a:pt x="260" y="162"/>
                      </a:lnTo>
                      <a:lnTo>
                        <a:pt x="256" y="188"/>
                      </a:lnTo>
                      <a:lnTo>
                        <a:pt x="257" y="223"/>
                      </a:lnTo>
                      <a:lnTo>
                        <a:pt x="260" y="270"/>
                      </a:lnTo>
                      <a:lnTo>
                        <a:pt x="270" y="312"/>
                      </a:lnTo>
                      <a:lnTo>
                        <a:pt x="279" y="350"/>
                      </a:lnTo>
                      <a:lnTo>
                        <a:pt x="300" y="385"/>
                      </a:lnTo>
                      <a:lnTo>
                        <a:pt x="320" y="410"/>
                      </a:lnTo>
                      <a:lnTo>
                        <a:pt x="290" y="432"/>
                      </a:lnTo>
                      <a:lnTo>
                        <a:pt x="268" y="456"/>
                      </a:lnTo>
                      <a:lnTo>
                        <a:pt x="233" y="480"/>
                      </a:lnTo>
                      <a:lnTo>
                        <a:pt x="221" y="463"/>
                      </a:lnTo>
                      <a:lnTo>
                        <a:pt x="215" y="433"/>
                      </a:lnTo>
                      <a:lnTo>
                        <a:pt x="201" y="406"/>
                      </a:lnTo>
                      <a:lnTo>
                        <a:pt x="188" y="376"/>
                      </a:lnTo>
                      <a:lnTo>
                        <a:pt x="177" y="350"/>
                      </a:lnTo>
                      <a:lnTo>
                        <a:pt x="162" y="321"/>
                      </a:lnTo>
                      <a:lnTo>
                        <a:pt x="158" y="296"/>
                      </a:lnTo>
                      <a:lnTo>
                        <a:pt x="155" y="273"/>
                      </a:lnTo>
                      <a:lnTo>
                        <a:pt x="150" y="249"/>
                      </a:lnTo>
                      <a:lnTo>
                        <a:pt x="145" y="219"/>
                      </a:lnTo>
                      <a:lnTo>
                        <a:pt x="129" y="139"/>
                      </a:lnTo>
                      <a:lnTo>
                        <a:pt x="126" y="186"/>
                      </a:lnTo>
                      <a:lnTo>
                        <a:pt x="141" y="259"/>
                      </a:lnTo>
                      <a:lnTo>
                        <a:pt x="144" y="305"/>
                      </a:lnTo>
                      <a:lnTo>
                        <a:pt x="146" y="338"/>
                      </a:lnTo>
                      <a:lnTo>
                        <a:pt x="151" y="366"/>
                      </a:lnTo>
                      <a:lnTo>
                        <a:pt x="155" y="406"/>
                      </a:lnTo>
                      <a:lnTo>
                        <a:pt x="158" y="453"/>
                      </a:lnTo>
                      <a:lnTo>
                        <a:pt x="155" y="493"/>
                      </a:lnTo>
                      <a:lnTo>
                        <a:pt x="148" y="507"/>
                      </a:lnTo>
                      <a:lnTo>
                        <a:pt x="127" y="507"/>
                      </a:lnTo>
                      <a:lnTo>
                        <a:pt x="105" y="506"/>
                      </a:lnTo>
                      <a:lnTo>
                        <a:pt x="79" y="512"/>
                      </a:lnTo>
                      <a:lnTo>
                        <a:pt x="56" y="516"/>
                      </a:lnTo>
                      <a:lnTo>
                        <a:pt x="47" y="511"/>
                      </a:lnTo>
                      <a:lnTo>
                        <a:pt x="44" y="481"/>
                      </a:lnTo>
                      <a:lnTo>
                        <a:pt x="49" y="435"/>
                      </a:lnTo>
                      <a:lnTo>
                        <a:pt x="52" y="387"/>
                      </a:lnTo>
                      <a:lnTo>
                        <a:pt x="56" y="356"/>
                      </a:lnTo>
                      <a:lnTo>
                        <a:pt x="50" y="336"/>
                      </a:lnTo>
                      <a:lnTo>
                        <a:pt x="45" y="316"/>
                      </a:lnTo>
                      <a:lnTo>
                        <a:pt x="38" y="281"/>
                      </a:lnTo>
                      <a:lnTo>
                        <a:pt x="30" y="248"/>
                      </a:lnTo>
                      <a:lnTo>
                        <a:pt x="12" y="201"/>
                      </a:lnTo>
                      <a:lnTo>
                        <a:pt x="6" y="182"/>
                      </a:lnTo>
                      <a:lnTo>
                        <a:pt x="1" y="157"/>
                      </a:lnTo>
                      <a:lnTo>
                        <a:pt x="1" y="141"/>
                      </a:lnTo>
                      <a:lnTo>
                        <a:pt x="0" y="120"/>
                      </a:lnTo>
                      <a:lnTo>
                        <a:pt x="1" y="95"/>
                      </a:lnTo>
                      <a:lnTo>
                        <a:pt x="5" y="67"/>
                      </a:lnTo>
                      <a:lnTo>
                        <a:pt x="12" y="35"/>
                      </a:lnTo>
                      <a:lnTo>
                        <a:pt x="28" y="0"/>
                      </a:lnTo>
                    </a:path>
                  </a:pathLst>
                </a:custGeom>
                <a:solidFill>
                  <a:srgbClr val="00A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54750" name="Group 30"/>
                <p:cNvGrpSpPr>
                  <a:grpSpLocks/>
                </p:cNvGrpSpPr>
                <p:nvPr/>
              </p:nvGrpSpPr>
              <p:grpSpPr bwMode="auto">
                <a:xfrm>
                  <a:off x="3703" y="3734"/>
                  <a:ext cx="254" cy="354"/>
                  <a:chOff x="3703" y="3734"/>
                  <a:chExt cx="254" cy="354"/>
                </a:xfrm>
              </p:grpSpPr>
              <p:sp>
                <p:nvSpPr>
                  <p:cNvPr id="1054751" name="Freeform 31"/>
                  <p:cNvSpPr>
                    <a:spLocks/>
                  </p:cNvSpPr>
                  <p:nvPr/>
                </p:nvSpPr>
                <p:spPr bwMode="auto">
                  <a:xfrm>
                    <a:off x="3703" y="3734"/>
                    <a:ext cx="239" cy="92"/>
                  </a:xfrm>
                  <a:custGeom>
                    <a:avLst/>
                    <a:gdLst>
                      <a:gd name="T0" fmla="*/ 9 w 239"/>
                      <a:gd name="T1" fmla="*/ 0 h 92"/>
                      <a:gd name="T2" fmla="*/ 115 w 239"/>
                      <a:gd name="T3" fmla="*/ 21 h 92"/>
                      <a:gd name="T4" fmla="*/ 238 w 239"/>
                      <a:gd name="T5" fmla="*/ 87 h 92"/>
                      <a:gd name="T6" fmla="*/ 233 w 239"/>
                      <a:gd name="T7" fmla="*/ 91 h 92"/>
                      <a:gd name="T8" fmla="*/ 218 w 239"/>
                      <a:gd name="T9" fmla="*/ 84 h 92"/>
                      <a:gd name="T10" fmla="*/ 210 w 239"/>
                      <a:gd name="T11" fmla="*/ 78 h 92"/>
                      <a:gd name="T12" fmla="*/ 194 w 239"/>
                      <a:gd name="T13" fmla="*/ 72 h 92"/>
                      <a:gd name="T14" fmla="*/ 182 w 239"/>
                      <a:gd name="T15" fmla="*/ 71 h 92"/>
                      <a:gd name="T16" fmla="*/ 173 w 239"/>
                      <a:gd name="T17" fmla="*/ 71 h 92"/>
                      <a:gd name="T18" fmla="*/ 160 w 239"/>
                      <a:gd name="T19" fmla="*/ 69 h 92"/>
                      <a:gd name="T20" fmla="*/ 144 w 239"/>
                      <a:gd name="T21" fmla="*/ 67 h 92"/>
                      <a:gd name="T22" fmla="*/ 132 w 239"/>
                      <a:gd name="T23" fmla="*/ 61 h 92"/>
                      <a:gd name="T24" fmla="*/ 125 w 239"/>
                      <a:gd name="T25" fmla="*/ 55 h 92"/>
                      <a:gd name="T26" fmla="*/ 118 w 239"/>
                      <a:gd name="T27" fmla="*/ 47 h 92"/>
                      <a:gd name="T28" fmla="*/ 109 w 239"/>
                      <a:gd name="T29" fmla="*/ 36 h 92"/>
                      <a:gd name="T30" fmla="*/ 100 w 239"/>
                      <a:gd name="T31" fmla="*/ 33 h 92"/>
                      <a:gd name="T32" fmla="*/ 85 w 239"/>
                      <a:gd name="T33" fmla="*/ 28 h 92"/>
                      <a:gd name="T34" fmla="*/ 72 w 239"/>
                      <a:gd name="T35" fmla="*/ 28 h 92"/>
                      <a:gd name="T36" fmla="*/ 57 w 239"/>
                      <a:gd name="T37" fmla="*/ 31 h 92"/>
                      <a:gd name="T38" fmla="*/ 44 w 239"/>
                      <a:gd name="T39" fmla="*/ 33 h 92"/>
                      <a:gd name="T40" fmla="*/ 30 w 239"/>
                      <a:gd name="T41" fmla="*/ 28 h 92"/>
                      <a:gd name="T42" fmla="*/ 14 w 239"/>
                      <a:gd name="T43" fmla="*/ 28 h 92"/>
                      <a:gd name="T44" fmla="*/ 0 w 239"/>
                      <a:gd name="T45" fmla="*/ 35 h 92"/>
                      <a:gd name="T46" fmla="*/ 3 w 239"/>
                      <a:gd name="T47" fmla="*/ 21 h 92"/>
                      <a:gd name="T48" fmla="*/ 7 w 239"/>
                      <a:gd name="T49" fmla="*/ 10 h 92"/>
                      <a:gd name="T50" fmla="*/ 9 w 239"/>
                      <a:gd name="T51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39" h="92">
                        <a:moveTo>
                          <a:pt x="9" y="0"/>
                        </a:moveTo>
                        <a:lnTo>
                          <a:pt x="115" y="21"/>
                        </a:lnTo>
                        <a:lnTo>
                          <a:pt x="238" y="87"/>
                        </a:lnTo>
                        <a:lnTo>
                          <a:pt x="233" y="91"/>
                        </a:lnTo>
                        <a:lnTo>
                          <a:pt x="218" y="84"/>
                        </a:lnTo>
                        <a:lnTo>
                          <a:pt x="210" y="78"/>
                        </a:lnTo>
                        <a:lnTo>
                          <a:pt x="194" y="72"/>
                        </a:lnTo>
                        <a:lnTo>
                          <a:pt x="182" y="71"/>
                        </a:lnTo>
                        <a:lnTo>
                          <a:pt x="173" y="71"/>
                        </a:lnTo>
                        <a:lnTo>
                          <a:pt x="160" y="69"/>
                        </a:lnTo>
                        <a:lnTo>
                          <a:pt x="144" y="67"/>
                        </a:lnTo>
                        <a:lnTo>
                          <a:pt x="132" y="61"/>
                        </a:lnTo>
                        <a:lnTo>
                          <a:pt x="125" y="55"/>
                        </a:lnTo>
                        <a:lnTo>
                          <a:pt x="118" y="47"/>
                        </a:lnTo>
                        <a:lnTo>
                          <a:pt x="109" y="36"/>
                        </a:lnTo>
                        <a:lnTo>
                          <a:pt x="100" y="33"/>
                        </a:lnTo>
                        <a:lnTo>
                          <a:pt x="85" y="28"/>
                        </a:lnTo>
                        <a:lnTo>
                          <a:pt x="72" y="28"/>
                        </a:lnTo>
                        <a:lnTo>
                          <a:pt x="57" y="31"/>
                        </a:lnTo>
                        <a:lnTo>
                          <a:pt x="44" y="33"/>
                        </a:lnTo>
                        <a:lnTo>
                          <a:pt x="30" y="28"/>
                        </a:lnTo>
                        <a:lnTo>
                          <a:pt x="14" y="28"/>
                        </a:lnTo>
                        <a:lnTo>
                          <a:pt x="0" y="35"/>
                        </a:lnTo>
                        <a:lnTo>
                          <a:pt x="3" y="21"/>
                        </a:lnTo>
                        <a:lnTo>
                          <a:pt x="7" y="10"/>
                        </a:lnTo>
                        <a:lnTo>
                          <a:pt x="9" y="0"/>
                        </a:lnTo>
                      </a:path>
                    </a:pathLst>
                  </a:custGeom>
                  <a:solidFill>
                    <a:srgbClr val="00606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752" name="Freeform 32"/>
                  <p:cNvSpPr>
                    <a:spLocks/>
                  </p:cNvSpPr>
                  <p:nvPr/>
                </p:nvSpPr>
                <p:spPr bwMode="auto">
                  <a:xfrm>
                    <a:off x="3744" y="4057"/>
                    <a:ext cx="27" cy="14"/>
                  </a:xfrm>
                  <a:custGeom>
                    <a:avLst/>
                    <a:gdLst>
                      <a:gd name="T0" fmla="*/ 0 w 27"/>
                      <a:gd name="T1" fmla="*/ 13 h 14"/>
                      <a:gd name="T2" fmla="*/ 14 w 27"/>
                      <a:gd name="T3" fmla="*/ 11 h 14"/>
                      <a:gd name="T4" fmla="*/ 19 w 27"/>
                      <a:gd name="T5" fmla="*/ 8 h 14"/>
                      <a:gd name="T6" fmla="*/ 26 w 27"/>
                      <a:gd name="T7" fmla="*/ 0 h 14"/>
                      <a:gd name="T8" fmla="*/ 13 w 27"/>
                      <a:gd name="T9" fmla="*/ 10 h 14"/>
                      <a:gd name="T10" fmla="*/ 0 w 27"/>
                      <a:gd name="T11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7" h="14">
                        <a:moveTo>
                          <a:pt x="0" y="13"/>
                        </a:moveTo>
                        <a:lnTo>
                          <a:pt x="14" y="11"/>
                        </a:lnTo>
                        <a:lnTo>
                          <a:pt x="19" y="8"/>
                        </a:lnTo>
                        <a:lnTo>
                          <a:pt x="26" y="0"/>
                        </a:lnTo>
                        <a:lnTo>
                          <a:pt x="13" y="10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00606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54753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3936" y="4002"/>
                    <a:ext cx="21" cy="42"/>
                    <a:chOff x="3936" y="4002"/>
                    <a:chExt cx="21" cy="42"/>
                  </a:xfrm>
                </p:grpSpPr>
                <p:sp>
                  <p:nvSpPr>
                    <p:cNvPr id="1054754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3936" y="4002"/>
                      <a:ext cx="19" cy="26"/>
                    </a:xfrm>
                    <a:custGeom>
                      <a:avLst/>
                      <a:gdLst>
                        <a:gd name="T0" fmla="*/ 18 w 19"/>
                        <a:gd name="T1" fmla="*/ 0 h 26"/>
                        <a:gd name="T2" fmla="*/ 12 w 19"/>
                        <a:gd name="T3" fmla="*/ 19 h 26"/>
                        <a:gd name="T4" fmla="*/ 7 w 19"/>
                        <a:gd name="T5" fmla="*/ 22 h 26"/>
                        <a:gd name="T6" fmla="*/ 0 w 19"/>
                        <a:gd name="T7" fmla="*/ 25 h 26"/>
                        <a:gd name="T8" fmla="*/ 9 w 19"/>
                        <a:gd name="T9" fmla="*/ 16 h 26"/>
                        <a:gd name="T10" fmla="*/ 18 w 19"/>
                        <a:gd name="T11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26">
                          <a:moveTo>
                            <a:pt x="18" y="0"/>
                          </a:moveTo>
                          <a:lnTo>
                            <a:pt x="12" y="19"/>
                          </a:lnTo>
                          <a:lnTo>
                            <a:pt x="7" y="22"/>
                          </a:lnTo>
                          <a:lnTo>
                            <a:pt x="0" y="25"/>
                          </a:lnTo>
                          <a:lnTo>
                            <a:pt x="9" y="16"/>
                          </a:lnTo>
                          <a:lnTo>
                            <a:pt x="18" y="0"/>
                          </a:lnTo>
                        </a:path>
                      </a:pathLst>
                    </a:custGeom>
                    <a:solidFill>
                      <a:srgbClr val="00606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4755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941" y="4004"/>
                      <a:ext cx="16" cy="40"/>
                    </a:xfrm>
                    <a:custGeom>
                      <a:avLst/>
                      <a:gdLst>
                        <a:gd name="T0" fmla="*/ 13 w 16"/>
                        <a:gd name="T1" fmla="*/ 0 h 40"/>
                        <a:gd name="T2" fmla="*/ 12 w 16"/>
                        <a:gd name="T3" fmla="*/ 17 h 40"/>
                        <a:gd name="T4" fmla="*/ 12 w 16"/>
                        <a:gd name="T5" fmla="*/ 25 h 40"/>
                        <a:gd name="T6" fmla="*/ 7 w 16"/>
                        <a:gd name="T7" fmla="*/ 34 h 40"/>
                        <a:gd name="T8" fmla="*/ 0 w 16"/>
                        <a:gd name="T9" fmla="*/ 39 h 40"/>
                        <a:gd name="T10" fmla="*/ 11 w 16"/>
                        <a:gd name="T11" fmla="*/ 34 h 40"/>
                        <a:gd name="T12" fmla="*/ 15 w 16"/>
                        <a:gd name="T13" fmla="*/ 23 h 40"/>
                        <a:gd name="T14" fmla="*/ 13 w 16"/>
                        <a:gd name="T15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" h="40">
                          <a:moveTo>
                            <a:pt x="13" y="0"/>
                          </a:moveTo>
                          <a:lnTo>
                            <a:pt x="12" y="17"/>
                          </a:lnTo>
                          <a:lnTo>
                            <a:pt x="12" y="25"/>
                          </a:lnTo>
                          <a:lnTo>
                            <a:pt x="7" y="34"/>
                          </a:lnTo>
                          <a:lnTo>
                            <a:pt x="0" y="39"/>
                          </a:lnTo>
                          <a:lnTo>
                            <a:pt x="11" y="34"/>
                          </a:lnTo>
                          <a:lnTo>
                            <a:pt x="15" y="23"/>
                          </a:lnTo>
                          <a:lnTo>
                            <a:pt x="13" y="0"/>
                          </a:lnTo>
                        </a:path>
                      </a:pathLst>
                    </a:custGeom>
                    <a:solidFill>
                      <a:srgbClr val="00606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54756" name="Freeform 36"/>
                  <p:cNvSpPr>
                    <a:spLocks/>
                  </p:cNvSpPr>
                  <p:nvPr/>
                </p:nvSpPr>
                <p:spPr bwMode="auto">
                  <a:xfrm>
                    <a:off x="3745" y="4074"/>
                    <a:ext cx="27" cy="14"/>
                  </a:xfrm>
                  <a:custGeom>
                    <a:avLst/>
                    <a:gdLst>
                      <a:gd name="T0" fmla="*/ 0 w 27"/>
                      <a:gd name="T1" fmla="*/ 1 h 14"/>
                      <a:gd name="T2" fmla="*/ 8 w 27"/>
                      <a:gd name="T3" fmla="*/ 1 h 14"/>
                      <a:gd name="T4" fmla="*/ 19 w 27"/>
                      <a:gd name="T5" fmla="*/ 2 h 14"/>
                      <a:gd name="T6" fmla="*/ 24 w 27"/>
                      <a:gd name="T7" fmla="*/ 4 h 14"/>
                      <a:gd name="T8" fmla="*/ 24 w 27"/>
                      <a:gd name="T9" fmla="*/ 13 h 14"/>
                      <a:gd name="T10" fmla="*/ 26 w 27"/>
                      <a:gd name="T11" fmla="*/ 2 h 14"/>
                      <a:gd name="T12" fmla="*/ 22 w 27"/>
                      <a:gd name="T13" fmla="*/ 0 h 14"/>
                      <a:gd name="T14" fmla="*/ 0 w 27"/>
                      <a:gd name="T15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" h="14">
                        <a:moveTo>
                          <a:pt x="0" y="1"/>
                        </a:moveTo>
                        <a:lnTo>
                          <a:pt x="8" y="1"/>
                        </a:lnTo>
                        <a:lnTo>
                          <a:pt x="19" y="2"/>
                        </a:lnTo>
                        <a:lnTo>
                          <a:pt x="24" y="4"/>
                        </a:lnTo>
                        <a:lnTo>
                          <a:pt x="24" y="13"/>
                        </a:lnTo>
                        <a:lnTo>
                          <a:pt x="26" y="2"/>
                        </a:lnTo>
                        <a:lnTo>
                          <a:pt x="22" y="0"/>
                        </a:lnTo>
                        <a:lnTo>
                          <a:pt x="0" y="1"/>
                        </a:lnTo>
                      </a:path>
                    </a:pathLst>
                  </a:custGeom>
                  <a:solidFill>
                    <a:srgbClr val="00606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054757" name="Freeform 37">
              <a:hlinkHover r:id="" action="ppaction://noaction" highlightClick="1"/>
            </p:cNvPr>
            <p:cNvSpPr>
              <a:spLocks/>
            </p:cNvSpPr>
            <p:nvPr/>
          </p:nvSpPr>
          <p:spPr bwMode="auto">
            <a:xfrm>
              <a:off x="3997" y="2641"/>
              <a:ext cx="242" cy="218"/>
            </a:xfrm>
            <a:custGeom>
              <a:avLst/>
              <a:gdLst>
                <a:gd name="T0" fmla="*/ 12 w 151"/>
                <a:gd name="T1" fmla="*/ 1 h 200"/>
                <a:gd name="T2" fmla="*/ 42 w 151"/>
                <a:gd name="T3" fmla="*/ 21 h 200"/>
                <a:gd name="T4" fmla="*/ 60 w 151"/>
                <a:gd name="T5" fmla="*/ 34 h 200"/>
                <a:gd name="T6" fmla="*/ 83 w 151"/>
                <a:gd name="T7" fmla="*/ 56 h 200"/>
                <a:gd name="T8" fmla="*/ 96 w 151"/>
                <a:gd name="T9" fmla="*/ 55 h 200"/>
                <a:gd name="T10" fmla="*/ 109 w 151"/>
                <a:gd name="T11" fmla="*/ 57 h 200"/>
                <a:gd name="T12" fmla="*/ 118 w 151"/>
                <a:gd name="T13" fmla="*/ 63 h 200"/>
                <a:gd name="T14" fmla="*/ 125 w 151"/>
                <a:gd name="T15" fmla="*/ 74 h 200"/>
                <a:gd name="T16" fmla="*/ 135 w 151"/>
                <a:gd name="T17" fmla="*/ 86 h 200"/>
                <a:gd name="T18" fmla="*/ 147 w 151"/>
                <a:gd name="T19" fmla="*/ 96 h 200"/>
                <a:gd name="T20" fmla="*/ 150 w 151"/>
                <a:gd name="T21" fmla="*/ 110 h 200"/>
                <a:gd name="T22" fmla="*/ 136 w 151"/>
                <a:gd name="T23" fmla="*/ 133 h 200"/>
                <a:gd name="T24" fmla="*/ 132 w 151"/>
                <a:gd name="T25" fmla="*/ 154 h 200"/>
                <a:gd name="T26" fmla="*/ 122 w 151"/>
                <a:gd name="T27" fmla="*/ 176 h 200"/>
                <a:gd name="T28" fmla="*/ 111 w 151"/>
                <a:gd name="T29" fmla="*/ 190 h 200"/>
                <a:gd name="T30" fmla="*/ 99 w 151"/>
                <a:gd name="T31" fmla="*/ 199 h 200"/>
                <a:gd name="T32" fmla="*/ 85 w 151"/>
                <a:gd name="T33" fmla="*/ 199 h 200"/>
                <a:gd name="T34" fmla="*/ 58 w 151"/>
                <a:gd name="T35" fmla="*/ 188 h 200"/>
                <a:gd name="T36" fmla="*/ 41 w 151"/>
                <a:gd name="T37" fmla="*/ 176 h 200"/>
                <a:gd name="T38" fmla="*/ 29 w 151"/>
                <a:gd name="T39" fmla="*/ 164 h 200"/>
                <a:gd name="T40" fmla="*/ 22 w 151"/>
                <a:gd name="T41" fmla="*/ 153 h 200"/>
                <a:gd name="T42" fmla="*/ 19 w 151"/>
                <a:gd name="T43" fmla="*/ 143 h 200"/>
                <a:gd name="T44" fmla="*/ 22 w 151"/>
                <a:gd name="T45" fmla="*/ 135 h 200"/>
                <a:gd name="T46" fmla="*/ 27 w 151"/>
                <a:gd name="T47" fmla="*/ 130 h 200"/>
                <a:gd name="T48" fmla="*/ 27 w 151"/>
                <a:gd name="T49" fmla="*/ 123 h 200"/>
                <a:gd name="T50" fmla="*/ 30 w 151"/>
                <a:gd name="T51" fmla="*/ 116 h 200"/>
                <a:gd name="T52" fmla="*/ 36 w 151"/>
                <a:gd name="T53" fmla="*/ 114 h 200"/>
                <a:gd name="T54" fmla="*/ 42 w 151"/>
                <a:gd name="T55" fmla="*/ 113 h 200"/>
                <a:gd name="T56" fmla="*/ 42 w 151"/>
                <a:gd name="T57" fmla="*/ 103 h 200"/>
                <a:gd name="T58" fmla="*/ 47 w 151"/>
                <a:gd name="T59" fmla="*/ 95 h 200"/>
                <a:gd name="T60" fmla="*/ 52 w 151"/>
                <a:gd name="T61" fmla="*/ 91 h 200"/>
                <a:gd name="T62" fmla="*/ 66 w 151"/>
                <a:gd name="T63" fmla="*/ 85 h 200"/>
                <a:gd name="T64" fmla="*/ 56 w 151"/>
                <a:gd name="T65" fmla="*/ 80 h 200"/>
                <a:gd name="T66" fmla="*/ 43 w 151"/>
                <a:gd name="T67" fmla="*/ 68 h 200"/>
                <a:gd name="T68" fmla="*/ 30 w 151"/>
                <a:gd name="T69" fmla="*/ 55 h 200"/>
                <a:gd name="T70" fmla="*/ 16 w 151"/>
                <a:gd name="T71" fmla="*/ 39 h 200"/>
                <a:gd name="T72" fmla="*/ 2 w 151"/>
                <a:gd name="T73" fmla="*/ 20 h 200"/>
                <a:gd name="T74" fmla="*/ 0 w 151"/>
                <a:gd name="T75" fmla="*/ 13 h 200"/>
                <a:gd name="T76" fmla="*/ 0 w 151"/>
                <a:gd name="T77" fmla="*/ 6 h 200"/>
                <a:gd name="T78" fmla="*/ 2 w 151"/>
                <a:gd name="T79" fmla="*/ 2 h 200"/>
                <a:gd name="T80" fmla="*/ 8 w 151"/>
                <a:gd name="T81" fmla="*/ 0 h 200"/>
                <a:gd name="T82" fmla="*/ 12 w 151"/>
                <a:gd name="T83" fmla="*/ 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" h="200">
                  <a:moveTo>
                    <a:pt x="12" y="1"/>
                  </a:moveTo>
                  <a:lnTo>
                    <a:pt x="42" y="21"/>
                  </a:lnTo>
                  <a:lnTo>
                    <a:pt x="60" y="34"/>
                  </a:lnTo>
                  <a:lnTo>
                    <a:pt x="83" y="56"/>
                  </a:lnTo>
                  <a:lnTo>
                    <a:pt x="96" y="55"/>
                  </a:lnTo>
                  <a:lnTo>
                    <a:pt x="109" y="57"/>
                  </a:lnTo>
                  <a:lnTo>
                    <a:pt x="118" y="63"/>
                  </a:lnTo>
                  <a:lnTo>
                    <a:pt x="125" y="74"/>
                  </a:lnTo>
                  <a:lnTo>
                    <a:pt x="135" y="86"/>
                  </a:lnTo>
                  <a:lnTo>
                    <a:pt x="147" y="96"/>
                  </a:lnTo>
                  <a:lnTo>
                    <a:pt x="150" y="110"/>
                  </a:lnTo>
                  <a:lnTo>
                    <a:pt x="136" y="133"/>
                  </a:lnTo>
                  <a:lnTo>
                    <a:pt x="132" y="154"/>
                  </a:lnTo>
                  <a:lnTo>
                    <a:pt x="122" y="176"/>
                  </a:lnTo>
                  <a:lnTo>
                    <a:pt x="111" y="190"/>
                  </a:lnTo>
                  <a:lnTo>
                    <a:pt x="99" y="199"/>
                  </a:lnTo>
                  <a:lnTo>
                    <a:pt x="85" y="199"/>
                  </a:lnTo>
                  <a:lnTo>
                    <a:pt x="58" y="188"/>
                  </a:lnTo>
                  <a:lnTo>
                    <a:pt x="41" y="176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9" y="143"/>
                  </a:lnTo>
                  <a:lnTo>
                    <a:pt x="22" y="135"/>
                  </a:lnTo>
                  <a:lnTo>
                    <a:pt x="27" y="130"/>
                  </a:lnTo>
                  <a:lnTo>
                    <a:pt x="27" y="123"/>
                  </a:lnTo>
                  <a:lnTo>
                    <a:pt x="30" y="116"/>
                  </a:lnTo>
                  <a:lnTo>
                    <a:pt x="36" y="114"/>
                  </a:lnTo>
                  <a:lnTo>
                    <a:pt x="42" y="113"/>
                  </a:lnTo>
                  <a:lnTo>
                    <a:pt x="42" y="103"/>
                  </a:lnTo>
                  <a:lnTo>
                    <a:pt x="47" y="95"/>
                  </a:lnTo>
                  <a:lnTo>
                    <a:pt x="52" y="91"/>
                  </a:lnTo>
                  <a:lnTo>
                    <a:pt x="66" y="85"/>
                  </a:lnTo>
                  <a:lnTo>
                    <a:pt x="56" y="80"/>
                  </a:lnTo>
                  <a:lnTo>
                    <a:pt x="43" y="68"/>
                  </a:lnTo>
                  <a:lnTo>
                    <a:pt x="30" y="55"/>
                  </a:lnTo>
                  <a:lnTo>
                    <a:pt x="16" y="39"/>
                  </a:lnTo>
                  <a:lnTo>
                    <a:pt x="2" y="20"/>
                  </a:lnTo>
                  <a:lnTo>
                    <a:pt x="0" y="13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12" y="1"/>
                  </a:lnTo>
                </a:path>
              </a:pathLst>
            </a:custGeom>
            <a:solidFill>
              <a:srgbClr val="E0A08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54758" name="Group 38"/>
            <p:cNvGrpSpPr>
              <a:grpSpLocks/>
            </p:cNvGrpSpPr>
            <p:nvPr/>
          </p:nvGrpSpPr>
          <p:grpSpPr bwMode="auto">
            <a:xfrm>
              <a:off x="4035" y="2700"/>
              <a:ext cx="159" cy="95"/>
              <a:chOff x="3537" y="3301"/>
              <a:chExt cx="99" cy="87"/>
            </a:xfrm>
          </p:grpSpPr>
          <p:sp>
            <p:nvSpPr>
              <p:cNvPr id="1054759" name="Freeform 39"/>
              <p:cNvSpPr>
                <a:spLocks/>
              </p:cNvSpPr>
              <p:nvPr/>
            </p:nvSpPr>
            <p:spPr bwMode="auto">
              <a:xfrm>
                <a:off x="3537" y="3378"/>
                <a:ext cx="19" cy="10"/>
              </a:xfrm>
              <a:custGeom>
                <a:avLst/>
                <a:gdLst>
                  <a:gd name="T0" fmla="*/ 0 w 19"/>
                  <a:gd name="T1" fmla="*/ 0 h 10"/>
                  <a:gd name="T2" fmla="*/ 7 w 19"/>
                  <a:gd name="T3" fmla="*/ 1 h 10"/>
                  <a:gd name="T4" fmla="*/ 14 w 19"/>
                  <a:gd name="T5" fmla="*/ 4 h 10"/>
                  <a:gd name="T6" fmla="*/ 18 w 19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0" y="0"/>
                    </a:moveTo>
                    <a:lnTo>
                      <a:pt x="7" y="1"/>
                    </a:lnTo>
                    <a:lnTo>
                      <a:pt x="14" y="4"/>
                    </a:lnTo>
                    <a:lnTo>
                      <a:pt x="18" y="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4760" name="Freeform 40"/>
              <p:cNvSpPr>
                <a:spLocks/>
              </p:cNvSpPr>
              <p:nvPr/>
            </p:nvSpPr>
            <p:spPr bwMode="auto">
              <a:xfrm>
                <a:off x="3553" y="3357"/>
                <a:ext cx="17" cy="15"/>
              </a:xfrm>
              <a:custGeom>
                <a:avLst/>
                <a:gdLst>
                  <a:gd name="T0" fmla="*/ 0 w 17"/>
                  <a:gd name="T1" fmla="*/ 0 h 15"/>
                  <a:gd name="T2" fmla="*/ 5 w 17"/>
                  <a:gd name="T3" fmla="*/ 1 h 15"/>
                  <a:gd name="T4" fmla="*/ 11 w 17"/>
                  <a:gd name="T5" fmla="*/ 4 h 15"/>
                  <a:gd name="T6" fmla="*/ 14 w 17"/>
                  <a:gd name="T7" fmla="*/ 8 h 15"/>
                  <a:gd name="T8" fmla="*/ 16 w 17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">
                    <a:moveTo>
                      <a:pt x="0" y="0"/>
                    </a:moveTo>
                    <a:lnTo>
                      <a:pt x="5" y="1"/>
                    </a:lnTo>
                    <a:lnTo>
                      <a:pt x="11" y="4"/>
                    </a:lnTo>
                    <a:lnTo>
                      <a:pt x="14" y="8"/>
                    </a:lnTo>
                    <a:lnTo>
                      <a:pt x="16" y="1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4761" name="Freeform 41"/>
              <p:cNvSpPr>
                <a:spLocks/>
              </p:cNvSpPr>
              <p:nvPr/>
            </p:nvSpPr>
            <p:spPr bwMode="auto">
              <a:xfrm>
                <a:off x="3568" y="3335"/>
                <a:ext cx="20" cy="16"/>
              </a:xfrm>
              <a:custGeom>
                <a:avLst/>
                <a:gdLst>
                  <a:gd name="T0" fmla="*/ 0 w 20"/>
                  <a:gd name="T1" fmla="*/ 0 h 16"/>
                  <a:gd name="T2" fmla="*/ 7 w 20"/>
                  <a:gd name="T3" fmla="*/ 2 h 16"/>
                  <a:gd name="T4" fmla="*/ 15 w 20"/>
                  <a:gd name="T5" fmla="*/ 7 h 16"/>
                  <a:gd name="T6" fmla="*/ 19 w 20"/>
                  <a:gd name="T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6">
                    <a:moveTo>
                      <a:pt x="0" y="0"/>
                    </a:moveTo>
                    <a:lnTo>
                      <a:pt x="7" y="2"/>
                    </a:lnTo>
                    <a:lnTo>
                      <a:pt x="15" y="7"/>
                    </a:lnTo>
                    <a:lnTo>
                      <a:pt x="19" y="1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4762" name="Freeform 42"/>
              <p:cNvSpPr>
                <a:spLocks/>
              </p:cNvSpPr>
              <p:nvPr/>
            </p:nvSpPr>
            <p:spPr bwMode="auto">
              <a:xfrm>
                <a:off x="3594" y="3301"/>
                <a:ext cx="42" cy="30"/>
              </a:xfrm>
              <a:custGeom>
                <a:avLst/>
                <a:gdLst>
                  <a:gd name="T0" fmla="*/ 0 w 42"/>
                  <a:gd name="T1" fmla="*/ 0 h 30"/>
                  <a:gd name="T2" fmla="*/ 11 w 42"/>
                  <a:gd name="T3" fmla="*/ 3 h 30"/>
                  <a:gd name="T4" fmla="*/ 19 w 42"/>
                  <a:gd name="T5" fmla="*/ 7 h 30"/>
                  <a:gd name="T6" fmla="*/ 26 w 42"/>
                  <a:gd name="T7" fmla="*/ 15 h 30"/>
                  <a:gd name="T8" fmla="*/ 31 w 42"/>
                  <a:gd name="T9" fmla="*/ 24 h 30"/>
                  <a:gd name="T10" fmla="*/ 41 w 42"/>
                  <a:gd name="T11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0">
                    <a:moveTo>
                      <a:pt x="0" y="0"/>
                    </a:moveTo>
                    <a:lnTo>
                      <a:pt x="11" y="3"/>
                    </a:lnTo>
                    <a:lnTo>
                      <a:pt x="19" y="7"/>
                    </a:lnTo>
                    <a:lnTo>
                      <a:pt x="26" y="15"/>
                    </a:lnTo>
                    <a:lnTo>
                      <a:pt x="31" y="24"/>
                    </a:lnTo>
                    <a:lnTo>
                      <a:pt x="41" y="2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54763" name="Group 43"/>
            <p:cNvGrpSpPr>
              <a:grpSpLocks/>
            </p:cNvGrpSpPr>
            <p:nvPr/>
          </p:nvGrpSpPr>
          <p:grpSpPr bwMode="auto">
            <a:xfrm>
              <a:off x="4156" y="2759"/>
              <a:ext cx="645" cy="512"/>
              <a:chOff x="3612" y="3355"/>
              <a:chExt cx="402" cy="471"/>
            </a:xfrm>
          </p:grpSpPr>
          <p:grpSp>
            <p:nvGrpSpPr>
              <p:cNvPr id="1054764" name="Group 44"/>
              <p:cNvGrpSpPr>
                <a:grpSpLocks/>
              </p:cNvGrpSpPr>
              <p:nvPr/>
            </p:nvGrpSpPr>
            <p:grpSpPr bwMode="auto">
              <a:xfrm>
                <a:off x="3612" y="3355"/>
                <a:ext cx="398" cy="137"/>
                <a:chOff x="3612" y="3355"/>
                <a:chExt cx="398" cy="137"/>
              </a:xfrm>
            </p:grpSpPr>
            <p:grpSp>
              <p:nvGrpSpPr>
                <p:cNvPr id="1054765" name="Group 45"/>
                <p:cNvGrpSpPr>
                  <a:grpSpLocks/>
                </p:cNvGrpSpPr>
                <p:nvPr/>
              </p:nvGrpSpPr>
              <p:grpSpPr bwMode="auto">
                <a:xfrm>
                  <a:off x="3834" y="3399"/>
                  <a:ext cx="176" cy="93"/>
                  <a:chOff x="3834" y="3399"/>
                  <a:chExt cx="176" cy="93"/>
                </a:xfrm>
              </p:grpSpPr>
              <p:sp>
                <p:nvSpPr>
                  <p:cNvPr id="1054766" name="Freeform 46"/>
                  <p:cNvSpPr>
                    <a:spLocks/>
                  </p:cNvSpPr>
                  <p:nvPr/>
                </p:nvSpPr>
                <p:spPr bwMode="auto">
                  <a:xfrm>
                    <a:off x="3851" y="3399"/>
                    <a:ext cx="159" cy="93"/>
                  </a:xfrm>
                  <a:custGeom>
                    <a:avLst/>
                    <a:gdLst>
                      <a:gd name="T0" fmla="*/ 0 w 159"/>
                      <a:gd name="T1" fmla="*/ 92 h 93"/>
                      <a:gd name="T2" fmla="*/ 14 w 159"/>
                      <a:gd name="T3" fmla="*/ 28 h 93"/>
                      <a:gd name="T4" fmla="*/ 54 w 159"/>
                      <a:gd name="T5" fmla="*/ 16 h 93"/>
                      <a:gd name="T6" fmla="*/ 104 w 159"/>
                      <a:gd name="T7" fmla="*/ 6 h 93"/>
                      <a:gd name="T8" fmla="*/ 158 w 159"/>
                      <a:gd name="T9" fmla="*/ 0 h 93"/>
                      <a:gd name="T10" fmla="*/ 123 w 159"/>
                      <a:gd name="T11" fmla="*/ 84 h 93"/>
                      <a:gd name="T12" fmla="*/ 78 w 159"/>
                      <a:gd name="T13" fmla="*/ 72 h 93"/>
                      <a:gd name="T14" fmla="*/ 0 w 159"/>
                      <a:gd name="T15" fmla="*/ 92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9" h="93">
                        <a:moveTo>
                          <a:pt x="0" y="92"/>
                        </a:moveTo>
                        <a:lnTo>
                          <a:pt x="14" y="28"/>
                        </a:lnTo>
                        <a:lnTo>
                          <a:pt x="54" y="16"/>
                        </a:lnTo>
                        <a:lnTo>
                          <a:pt x="104" y="6"/>
                        </a:lnTo>
                        <a:lnTo>
                          <a:pt x="158" y="0"/>
                        </a:lnTo>
                        <a:lnTo>
                          <a:pt x="123" y="84"/>
                        </a:lnTo>
                        <a:lnTo>
                          <a:pt x="78" y="72"/>
                        </a:lnTo>
                        <a:lnTo>
                          <a:pt x="0" y="92"/>
                        </a:lnTo>
                      </a:path>
                    </a:pathLst>
                  </a:custGeom>
                  <a:solidFill>
                    <a:srgbClr val="E0FF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767" name="Freeform 47"/>
                  <p:cNvSpPr>
                    <a:spLocks/>
                  </p:cNvSpPr>
                  <p:nvPr/>
                </p:nvSpPr>
                <p:spPr bwMode="auto">
                  <a:xfrm>
                    <a:off x="3834" y="3429"/>
                    <a:ext cx="39" cy="45"/>
                  </a:xfrm>
                  <a:custGeom>
                    <a:avLst/>
                    <a:gdLst>
                      <a:gd name="T0" fmla="*/ 0 w 39"/>
                      <a:gd name="T1" fmla="*/ 29 h 45"/>
                      <a:gd name="T2" fmla="*/ 7 w 39"/>
                      <a:gd name="T3" fmla="*/ 10 h 45"/>
                      <a:gd name="T4" fmla="*/ 31 w 39"/>
                      <a:gd name="T5" fmla="*/ 0 h 45"/>
                      <a:gd name="T6" fmla="*/ 38 w 39"/>
                      <a:gd name="T7" fmla="*/ 29 h 45"/>
                      <a:gd name="T8" fmla="*/ 24 w 39"/>
                      <a:gd name="T9" fmla="*/ 44 h 45"/>
                      <a:gd name="T10" fmla="*/ 0 w 39"/>
                      <a:gd name="T11" fmla="*/ 29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9" h="45">
                        <a:moveTo>
                          <a:pt x="0" y="29"/>
                        </a:moveTo>
                        <a:lnTo>
                          <a:pt x="7" y="10"/>
                        </a:lnTo>
                        <a:lnTo>
                          <a:pt x="31" y="0"/>
                        </a:lnTo>
                        <a:lnTo>
                          <a:pt x="38" y="29"/>
                        </a:lnTo>
                        <a:lnTo>
                          <a:pt x="24" y="44"/>
                        </a:lnTo>
                        <a:lnTo>
                          <a:pt x="0" y="29"/>
                        </a:lnTo>
                      </a:path>
                    </a:pathLst>
                  </a:custGeom>
                  <a:solidFill>
                    <a:srgbClr val="0000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768" name="Freeform 48"/>
                  <p:cNvSpPr>
                    <a:spLocks/>
                  </p:cNvSpPr>
                  <p:nvPr/>
                </p:nvSpPr>
                <p:spPr bwMode="auto">
                  <a:xfrm>
                    <a:off x="3865" y="3460"/>
                    <a:ext cx="11" cy="15"/>
                  </a:xfrm>
                  <a:custGeom>
                    <a:avLst/>
                    <a:gdLst>
                      <a:gd name="T0" fmla="*/ 7 w 11"/>
                      <a:gd name="T1" fmla="*/ 0 h 15"/>
                      <a:gd name="T2" fmla="*/ 10 w 11"/>
                      <a:gd name="T3" fmla="*/ 14 h 15"/>
                      <a:gd name="T4" fmla="*/ 0 w 11"/>
                      <a:gd name="T5" fmla="*/ 7 h 15"/>
                      <a:gd name="T6" fmla="*/ 7 w 11"/>
                      <a:gd name="T7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5">
                        <a:moveTo>
                          <a:pt x="7" y="0"/>
                        </a:moveTo>
                        <a:lnTo>
                          <a:pt x="10" y="14"/>
                        </a:lnTo>
                        <a:lnTo>
                          <a:pt x="0" y="7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C0FF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54769" name="Group 49"/>
                <p:cNvGrpSpPr>
                  <a:grpSpLocks/>
                </p:cNvGrpSpPr>
                <p:nvPr/>
              </p:nvGrpSpPr>
              <p:grpSpPr bwMode="auto">
                <a:xfrm>
                  <a:off x="3612" y="3355"/>
                  <a:ext cx="108" cy="127"/>
                  <a:chOff x="3612" y="3355"/>
                  <a:chExt cx="108" cy="127"/>
                </a:xfrm>
              </p:grpSpPr>
              <p:sp>
                <p:nvSpPr>
                  <p:cNvPr id="1054770" name="Freeform 50"/>
                  <p:cNvSpPr>
                    <a:spLocks/>
                  </p:cNvSpPr>
                  <p:nvPr/>
                </p:nvSpPr>
                <p:spPr bwMode="auto">
                  <a:xfrm>
                    <a:off x="3612" y="3355"/>
                    <a:ext cx="108" cy="127"/>
                  </a:xfrm>
                  <a:custGeom>
                    <a:avLst/>
                    <a:gdLst>
                      <a:gd name="T0" fmla="*/ 0 w 108"/>
                      <a:gd name="T1" fmla="*/ 98 h 127"/>
                      <a:gd name="T2" fmla="*/ 18 w 108"/>
                      <a:gd name="T3" fmla="*/ 79 h 127"/>
                      <a:gd name="T4" fmla="*/ 33 w 108"/>
                      <a:gd name="T5" fmla="*/ 53 h 127"/>
                      <a:gd name="T6" fmla="*/ 44 w 108"/>
                      <a:gd name="T7" fmla="*/ 17 h 127"/>
                      <a:gd name="T8" fmla="*/ 54 w 108"/>
                      <a:gd name="T9" fmla="*/ 0 h 127"/>
                      <a:gd name="T10" fmla="*/ 66 w 108"/>
                      <a:gd name="T11" fmla="*/ 9 h 127"/>
                      <a:gd name="T12" fmla="*/ 85 w 108"/>
                      <a:gd name="T13" fmla="*/ 21 h 127"/>
                      <a:gd name="T14" fmla="*/ 107 w 108"/>
                      <a:gd name="T15" fmla="*/ 27 h 127"/>
                      <a:gd name="T16" fmla="*/ 74 w 108"/>
                      <a:gd name="T17" fmla="*/ 61 h 127"/>
                      <a:gd name="T18" fmla="*/ 65 w 108"/>
                      <a:gd name="T19" fmla="*/ 76 h 127"/>
                      <a:gd name="T20" fmla="*/ 60 w 108"/>
                      <a:gd name="T21" fmla="*/ 95 h 127"/>
                      <a:gd name="T22" fmla="*/ 48 w 108"/>
                      <a:gd name="T23" fmla="*/ 109 h 127"/>
                      <a:gd name="T24" fmla="*/ 43 w 108"/>
                      <a:gd name="T25" fmla="*/ 126 h 127"/>
                      <a:gd name="T26" fmla="*/ 33 w 108"/>
                      <a:gd name="T27" fmla="*/ 115 h 127"/>
                      <a:gd name="T28" fmla="*/ 19 w 108"/>
                      <a:gd name="T29" fmla="*/ 104 h 127"/>
                      <a:gd name="T30" fmla="*/ 0 w 108"/>
                      <a:gd name="T31" fmla="*/ 98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08" h="127">
                        <a:moveTo>
                          <a:pt x="0" y="98"/>
                        </a:moveTo>
                        <a:lnTo>
                          <a:pt x="18" y="79"/>
                        </a:lnTo>
                        <a:lnTo>
                          <a:pt x="33" y="53"/>
                        </a:lnTo>
                        <a:lnTo>
                          <a:pt x="44" y="17"/>
                        </a:lnTo>
                        <a:lnTo>
                          <a:pt x="54" y="0"/>
                        </a:lnTo>
                        <a:lnTo>
                          <a:pt x="66" y="9"/>
                        </a:lnTo>
                        <a:lnTo>
                          <a:pt x="85" y="21"/>
                        </a:lnTo>
                        <a:lnTo>
                          <a:pt x="107" y="27"/>
                        </a:lnTo>
                        <a:lnTo>
                          <a:pt x="74" y="61"/>
                        </a:lnTo>
                        <a:lnTo>
                          <a:pt x="65" y="76"/>
                        </a:lnTo>
                        <a:lnTo>
                          <a:pt x="60" y="95"/>
                        </a:lnTo>
                        <a:lnTo>
                          <a:pt x="48" y="109"/>
                        </a:lnTo>
                        <a:lnTo>
                          <a:pt x="43" y="126"/>
                        </a:lnTo>
                        <a:lnTo>
                          <a:pt x="33" y="115"/>
                        </a:lnTo>
                        <a:lnTo>
                          <a:pt x="19" y="104"/>
                        </a:lnTo>
                        <a:lnTo>
                          <a:pt x="0" y="98"/>
                        </a:lnTo>
                      </a:path>
                    </a:pathLst>
                  </a:custGeom>
                  <a:solidFill>
                    <a:srgbClr val="E0FF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771" name="Freeform 51"/>
                  <p:cNvSpPr>
                    <a:spLocks/>
                  </p:cNvSpPr>
                  <p:nvPr/>
                </p:nvSpPr>
                <p:spPr bwMode="auto">
                  <a:xfrm>
                    <a:off x="3672" y="3372"/>
                    <a:ext cx="14" cy="15"/>
                  </a:xfrm>
                  <a:custGeom>
                    <a:avLst/>
                    <a:gdLst>
                      <a:gd name="T0" fmla="*/ 8 w 14"/>
                      <a:gd name="T1" fmla="*/ 0 h 15"/>
                      <a:gd name="T2" fmla="*/ 0 w 14"/>
                      <a:gd name="T3" fmla="*/ 11 h 15"/>
                      <a:gd name="T4" fmla="*/ 6 w 14"/>
                      <a:gd name="T5" fmla="*/ 14 h 15"/>
                      <a:gd name="T6" fmla="*/ 13 w 14"/>
                      <a:gd name="T7" fmla="*/ 3 h 15"/>
                      <a:gd name="T8" fmla="*/ 8 w 14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8" y="0"/>
                        </a:moveTo>
                        <a:lnTo>
                          <a:pt x="0" y="11"/>
                        </a:lnTo>
                        <a:lnTo>
                          <a:pt x="6" y="14"/>
                        </a:lnTo>
                        <a:lnTo>
                          <a:pt x="13" y="3"/>
                        </a:lnTo>
                        <a:lnTo>
                          <a:pt x="8" y="0"/>
                        </a:lnTo>
                      </a:path>
                    </a:pathLst>
                  </a:custGeom>
                  <a:solidFill>
                    <a:srgbClr val="C0C0E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054772" name="Group 52"/>
              <p:cNvGrpSpPr>
                <a:grpSpLocks/>
              </p:cNvGrpSpPr>
              <p:nvPr/>
            </p:nvGrpSpPr>
            <p:grpSpPr bwMode="auto">
              <a:xfrm>
                <a:off x="3644" y="3378"/>
                <a:ext cx="370" cy="448"/>
                <a:chOff x="3644" y="3378"/>
                <a:chExt cx="370" cy="448"/>
              </a:xfrm>
            </p:grpSpPr>
            <p:sp>
              <p:nvSpPr>
                <p:cNvPr id="1054773" name="Freeform 53"/>
                <p:cNvSpPr>
                  <a:spLocks/>
                </p:cNvSpPr>
                <p:nvPr/>
              </p:nvSpPr>
              <p:spPr bwMode="auto">
                <a:xfrm>
                  <a:off x="3644" y="3380"/>
                  <a:ext cx="370" cy="446"/>
                </a:xfrm>
                <a:custGeom>
                  <a:avLst/>
                  <a:gdLst>
                    <a:gd name="T0" fmla="*/ 28 w 370"/>
                    <a:gd name="T1" fmla="*/ 114 h 446"/>
                    <a:gd name="T2" fmla="*/ 5 w 370"/>
                    <a:gd name="T3" fmla="*/ 99 h 446"/>
                    <a:gd name="T4" fmla="*/ 12 w 370"/>
                    <a:gd name="T5" fmla="*/ 83 h 446"/>
                    <a:gd name="T6" fmla="*/ 27 w 370"/>
                    <a:gd name="T7" fmla="*/ 57 h 446"/>
                    <a:gd name="T8" fmla="*/ 53 w 370"/>
                    <a:gd name="T9" fmla="*/ 25 h 446"/>
                    <a:gd name="T10" fmla="*/ 76 w 370"/>
                    <a:gd name="T11" fmla="*/ 0 h 446"/>
                    <a:gd name="T12" fmla="*/ 95 w 370"/>
                    <a:gd name="T13" fmla="*/ 15 h 446"/>
                    <a:gd name="T14" fmla="*/ 125 w 370"/>
                    <a:gd name="T15" fmla="*/ 44 h 446"/>
                    <a:gd name="T16" fmla="*/ 149 w 370"/>
                    <a:gd name="T17" fmla="*/ 58 h 446"/>
                    <a:gd name="T18" fmla="*/ 181 w 370"/>
                    <a:gd name="T19" fmla="*/ 68 h 446"/>
                    <a:gd name="T20" fmla="*/ 208 w 370"/>
                    <a:gd name="T21" fmla="*/ 85 h 446"/>
                    <a:gd name="T22" fmla="*/ 235 w 370"/>
                    <a:gd name="T23" fmla="*/ 101 h 446"/>
                    <a:gd name="T24" fmla="*/ 264 w 370"/>
                    <a:gd name="T25" fmla="*/ 90 h 446"/>
                    <a:gd name="T26" fmla="*/ 292 w 370"/>
                    <a:gd name="T27" fmla="*/ 80 h 446"/>
                    <a:gd name="T28" fmla="*/ 317 w 370"/>
                    <a:gd name="T29" fmla="*/ 78 h 446"/>
                    <a:gd name="T30" fmla="*/ 339 w 370"/>
                    <a:gd name="T31" fmla="*/ 83 h 446"/>
                    <a:gd name="T32" fmla="*/ 358 w 370"/>
                    <a:gd name="T33" fmla="*/ 96 h 446"/>
                    <a:gd name="T34" fmla="*/ 367 w 370"/>
                    <a:gd name="T35" fmla="*/ 109 h 446"/>
                    <a:gd name="T36" fmla="*/ 369 w 370"/>
                    <a:gd name="T37" fmla="*/ 122 h 446"/>
                    <a:gd name="T38" fmla="*/ 366 w 370"/>
                    <a:gd name="T39" fmla="*/ 138 h 446"/>
                    <a:gd name="T40" fmla="*/ 358 w 370"/>
                    <a:gd name="T41" fmla="*/ 157 h 446"/>
                    <a:gd name="T42" fmla="*/ 349 w 370"/>
                    <a:gd name="T43" fmla="*/ 180 h 446"/>
                    <a:gd name="T44" fmla="*/ 341 w 370"/>
                    <a:gd name="T45" fmla="*/ 202 h 446"/>
                    <a:gd name="T46" fmla="*/ 334 w 370"/>
                    <a:gd name="T47" fmla="*/ 227 h 446"/>
                    <a:gd name="T48" fmla="*/ 336 w 370"/>
                    <a:gd name="T49" fmla="*/ 254 h 446"/>
                    <a:gd name="T50" fmla="*/ 334 w 370"/>
                    <a:gd name="T51" fmla="*/ 288 h 446"/>
                    <a:gd name="T52" fmla="*/ 330 w 370"/>
                    <a:gd name="T53" fmla="*/ 325 h 446"/>
                    <a:gd name="T54" fmla="*/ 320 w 370"/>
                    <a:gd name="T55" fmla="*/ 356 h 446"/>
                    <a:gd name="T56" fmla="*/ 313 w 370"/>
                    <a:gd name="T57" fmla="*/ 375 h 446"/>
                    <a:gd name="T58" fmla="*/ 306 w 370"/>
                    <a:gd name="T59" fmla="*/ 400 h 446"/>
                    <a:gd name="T60" fmla="*/ 302 w 370"/>
                    <a:gd name="T61" fmla="*/ 445 h 446"/>
                    <a:gd name="T62" fmla="*/ 283 w 370"/>
                    <a:gd name="T63" fmla="*/ 431 h 446"/>
                    <a:gd name="T64" fmla="*/ 255 w 370"/>
                    <a:gd name="T65" fmla="*/ 418 h 446"/>
                    <a:gd name="T66" fmla="*/ 233 w 370"/>
                    <a:gd name="T67" fmla="*/ 417 h 446"/>
                    <a:gd name="T68" fmla="*/ 212 w 370"/>
                    <a:gd name="T69" fmla="*/ 410 h 446"/>
                    <a:gd name="T70" fmla="*/ 181 w 370"/>
                    <a:gd name="T71" fmla="*/ 386 h 446"/>
                    <a:gd name="T72" fmla="*/ 140 w 370"/>
                    <a:gd name="T73" fmla="*/ 375 h 446"/>
                    <a:gd name="T74" fmla="*/ 110 w 370"/>
                    <a:gd name="T75" fmla="*/ 378 h 446"/>
                    <a:gd name="T76" fmla="*/ 83 w 370"/>
                    <a:gd name="T77" fmla="*/ 369 h 446"/>
                    <a:gd name="T78" fmla="*/ 62 w 370"/>
                    <a:gd name="T79" fmla="*/ 354 h 446"/>
                    <a:gd name="T80" fmla="*/ 49 w 370"/>
                    <a:gd name="T81" fmla="*/ 347 h 446"/>
                    <a:gd name="T82" fmla="*/ 25 w 370"/>
                    <a:gd name="T83" fmla="*/ 340 h 446"/>
                    <a:gd name="T84" fmla="*/ 0 w 370"/>
                    <a:gd name="T85" fmla="*/ 336 h 446"/>
                    <a:gd name="T86" fmla="*/ 24 w 370"/>
                    <a:gd name="T87" fmla="*/ 294 h 446"/>
                    <a:gd name="T88" fmla="*/ 45 w 370"/>
                    <a:gd name="T89" fmla="*/ 268 h 446"/>
                    <a:gd name="T90" fmla="*/ 64 w 370"/>
                    <a:gd name="T91" fmla="*/ 241 h 446"/>
                    <a:gd name="T92" fmla="*/ 81 w 370"/>
                    <a:gd name="T93" fmla="*/ 222 h 446"/>
                    <a:gd name="T94" fmla="*/ 97 w 370"/>
                    <a:gd name="T95" fmla="*/ 206 h 446"/>
                    <a:gd name="T96" fmla="*/ 104 w 370"/>
                    <a:gd name="T97" fmla="*/ 185 h 446"/>
                    <a:gd name="T98" fmla="*/ 92 w 370"/>
                    <a:gd name="T99" fmla="*/ 168 h 446"/>
                    <a:gd name="T100" fmla="*/ 76 w 370"/>
                    <a:gd name="T101" fmla="*/ 156 h 446"/>
                    <a:gd name="T102" fmla="*/ 49 w 370"/>
                    <a:gd name="T103" fmla="*/ 137 h 446"/>
                    <a:gd name="T104" fmla="*/ 28 w 370"/>
                    <a:gd name="T105" fmla="*/ 114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70" h="446">
                      <a:moveTo>
                        <a:pt x="28" y="114"/>
                      </a:moveTo>
                      <a:lnTo>
                        <a:pt x="5" y="99"/>
                      </a:lnTo>
                      <a:lnTo>
                        <a:pt x="12" y="83"/>
                      </a:lnTo>
                      <a:lnTo>
                        <a:pt x="27" y="57"/>
                      </a:lnTo>
                      <a:lnTo>
                        <a:pt x="53" y="25"/>
                      </a:lnTo>
                      <a:lnTo>
                        <a:pt x="76" y="0"/>
                      </a:lnTo>
                      <a:lnTo>
                        <a:pt x="95" y="15"/>
                      </a:lnTo>
                      <a:lnTo>
                        <a:pt x="125" y="44"/>
                      </a:lnTo>
                      <a:lnTo>
                        <a:pt x="149" y="58"/>
                      </a:lnTo>
                      <a:lnTo>
                        <a:pt x="181" y="68"/>
                      </a:lnTo>
                      <a:lnTo>
                        <a:pt x="208" y="85"/>
                      </a:lnTo>
                      <a:lnTo>
                        <a:pt x="235" y="101"/>
                      </a:lnTo>
                      <a:lnTo>
                        <a:pt x="264" y="90"/>
                      </a:lnTo>
                      <a:lnTo>
                        <a:pt x="292" y="80"/>
                      </a:lnTo>
                      <a:lnTo>
                        <a:pt x="317" y="78"/>
                      </a:lnTo>
                      <a:lnTo>
                        <a:pt x="339" y="83"/>
                      </a:lnTo>
                      <a:lnTo>
                        <a:pt x="358" y="96"/>
                      </a:lnTo>
                      <a:lnTo>
                        <a:pt x="367" y="109"/>
                      </a:lnTo>
                      <a:lnTo>
                        <a:pt x="369" y="122"/>
                      </a:lnTo>
                      <a:lnTo>
                        <a:pt x="366" y="138"/>
                      </a:lnTo>
                      <a:lnTo>
                        <a:pt x="358" y="157"/>
                      </a:lnTo>
                      <a:lnTo>
                        <a:pt x="349" y="180"/>
                      </a:lnTo>
                      <a:lnTo>
                        <a:pt x="341" y="202"/>
                      </a:lnTo>
                      <a:lnTo>
                        <a:pt x="334" y="227"/>
                      </a:lnTo>
                      <a:lnTo>
                        <a:pt x="336" y="254"/>
                      </a:lnTo>
                      <a:lnTo>
                        <a:pt x="334" y="288"/>
                      </a:lnTo>
                      <a:lnTo>
                        <a:pt x="330" y="325"/>
                      </a:lnTo>
                      <a:lnTo>
                        <a:pt x="320" y="356"/>
                      </a:lnTo>
                      <a:lnTo>
                        <a:pt x="313" y="375"/>
                      </a:lnTo>
                      <a:lnTo>
                        <a:pt x="306" y="400"/>
                      </a:lnTo>
                      <a:lnTo>
                        <a:pt x="302" y="445"/>
                      </a:lnTo>
                      <a:lnTo>
                        <a:pt x="283" y="431"/>
                      </a:lnTo>
                      <a:lnTo>
                        <a:pt x="255" y="418"/>
                      </a:lnTo>
                      <a:lnTo>
                        <a:pt x="233" y="417"/>
                      </a:lnTo>
                      <a:lnTo>
                        <a:pt x="212" y="410"/>
                      </a:lnTo>
                      <a:lnTo>
                        <a:pt x="181" y="386"/>
                      </a:lnTo>
                      <a:lnTo>
                        <a:pt x="140" y="375"/>
                      </a:lnTo>
                      <a:lnTo>
                        <a:pt x="110" y="378"/>
                      </a:lnTo>
                      <a:lnTo>
                        <a:pt x="83" y="369"/>
                      </a:lnTo>
                      <a:lnTo>
                        <a:pt x="62" y="354"/>
                      </a:lnTo>
                      <a:lnTo>
                        <a:pt x="49" y="347"/>
                      </a:lnTo>
                      <a:lnTo>
                        <a:pt x="25" y="340"/>
                      </a:lnTo>
                      <a:lnTo>
                        <a:pt x="0" y="336"/>
                      </a:lnTo>
                      <a:lnTo>
                        <a:pt x="24" y="294"/>
                      </a:lnTo>
                      <a:lnTo>
                        <a:pt x="45" y="268"/>
                      </a:lnTo>
                      <a:lnTo>
                        <a:pt x="64" y="241"/>
                      </a:lnTo>
                      <a:lnTo>
                        <a:pt x="81" y="222"/>
                      </a:lnTo>
                      <a:lnTo>
                        <a:pt x="97" y="206"/>
                      </a:lnTo>
                      <a:lnTo>
                        <a:pt x="104" y="185"/>
                      </a:lnTo>
                      <a:lnTo>
                        <a:pt x="92" y="168"/>
                      </a:lnTo>
                      <a:lnTo>
                        <a:pt x="76" y="156"/>
                      </a:lnTo>
                      <a:lnTo>
                        <a:pt x="49" y="137"/>
                      </a:lnTo>
                      <a:lnTo>
                        <a:pt x="28" y="114"/>
                      </a:lnTo>
                    </a:path>
                  </a:pathLst>
                </a:custGeom>
                <a:solidFill>
                  <a:srgbClr val="80FFE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54774" name="Group 54"/>
                <p:cNvGrpSpPr>
                  <a:grpSpLocks/>
                </p:cNvGrpSpPr>
                <p:nvPr/>
              </p:nvGrpSpPr>
              <p:grpSpPr bwMode="auto">
                <a:xfrm>
                  <a:off x="3652" y="3378"/>
                  <a:ext cx="329" cy="261"/>
                  <a:chOff x="3652" y="3378"/>
                  <a:chExt cx="329" cy="261"/>
                </a:xfrm>
              </p:grpSpPr>
              <p:sp>
                <p:nvSpPr>
                  <p:cNvPr id="1054775" name="Freeform 55"/>
                  <p:cNvSpPr>
                    <a:spLocks/>
                  </p:cNvSpPr>
                  <p:nvPr/>
                </p:nvSpPr>
                <p:spPr bwMode="auto">
                  <a:xfrm>
                    <a:off x="3744" y="3567"/>
                    <a:ext cx="46" cy="72"/>
                  </a:xfrm>
                  <a:custGeom>
                    <a:avLst/>
                    <a:gdLst>
                      <a:gd name="T0" fmla="*/ 0 w 46"/>
                      <a:gd name="T1" fmla="*/ 0 h 72"/>
                      <a:gd name="T2" fmla="*/ 14 w 46"/>
                      <a:gd name="T3" fmla="*/ 10 h 72"/>
                      <a:gd name="T4" fmla="*/ 25 w 46"/>
                      <a:gd name="T5" fmla="*/ 19 h 72"/>
                      <a:gd name="T6" fmla="*/ 33 w 46"/>
                      <a:gd name="T7" fmla="*/ 30 h 72"/>
                      <a:gd name="T8" fmla="*/ 37 w 46"/>
                      <a:gd name="T9" fmla="*/ 42 h 72"/>
                      <a:gd name="T10" fmla="*/ 45 w 46"/>
                      <a:gd name="T11" fmla="*/ 71 h 72"/>
                      <a:gd name="T12" fmla="*/ 42 w 46"/>
                      <a:gd name="T13" fmla="*/ 42 h 72"/>
                      <a:gd name="T14" fmla="*/ 40 w 46"/>
                      <a:gd name="T15" fmla="*/ 20 h 72"/>
                      <a:gd name="T16" fmla="*/ 27 w 46"/>
                      <a:gd name="T17" fmla="*/ 15 h 72"/>
                      <a:gd name="T18" fmla="*/ 11 w 46"/>
                      <a:gd name="T19" fmla="*/ 6 h 72"/>
                      <a:gd name="T20" fmla="*/ 0 w 46"/>
                      <a:gd name="T21" fmla="*/ 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6" h="72">
                        <a:moveTo>
                          <a:pt x="0" y="0"/>
                        </a:moveTo>
                        <a:lnTo>
                          <a:pt x="14" y="10"/>
                        </a:lnTo>
                        <a:lnTo>
                          <a:pt x="25" y="19"/>
                        </a:lnTo>
                        <a:lnTo>
                          <a:pt x="33" y="30"/>
                        </a:lnTo>
                        <a:lnTo>
                          <a:pt x="37" y="42"/>
                        </a:lnTo>
                        <a:lnTo>
                          <a:pt x="45" y="71"/>
                        </a:lnTo>
                        <a:lnTo>
                          <a:pt x="42" y="42"/>
                        </a:lnTo>
                        <a:lnTo>
                          <a:pt x="40" y="20"/>
                        </a:lnTo>
                        <a:lnTo>
                          <a:pt x="27" y="15"/>
                        </a:lnTo>
                        <a:lnTo>
                          <a:pt x="11" y="6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C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776" name="Freeform 56"/>
                  <p:cNvSpPr>
                    <a:spLocks/>
                  </p:cNvSpPr>
                  <p:nvPr/>
                </p:nvSpPr>
                <p:spPr bwMode="auto">
                  <a:xfrm>
                    <a:off x="3864" y="3469"/>
                    <a:ext cx="34" cy="43"/>
                  </a:xfrm>
                  <a:custGeom>
                    <a:avLst/>
                    <a:gdLst>
                      <a:gd name="T0" fmla="*/ 0 w 34"/>
                      <a:gd name="T1" fmla="*/ 0 h 43"/>
                      <a:gd name="T2" fmla="*/ 5 w 34"/>
                      <a:gd name="T3" fmla="*/ 6 h 43"/>
                      <a:gd name="T4" fmla="*/ 12 w 34"/>
                      <a:gd name="T5" fmla="*/ 12 h 43"/>
                      <a:gd name="T6" fmla="*/ 16 w 34"/>
                      <a:gd name="T7" fmla="*/ 19 h 43"/>
                      <a:gd name="T8" fmla="*/ 16 w 34"/>
                      <a:gd name="T9" fmla="*/ 27 h 43"/>
                      <a:gd name="T10" fmla="*/ 14 w 34"/>
                      <a:gd name="T11" fmla="*/ 42 h 43"/>
                      <a:gd name="T12" fmla="*/ 21 w 34"/>
                      <a:gd name="T13" fmla="*/ 23 h 43"/>
                      <a:gd name="T14" fmla="*/ 23 w 34"/>
                      <a:gd name="T15" fmla="*/ 12 h 43"/>
                      <a:gd name="T16" fmla="*/ 26 w 34"/>
                      <a:gd name="T17" fmla="*/ 6 h 43"/>
                      <a:gd name="T18" fmla="*/ 33 w 34"/>
                      <a:gd name="T19" fmla="*/ 0 h 43"/>
                      <a:gd name="T20" fmla="*/ 18 w 34"/>
                      <a:gd name="T21" fmla="*/ 6 h 43"/>
                      <a:gd name="T22" fmla="*/ 14 w 34"/>
                      <a:gd name="T23" fmla="*/ 9 h 43"/>
                      <a:gd name="T24" fmla="*/ 0 w 34"/>
                      <a:gd name="T25" fmla="*/ 0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" h="43">
                        <a:moveTo>
                          <a:pt x="0" y="0"/>
                        </a:moveTo>
                        <a:lnTo>
                          <a:pt x="5" y="6"/>
                        </a:lnTo>
                        <a:lnTo>
                          <a:pt x="12" y="12"/>
                        </a:lnTo>
                        <a:lnTo>
                          <a:pt x="16" y="19"/>
                        </a:lnTo>
                        <a:lnTo>
                          <a:pt x="16" y="27"/>
                        </a:lnTo>
                        <a:lnTo>
                          <a:pt x="14" y="42"/>
                        </a:lnTo>
                        <a:lnTo>
                          <a:pt x="21" y="23"/>
                        </a:lnTo>
                        <a:lnTo>
                          <a:pt x="23" y="12"/>
                        </a:lnTo>
                        <a:lnTo>
                          <a:pt x="26" y="6"/>
                        </a:lnTo>
                        <a:lnTo>
                          <a:pt x="33" y="0"/>
                        </a:lnTo>
                        <a:lnTo>
                          <a:pt x="18" y="6"/>
                        </a:lnTo>
                        <a:lnTo>
                          <a:pt x="14" y="9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C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777" name="Freeform 57"/>
                  <p:cNvSpPr>
                    <a:spLocks/>
                  </p:cNvSpPr>
                  <p:nvPr/>
                </p:nvSpPr>
                <p:spPr bwMode="auto">
                  <a:xfrm>
                    <a:off x="3918" y="3580"/>
                    <a:ext cx="63" cy="51"/>
                  </a:xfrm>
                  <a:custGeom>
                    <a:avLst/>
                    <a:gdLst>
                      <a:gd name="T0" fmla="*/ 62 w 63"/>
                      <a:gd name="T1" fmla="*/ 11 h 51"/>
                      <a:gd name="T2" fmla="*/ 57 w 63"/>
                      <a:gd name="T3" fmla="*/ 15 h 51"/>
                      <a:gd name="T4" fmla="*/ 49 w 63"/>
                      <a:gd name="T5" fmla="*/ 18 h 51"/>
                      <a:gd name="T6" fmla="*/ 42 w 63"/>
                      <a:gd name="T7" fmla="*/ 15 h 51"/>
                      <a:gd name="T8" fmla="*/ 32 w 63"/>
                      <a:gd name="T9" fmla="*/ 9 h 51"/>
                      <a:gd name="T10" fmla="*/ 15 w 63"/>
                      <a:gd name="T11" fmla="*/ 2 h 51"/>
                      <a:gd name="T12" fmla="*/ 0 w 63"/>
                      <a:gd name="T13" fmla="*/ 0 h 51"/>
                      <a:gd name="T14" fmla="*/ 16 w 63"/>
                      <a:gd name="T15" fmla="*/ 4 h 51"/>
                      <a:gd name="T16" fmla="*/ 26 w 63"/>
                      <a:gd name="T17" fmla="*/ 11 h 51"/>
                      <a:gd name="T18" fmla="*/ 32 w 63"/>
                      <a:gd name="T19" fmla="*/ 17 h 51"/>
                      <a:gd name="T20" fmla="*/ 42 w 63"/>
                      <a:gd name="T21" fmla="*/ 21 h 51"/>
                      <a:gd name="T22" fmla="*/ 50 w 63"/>
                      <a:gd name="T23" fmla="*/ 24 h 51"/>
                      <a:gd name="T24" fmla="*/ 47 w 63"/>
                      <a:gd name="T25" fmla="*/ 29 h 51"/>
                      <a:gd name="T26" fmla="*/ 40 w 63"/>
                      <a:gd name="T27" fmla="*/ 32 h 51"/>
                      <a:gd name="T28" fmla="*/ 31 w 63"/>
                      <a:gd name="T29" fmla="*/ 32 h 51"/>
                      <a:gd name="T30" fmla="*/ 21 w 63"/>
                      <a:gd name="T31" fmla="*/ 35 h 51"/>
                      <a:gd name="T32" fmla="*/ 15 w 63"/>
                      <a:gd name="T33" fmla="*/ 39 h 51"/>
                      <a:gd name="T34" fmla="*/ 26 w 63"/>
                      <a:gd name="T35" fmla="*/ 37 h 51"/>
                      <a:gd name="T36" fmla="*/ 36 w 63"/>
                      <a:gd name="T37" fmla="*/ 36 h 51"/>
                      <a:gd name="T38" fmla="*/ 43 w 63"/>
                      <a:gd name="T39" fmla="*/ 37 h 51"/>
                      <a:gd name="T40" fmla="*/ 49 w 63"/>
                      <a:gd name="T41" fmla="*/ 35 h 51"/>
                      <a:gd name="T42" fmla="*/ 53 w 63"/>
                      <a:gd name="T43" fmla="*/ 31 h 51"/>
                      <a:gd name="T44" fmla="*/ 55 w 63"/>
                      <a:gd name="T45" fmla="*/ 37 h 51"/>
                      <a:gd name="T46" fmla="*/ 52 w 63"/>
                      <a:gd name="T47" fmla="*/ 44 h 51"/>
                      <a:gd name="T48" fmla="*/ 43 w 63"/>
                      <a:gd name="T49" fmla="*/ 50 h 51"/>
                      <a:gd name="T50" fmla="*/ 54 w 63"/>
                      <a:gd name="T51" fmla="*/ 45 h 51"/>
                      <a:gd name="T52" fmla="*/ 60 w 63"/>
                      <a:gd name="T53" fmla="*/ 40 h 51"/>
                      <a:gd name="T54" fmla="*/ 59 w 63"/>
                      <a:gd name="T55" fmla="*/ 26 h 51"/>
                      <a:gd name="T56" fmla="*/ 62 w 63"/>
                      <a:gd name="T57" fmla="*/ 11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3" h="51">
                        <a:moveTo>
                          <a:pt x="62" y="11"/>
                        </a:moveTo>
                        <a:lnTo>
                          <a:pt x="57" y="15"/>
                        </a:lnTo>
                        <a:lnTo>
                          <a:pt x="49" y="18"/>
                        </a:lnTo>
                        <a:lnTo>
                          <a:pt x="42" y="15"/>
                        </a:lnTo>
                        <a:lnTo>
                          <a:pt x="32" y="9"/>
                        </a:lnTo>
                        <a:lnTo>
                          <a:pt x="15" y="2"/>
                        </a:lnTo>
                        <a:lnTo>
                          <a:pt x="0" y="0"/>
                        </a:lnTo>
                        <a:lnTo>
                          <a:pt x="16" y="4"/>
                        </a:lnTo>
                        <a:lnTo>
                          <a:pt x="26" y="11"/>
                        </a:lnTo>
                        <a:lnTo>
                          <a:pt x="32" y="17"/>
                        </a:lnTo>
                        <a:lnTo>
                          <a:pt x="42" y="21"/>
                        </a:lnTo>
                        <a:lnTo>
                          <a:pt x="50" y="24"/>
                        </a:lnTo>
                        <a:lnTo>
                          <a:pt x="47" y="29"/>
                        </a:lnTo>
                        <a:lnTo>
                          <a:pt x="40" y="32"/>
                        </a:lnTo>
                        <a:lnTo>
                          <a:pt x="31" y="32"/>
                        </a:lnTo>
                        <a:lnTo>
                          <a:pt x="21" y="35"/>
                        </a:lnTo>
                        <a:lnTo>
                          <a:pt x="15" y="39"/>
                        </a:lnTo>
                        <a:lnTo>
                          <a:pt x="26" y="37"/>
                        </a:lnTo>
                        <a:lnTo>
                          <a:pt x="36" y="36"/>
                        </a:lnTo>
                        <a:lnTo>
                          <a:pt x="43" y="37"/>
                        </a:lnTo>
                        <a:lnTo>
                          <a:pt x="49" y="35"/>
                        </a:lnTo>
                        <a:lnTo>
                          <a:pt x="53" y="31"/>
                        </a:lnTo>
                        <a:lnTo>
                          <a:pt x="55" y="37"/>
                        </a:lnTo>
                        <a:lnTo>
                          <a:pt x="52" y="44"/>
                        </a:lnTo>
                        <a:lnTo>
                          <a:pt x="43" y="50"/>
                        </a:lnTo>
                        <a:lnTo>
                          <a:pt x="54" y="45"/>
                        </a:lnTo>
                        <a:lnTo>
                          <a:pt x="60" y="40"/>
                        </a:lnTo>
                        <a:lnTo>
                          <a:pt x="59" y="26"/>
                        </a:lnTo>
                        <a:lnTo>
                          <a:pt x="62" y="11"/>
                        </a:lnTo>
                      </a:path>
                    </a:pathLst>
                  </a:custGeom>
                  <a:solidFill>
                    <a:srgbClr val="00C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778" name="Freeform 58"/>
                  <p:cNvSpPr>
                    <a:spLocks/>
                  </p:cNvSpPr>
                  <p:nvPr/>
                </p:nvSpPr>
                <p:spPr bwMode="auto">
                  <a:xfrm>
                    <a:off x="3761" y="3434"/>
                    <a:ext cx="31" cy="15"/>
                  </a:xfrm>
                  <a:custGeom>
                    <a:avLst/>
                    <a:gdLst>
                      <a:gd name="T0" fmla="*/ 30 w 31"/>
                      <a:gd name="T1" fmla="*/ 2 h 15"/>
                      <a:gd name="T2" fmla="*/ 16 w 31"/>
                      <a:gd name="T3" fmla="*/ 3 h 15"/>
                      <a:gd name="T4" fmla="*/ 0 w 31"/>
                      <a:gd name="T5" fmla="*/ 14 h 15"/>
                      <a:gd name="T6" fmla="*/ 8 w 31"/>
                      <a:gd name="T7" fmla="*/ 7 h 15"/>
                      <a:gd name="T8" fmla="*/ 16 w 31"/>
                      <a:gd name="T9" fmla="*/ 0 h 15"/>
                      <a:gd name="T10" fmla="*/ 30 w 31"/>
                      <a:gd name="T11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15">
                        <a:moveTo>
                          <a:pt x="30" y="2"/>
                        </a:moveTo>
                        <a:lnTo>
                          <a:pt x="16" y="3"/>
                        </a:lnTo>
                        <a:lnTo>
                          <a:pt x="0" y="14"/>
                        </a:lnTo>
                        <a:lnTo>
                          <a:pt x="8" y="7"/>
                        </a:lnTo>
                        <a:lnTo>
                          <a:pt x="16" y="0"/>
                        </a:lnTo>
                        <a:lnTo>
                          <a:pt x="30" y="2"/>
                        </a:lnTo>
                      </a:path>
                    </a:pathLst>
                  </a:custGeom>
                  <a:solidFill>
                    <a:srgbClr val="00C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779" name="Freeform 59"/>
                  <p:cNvSpPr>
                    <a:spLocks/>
                  </p:cNvSpPr>
                  <p:nvPr/>
                </p:nvSpPr>
                <p:spPr bwMode="auto">
                  <a:xfrm>
                    <a:off x="3652" y="3378"/>
                    <a:ext cx="66" cy="92"/>
                  </a:xfrm>
                  <a:custGeom>
                    <a:avLst/>
                    <a:gdLst>
                      <a:gd name="T0" fmla="*/ 0 w 66"/>
                      <a:gd name="T1" fmla="*/ 91 h 92"/>
                      <a:gd name="T2" fmla="*/ 8 w 66"/>
                      <a:gd name="T3" fmla="*/ 76 h 92"/>
                      <a:gd name="T4" fmla="*/ 13 w 66"/>
                      <a:gd name="T5" fmla="*/ 68 h 92"/>
                      <a:gd name="T6" fmla="*/ 19 w 66"/>
                      <a:gd name="T7" fmla="*/ 57 h 92"/>
                      <a:gd name="T8" fmla="*/ 26 w 66"/>
                      <a:gd name="T9" fmla="*/ 48 h 92"/>
                      <a:gd name="T10" fmla="*/ 34 w 66"/>
                      <a:gd name="T11" fmla="*/ 39 h 92"/>
                      <a:gd name="T12" fmla="*/ 41 w 66"/>
                      <a:gd name="T13" fmla="*/ 32 h 92"/>
                      <a:gd name="T14" fmla="*/ 50 w 66"/>
                      <a:gd name="T15" fmla="*/ 22 h 92"/>
                      <a:gd name="T16" fmla="*/ 57 w 66"/>
                      <a:gd name="T17" fmla="*/ 12 h 92"/>
                      <a:gd name="T18" fmla="*/ 65 w 66"/>
                      <a:gd name="T19" fmla="*/ 6 h 92"/>
                      <a:gd name="T20" fmla="*/ 64 w 66"/>
                      <a:gd name="T21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6" h="92">
                        <a:moveTo>
                          <a:pt x="0" y="91"/>
                        </a:moveTo>
                        <a:lnTo>
                          <a:pt x="8" y="76"/>
                        </a:lnTo>
                        <a:lnTo>
                          <a:pt x="13" y="68"/>
                        </a:lnTo>
                        <a:lnTo>
                          <a:pt x="19" y="57"/>
                        </a:lnTo>
                        <a:lnTo>
                          <a:pt x="26" y="48"/>
                        </a:lnTo>
                        <a:lnTo>
                          <a:pt x="34" y="39"/>
                        </a:lnTo>
                        <a:lnTo>
                          <a:pt x="41" y="32"/>
                        </a:lnTo>
                        <a:lnTo>
                          <a:pt x="50" y="22"/>
                        </a:lnTo>
                        <a:lnTo>
                          <a:pt x="57" y="12"/>
                        </a:lnTo>
                        <a:lnTo>
                          <a:pt x="65" y="6"/>
                        </a:lnTo>
                        <a:lnTo>
                          <a:pt x="6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5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5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5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5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/>
              <a:t>双侧检验和单侧检验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双侧检验与单侧检验</a:t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假设的形式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888912" name="Group 80"/>
          <p:cNvGraphicFramePr>
            <a:graphicFrameLocks noGrp="1"/>
          </p:cNvGraphicFramePr>
          <p:nvPr/>
        </p:nvGraphicFramePr>
        <p:xfrm>
          <a:off x="901700" y="2214563"/>
          <a:ext cx="7507288" cy="3463925"/>
        </p:xfrm>
        <a:graphic>
          <a:graphicData uri="http://schemas.openxmlformats.org/drawingml/2006/table">
            <a:tbl>
              <a:tblPr/>
              <a:tblGrid>
                <a:gridCol w="1876425"/>
                <a:gridCol w="1878013"/>
                <a:gridCol w="1876425"/>
                <a:gridCol w="1876425"/>
              </a:tblGrid>
              <a:tr h="8382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微软简秀圆" pitchFamily="49" charset="-122"/>
                        </a:rPr>
                        <a:t>假设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674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微软简秀圆" pitchFamily="49" charset="-122"/>
                        </a:rPr>
                        <a:t>研究的问题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77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微软简秀圆" pitchFamily="49" charset="-122"/>
                        </a:rPr>
                        <a:t>双侧检验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微软简秀圆" pitchFamily="49" charset="-122"/>
                        </a:rPr>
                        <a:t>左侧检验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微软简秀圆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微软简秀圆" pitchFamily="49" charset="-122"/>
                        </a:rPr>
                        <a:t>右侧检验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微软简秀圆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</a:tr>
              <a:tr h="923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6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= 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9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 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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9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2323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 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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9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</a:tr>
              <a:tr h="923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6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≠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9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900" b="1" i="0" u="none" strike="noStrike" cap="none" normalizeH="0" baseline="0" smtClean="0">
                        <a:ln>
                          <a:noFill/>
                        </a:ln>
                        <a:solidFill>
                          <a:srgbClr val="FF2323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Symbol" panose="05050102010706020507" pitchFamily="18" charset="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 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 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9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2323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 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kumimoji="1" lang="en-US" altLang="zh-CN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9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985000" cy="1143000"/>
          </a:xfrm>
          <a:noFill/>
          <a:ln/>
        </p:spPr>
        <p:txBody>
          <a:bodyPr/>
          <a:lstStyle/>
          <a:p>
            <a:r>
              <a:rPr lang="zh-CN" altLang="en-US" sz="4000"/>
              <a:t>双侧检验</a:t>
            </a:r>
            <a:br>
              <a:rPr lang="zh-CN" altLang="en-US" sz="4000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原假设与备择假设的确定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36725"/>
            <a:ext cx="8086725" cy="4248150"/>
          </a:xfrm>
          <a:noFill/>
          <a:ln/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/>
              <a:t>属于</a:t>
            </a:r>
            <a:r>
              <a:rPr lang="zh-CN" altLang="en-US" sz="3000" b="1" i="1">
                <a:solidFill>
                  <a:srgbClr val="FFFF99"/>
                </a:solidFill>
              </a:rPr>
              <a:t>决策中的假设检验</a:t>
            </a:r>
            <a:endParaRPr lang="zh-CN" altLang="en-US" sz="3000"/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/>
              <a:t>不论是拒绝</a:t>
            </a:r>
            <a:r>
              <a:rPr lang="en-US" altLang="zh-CN" sz="3000"/>
              <a:t>H</a:t>
            </a:r>
            <a:r>
              <a:rPr lang="en-US" altLang="zh-CN" sz="3000" baseline="-25000"/>
              <a:t>0</a:t>
            </a:r>
            <a:r>
              <a:rPr lang="zh-CN" altLang="en-US" sz="3000"/>
              <a:t>还是不拒绝</a:t>
            </a:r>
            <a:r>
              <a:rPr lang="en-US" altLang="zh-CN" sz="3000"/>
              <a:t>H</a:t>
            </a:r>
            <a:r>
              <a:rPr lang="en-US" altLang="zh-CN" sz="3000" baseline="-25000"/>
              <a:t>0</a:t>
            </a:r>
            <a:r>
              <a:rPr lang="zh-CN" altLang="en-US" sz="3000"/>
              <a:t>，都必需采取相应的行动措施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/>
              <a:t>例如，某种零件的尺寸，要求其平均长度为</a:t>
            </a:r>
            <a:r>
              <a:rPr lang="en-US" altLang="zh-CN" sz="3000"/>
              <a:t>10cm</a:t>
            </a:r>
            <a:r>
              <a:rPr lang="zh-CN" altLang="en-US" sz="3000"/>
              <a:t>，大于或小于</a:t>
            </a:r>
            <a:r>
              <a:rPr lang="en-US" altLang="zh-CN" sz="3000"/>
              <a:t>10cm</a:t>
            </a:r>
            <a:r>
              <a:rPr lang="zh-CN" altLang="en-US" sz="3000"/>
              <a:t>均属于不合格</a:t>
            </a:r>
          </a:p>
          <a:p>
            <a:pPr marL="1219200" lvl="1" indent="-533400" algn="just">
              <a:lnSpc>
                <a:spcPct val="90000"/>
              </a:lnSpc>
            </a:pPr>
            <a:r>
              <a:rPr lang="zh-CN" altLang="en-US" sz="2600"/>
              <a:t>我们想要证明</a:t>
            </a:r>
            <a:r>
              <a:rPr lang="en-US" altLang="zh-CN" sz="2600"/>
              <a:t>(</a:t>
            </a:r>
            <a:r>
              <a:rPr lang="zh-CN" altLang="en-US" sz="2600"/>
              <a:t>检验</a:t>
            </a:r>
            <a:r>
              <a:rPr lang="en-US" altLang="zh-CN" sz="2600"/>
              <a:t>)</a:t>
            </a:r>
            <a:r>
              <a:rPr lang="zh-CN" altLang="en-US" sz="2600"/>
              <a:t>大于或小于这两种可能性中的任何一种是否成立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/>
              <a:t>建立的原假设与备择假设应为</a:t>
            </a:r>
          </a:p>
          <a:p>
            <a:pPr marL="609600" indent="-609600" algn="just">
              <a:lnSpc>
                <a:spcPct val="90000"/>
              </a:lnSpc>
            </a:pPr>
            <a:r>
              <a:rPr lang="zh-CN" altLang="en-US" sz="3000">
                <a:solidFill>
                  <a:schemeClr val="tx2"/>
                </a:solidFill>
              </a:rPr>
              <a:t>           </a:t>
            </a:r>
            <a:r>
              <a:rPr lang="en-US" altLang="zh-CN" sz="3000" b="1">
                <a:solidFill>
                  <a:srgbClr val="FFFF99"/>
                </a:solidFill>
              </a:rPr>
              <a:t>H</a:t>
            </a:r>
            <a:r>
              <a:rPr lang="en-US" altLang="zh-CN" sz="3000" b="1" baseline="-25000">
                <a:solidFill>
                  <a:srgbClr val="FFFF99"/>
                </a:solidFill>
              </a:rPr>
              <a:t>0</a:t>
            </a:r>
            <a:r>
              <a:rPr lang="en-US" altLang="zh-CN" sz="3000" b="1">
                <a:solidFill>
                  <a:srgbClr val="FFFF99"/>
                </a:solidFill>
              </a:rPr>
              <a:t>: </a:t>
            </a:r>
            <a:r>
              <a:rPr lang="en-US" altLang="zh-CN" sz="3000" b="1">
                <a:solidFill>
                  <a:srgbClr val="FFFF99"/>
                </a:solidFill>
                <a:latin typeface="Symbol" panose="05050102010706020507" pitchFamily="18" charset="2"/>
              </a:rPr>
              <a:t></a:t>
            </a:r>
            <a:r>
              <a:rPr lang="en-US" altLang="zh-CN" sz="3000" b="1">
                <a:solidFill>
                  <a:srgbClr val="FFFF99"/>
                </a:solidFill>
              </a:rPr>
              <a:t> </a:t>
            </a:r>
            <a:r>
              <a:rPr lang="en-US" altLang="zh-CN" sz="3000" b="1">
                <a:solidFill>
                  <a:srgbClr val="FFFF99"/>
                </a:solidFill>
                <a:latin typeface="Symbol" panose="05050102010706020507" pitchFamily="18" charset="2"/>
              </a:rPr>
              <a:t>=</a:t>
            </a:r>
            <a:r>
              <a:rPr lang="en-US" altLang="zh-CN" sz="3000" b="1">
                <a:solidFill>
                  <a:srgbClr val="FFFF99"/>
                </a:solidFill>
              </a:rPr>
              <a:t> 10      H</a:t>
            </a:r>
            <a:r>
              <a:rPr lang="en-US" altLang="zh-CN" sz="3000" b="1" baseline="-25000">
                <a:solidFill>
                  <a:srgbClr val="FFFF99"/>
                </a:solidFill>
              </a:rPr>
              <a:t>1</a:t>
            </a:r>
            <a:r>
              <a:rPr lang="en-US" altLang="zh-CN" sz="3000" b="1">
                <a:solidFill>
                  <a:srgbClr val="FFFF99"/>
                </a:solidFill>
              </a:rPr>
              <a:t>: </a:t>
            </a:r>
            <a:r>
              <a:rPr lang="en-US" altLang="zh-CN" sz="3000" b="1">
                <a:solidFill>
                  <a:srgbClr val="FFFF99"/>
                </a:solidFill>
                <a:latin typeface="Symbol" panose="05050102010706020507" pitchFamily="18" charset="2"/>
              </a:rPr>
              <a:t></a:t>
            </a:r>
            <a:r>
              <a:rPr lang="en-US" altLang="zh-CN" sz="3000" b="1">
                <a:solidFill>
                  <a:srgbClr val="FFFF99"/>
                </a:solidFill>
              </a:rPr>
              <a:t> </a:t>
            </a:r>
            <a:r>
              <a:rPr lang="en-US" altLang="zh-CN" sz="3000" b="1">
                <a:solidFill>
                  <a:srgbClr val="FFFF99"/>
                </a:solidFill>
                <a:latin typeface="Symbol" panose="05050102010706020507" pitchFamily="18" charset="2"/>
              </a:rPr>
              <a:t></a:t>
            </a:r>
            <a:r>
              <a:rPr lang="en-US" altLang="zh-CN" sz="3000" b="1">
                <a:solidFill>
                  <a:srgbClr val="FFFF99"/>
                </a:solidFill>
              </a:rPr>
              <a:t> 10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4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7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双侧检验</a:t>
            </a:r>
            <a:br>
              <a:rPr lang="zh-CN" altLang="en-US" sz="4000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显著性水平与拒绝域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00520" name="Rectangle 104"/>
          <p:cNvSpPr>
            <a:spLocks noChangeArrowheads="1"/>
          </p:cNvSpPr>
          <p:nvPr/>
        </p:nvSpPr>
        <p:spPr bwMode="auto">
          <a:xfrm>
            <a:off x="0" y="1562100"/>
            <a:ext cx="9144000" cy="52959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00599" name="Group 183"/>
          <p:cNvGrpSpPr>
            <a:grpSpLocks/>
          </p:cNvGrpSpPr>
          <p:nvPr/>
        </p:nvGrpSpPr>
        <p:grpSpPr bwMode="auto">
          <a:xfrm>
            <a:off x="685800" y="1905000"/>
            <a:ext cx="7696200" cy="4137025"/>
            <a:chOff x="432" y="1200"/>
            <a:chExt cx="4848" cy="2606"/>
          </a:xfrm>
        </p:grpSpPr>
        <p:sp>
          <p:nvSpPr>
            <p:cNvPr id="700542" name="Rectangle 126"/>
            <p:cNvSpPr>
              <a:spLocks noChangeArrowheads="1"/>
            </p:cNvSpPr>
            <p:nvPr/>
          </p:nvSpPr>
          <p:spPr bwMode="auto">
            <a:xfrm>
              <a:off x="432" y="1200"/>
              <a:ext cx="1680" cy="325"/>
            </a:xfrm>
            <a:prstGeom prst="rect">
              <a:avLst/>
            </a:prstGeom>
            <a:noFill/>
            <a:ln>
              <a:noFill/>
            </a:ln>
            <a:effectLst>
              <a:outerShdw dist="12700" dir="54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抽样分布</a:t>
              </a:r>
            </a:p>
          </p:txBody>
        </p:sp>
        <p:sp>
          <p:nvSpPr>
            <p:cNvPr id="700522" name="Rectangle 106"/>
            <p:cNvSpPr>
              <a:spLocks noChangeArrowheads="1"/>
            </p:cNvSpPr>
            <p:nvPr/>
          </p:nvSpPr>
          <p:spPr bwMode="auto">
            <a:xfrm>
              <a:off x="2592" y="3408"/>
              <a:ext cx="402" cy="230"/>
            </a:xfrm>
            <a:prstGeom prst="rect">
              <a:avLst/>
            </a:prstGeom>
            <a:noFill/>
            <a:ln>
              <a:noFill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值</a:t>
              </a:r>
            </a:p>
          </p:txBody>
        </p:sp>
        <p:sp>
          <p:nvSpPr>
            <p:cNvPr id="700523" name="Rectangle 107"/>
            <p:cNvSpPr>
              <a:spLocks noChangeArrowheads="1"/>
            </p:cNvSpPr>
            <p:nvPr/>
          </p:nvSpPr>
          <p:spPr bwMode="auto">
            <a:xfrm>
              <a:off x="3450" y="3569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临界值</a:t>
              </a:r>
              <a:endParaRPr lang="zh-CN" altLang="en-US">
                <a:effectLst/>
              </a:endParaRPr>
            </a:p>
          </p:txBody>
        </p:sp>
        <p:sp>
          <p:nvSpPr>
            <p:cNvPr id="700524" name="Rectangle 108"/>
            <p:cNvSpPr>
              <a:spLocks noChangeArrowheads="1"/>
            </p:cNvSpPr>
            <p:nvPr/>
          </p:nvSpPr>
          <p:spPr bwMode="auto">
            <a:xfrm>
              <a:off x="1500" y="3576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临界值</a:t>
              </a:r>
              <a:endParaRPr lang="zh-CN" altLang="en-US">
                <a:effectLst/>
              </a:endParaRPr>
            </a:p>
          </p:txBody>
        </p:sp>
        <p:sp>
          <p:nvSpPr>
            <p:cNvPr id="700525" name="Rectangle 109"/>
            <p:cNvSpPr>
              <a:spLocks noChangeArrowheads="1"/>
            </p:cNvSpPr>
            <p:nvPr/>
          </p:nvSpPr>
          <p:spPr bwMode="auto">
            <a:xfrm>
              <a:off x="4346" y="2430"/>
              <a:ext cx="334" cy="23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b="1">
                  <a:effectLst/>
                  <a:latin typeface="Symbol" panose="05050102010706020507" pitchFamily="18" charset="2"/>
                </a:rPr>
                <a:t>a</a:t>
              </a:r>
              <a:r>
                <a:rPr lang="en-US" altLang="zh-CN" b="1">
                  <a:effectLst/>
                </a:rPr>
                <a:t>/2 </a:t>
              </a:r>
            </a:p>
          </p:txBody>
        </p:sp>
        <p:sp>
          <p:nvSpPr>
            <p:cNvPr id="700526" name="Rectangle 110"/>
            <p:cNvSpPr>
              <a:spLocks noChangeArrowheads="1"/>
            </p:cNvSpPr>
            <p:nvPr/>
          </p:nvSpPr>
          <p:spPr bwMode="auto">
            <a:xfrm>
              <a:off x="1078" y="2408"/>
              <a:ext cx="334" cy="23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a</a:t>
              </a: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/2</a:t>
              </a:r>
              <a:r>
                <a:rPr lang="en-US" altLang="zh-CN" b="1">
                  <a:solidFill>
                    <a:srgbClr val="CDCDC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</a:p>
          </p:txBody>
        </p:sp>
        <p:sp>
          <p:nvSpPr>
            <p:cNvPr id="700527" name="Rectangle 111"/>
            <p:cNvSpPr>
              <a:spLocks noChangeArrowheads="1"/>
            </p:cNvSpPr>
            <p:nvPr/>
          </p:nvSpPr>
          <p:spPr bwMode="auto">
            <a:xfrm>
              <a:off x="4320" y="3408"/>
              <a:ext cx="960" cy="230"/>
            </a:xfrm>
            <a:prstGeom prst="rect">
              <a:avLst/>
            </a:prstGeom>
            <a:noFill/>
            <a:ln>
              <a:noFill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样本统计量</a:t>
              </a:r>
              <a:endParaRPr lang="zh-CN" altLang="en-US">
                <a:effectLst/>
              </a:endParaRPr>
            </a:p>
          </p:txBody>
        </p:sp>
        <p:sp>
          <p:nvSpPr>
            <p:cNvPr id="700528" name="Rectangle 112"/>
            <p:cNvSpPr>
              <a:spLocks noChangeArrowheads="1"/>
            </p:cNvSpPr>
            <p:nvPr/>
          </p:nvSpPr>
          <p:spPr bwMode="auto">
            <a:xfrm>
              <a:off x="1188" y="1824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拒绝域</a:t>
              </a:r>
              <a:endParaRPr lang="zh-CN" altLang="en-US">
                <a:solidFill>
                  <a:schemeClr val="hlink"/>
                </a:solidFill>
                <a:effectLst/>
              </a:endParaRPr>
            </a:p>
          </p:txBody>
        </p:sp>
        <p:sp>
          <p:nvSpPr>
            <p:cNvPr id="700529" name="Rectangle 113"/>
            <p:cNvSpPr>
              <a:spLocks noChangeArrowheads="1"/>
            </p:cNvSpPr>
            <p:nvPr/>
          </p:nvSpPr>
          <p:spPr bwMode="auto">
            <a:xfrm>
              <a:off x="3768" y="1824"/>
              <a:ext cx="576" cy="230"/>
            </a:xfrm>
            <a:prstGeom prst="rect">
              <a:avLst/>
            </a:prstGeom>
            <a:noFill/>
            <a:ln>
              <a:noFill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拒绝域</a:t>
              </a:r>
              <a:endParaRPr lang="zh-CN" altLang="en-US">
                <a:solidFill>
                  <a:schemeClr val="hlink"/>
                </a:solidFill>
                <a:effectLst/>
              </a:endParaRPr>
            </a:p>
          </p:txBody>
        </p:sp>
        <p:sp>
          <p:nvSpPr>
            <p:cNvPr id="700531" name="Line 115"/>
            <p:cNvSpPr>
              <a:spLocks noChangeShapeType="1"/>
            </p:cNvSpPr>
            <p:nvPr/>
          </p:nvSpPr>
          <p:spPr bwMode="auto">
            <a:xfrm>
              <a:off x="4771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32" name="Line 116"/>
            <p:cNvSpPr>
              <a:spLocks noChangeShapeType="1"/>
            </p:cNvSpPr>
            <p:nvPr/>
          </p:nvSpPr>
          <p:spPr bwMode="auto">
            <a:xfrm>
              <a:off x="4378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33" name="Line 117"/>
            <p:cNvSpPr>
              <a:spLocks noChangeShapeType="1"/>
            </p:cNvSpPr>
            <p:nvPr/>
          </p:nvSpPr>
          <p:spPr bwMode="auto">
            <a:xfrm>
              <a:off x="3981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34" name="Line 118"/>
            <p:cNvSpPr>
              <a:spLocks noChangeShapeType="1"/>
            </p:cNvSpPr>
            <p:nvPr/>
          </p:nvSpPr>
          <p:spPr bwMode="auto">
            <a:xfrm>
              <a:off x="3585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35" name="Line 119"/>
            <p:cNvSpPr>
              <a:spLocks noChangeShapeType="1"/>
            </p:cNvSpPr>
            <p:nvPr/>
          </p:nvSpPr>
          <p:spPr bwMode="auto">
            <a:xfrm>
              <a:off x="3189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36" name="Line 120"/>
            <p:cNvSpPr>
              <a:spLocks noChangeShapeType="1"/>
            </p:cNvSpPr>
            <p:nvPr/>
          </p:nvSpPr>
          <p:spPr bwMode="auto">
            <a:xfrm>
              <a:off x="2793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37" name="Line 121"/>
            <p:cNvSpPr>
              <a:spLocks noChangeShapeType="1"/>
            </p:cNvSpPr>
            <p:nvPr/>
          </p:nvSpPr>
          <p:spPr bwMode="auto">
            <a:xfrm>
              <a:off x="2397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38" name="Line 122"/>
            <p:cNvSpPr>
              <a:spLocks noChangeShapeType="1"/>
            </p:cNvSpPr>
            <p:nvPr/>
          </p:nvSpPr>
          <p:spPr bwMode="auto">
            <a:xfrm>
              <a:off x="2003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39" name="Line 123"/>
            <p:cNvSpPr>
              <a:spLocks noChangeShapeType="1"/>
            </p:cNvSpPr>
            <p:nvPr/>
          </p:nvSpPr>
          <p:spPr bwMode="auto">
            <a:xfrm>
              <a:off x="1607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40" name="Line 124"/>
            <p:cNvSpPr>
              <a:spLocks noChangeShapeType="1"/>
            </p:cNvSpPr>
            <p:nvPr/>
          </p:nvSpPr>
          <p:spPr bwMode="auto">
            <a:xfrm>
              <a:off x="1865" y="3111"/>
              <a:ext cx="1778" cy="1"/>
            </a:xfrm>
            <a:prstGeom prst="line">
              <a:avLst/>
            </a:prstGeom>
            <a:noFill/>
            <a:ln w="36513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43" name="Rectangle 127"/>
            <p:cNvSpPr>
              <a:spLocks noChangeArrowheads="1"/>
            </p:cNvSpPr>
            <p:nvPr/>
          </p:nvSpPr>
          <p:spPr bwMode="auto">
            <a:xfrm>
              <a:off x="2253" y="2325"/>
              <a:ext cx="966" cy="286"/>
            </a:xfrm>
            <a:prstGeom prst="rect">
              <a:avLst/>
            </a:prstGeom>
            <a:noFill/>
            <a:ln>
              <a:noFill/>
            </a:ln>
            <a:effectLst>
              <a:outerShdw dist="12700" dir="54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1 - </a:t>
              </a: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</a:t>
              </a:r>
              <a:endParaRPr lang="en-US" altLang="zh-CN" b="1">
                <a:effectLst/>
                <a:latin typeface="Symbol" panose="05050102010706020507" pitchFamily="18" charset="2"/>
              </a:endParaRPr>
            </a:p>
          </p:txBody>
        </p:sp>
        <p:sp>
          <p:nvSpPr>
            <p:cNvPr id="700544" name="Line 128"/>
            <p:cNvSpPr>
              <a:spLocks noChangeShapeType="1"/>
            </p:cNvSpPr>
            <p:nvPr/>
          </p:nvSpPr>
          <p:spPr bwMode="auto">
            <a:xfrm flipH="1">
              <a:off x="2716" y="1448"/>
              <a:ext cx="796" cy="94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0545" name="Rectangle 129"/>
            <p:cNvSpPr>
              <a:spLocks noChangeArrowheads="1"/>
            </p:cNvSpPr>
            <p:nvPr/>
          </p:nvSpPr>
          <p:spPr bwMode="auto">
            <a:xfrm>
              <a:off x="3501" y="1293"/>
              <a:ext cx="1299" cy="286"/>
            </a:xfrm>
            <a:prstGeom prst="rect">
              <a:avLst/>
            </a:prstGeom>
            <a:noFill/>
            <a:ln>
              <a:noFill/>
            </a:ln>
            <a:effectLst>
              <a:outerShdw dist="12700" dir="54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zh-CN" altLang="en-US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置信水平</a:t>
              </a:r>
            </a:p>
          </p:txBody>
        </p:sp>
        <p:sp>
          <p:nvSpPr>
            <p:cNvPr id="700546" name="Line 130"/>
            <p:cNvSpPr>
              <a:spLocks noChangeShapeType="1"/>
            </p:cNvSpPr>
            <p:nvPr/>
          </p:nvSpPr>
          <p:spPr bwMode="auto">
            <a:xfrm>
              <a:off x="1152" y="2160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0548" name="Line 132"/>
            <p:cNvSpPr>
              <a:spLocks noChangeShapeType="1"/>
            </p:cNvSpPr>
            <p:nvPr/>
          </p:nvSpPr>
          <p:spPr bwMode="auto">
            <a:xfrm>
              <a:off x="3732" y="2160"/>
              <a:ext cx="6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0549" name="Line 133"/>
            <p:cNvSpPr>
              <a:spLocks noChangeShapeType="1"/>
            </p:cNvSpPr>
            <p:nvPr/>
          </p:nvSpPr>
          <p:spPr bwMode="auto">
            <a:xfrm>
              <a:off x="1764" y="336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dist="127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0550" name="Line 134"/>
            <p:cNvSpPr>
              <a:spLocks noChangeShapeType="1"/>
            </p:cNvSpPr>
            <p:nvPr/>
          </p:nvSpPr>
          <p:spPr bwMode="auto">
            <a:xfrm>
              <a:off x="3708" y="336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dist="127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0573" name="Freeform 157" descr="60%"/>
            <p:cNvSpPr>
              <a:spLocks/>
            </p:cNvSpPr>
            <p:nvPr/>
          </p:nvSpPr>
          <p:spPr bwMode="auto">
            <a:xfrm>
              <a:off x="740" y="2929"/>
              <a:ext cx="1019" cy="426"/>
            </a:xfrm>
            <a:custGeom>
              <a:avLst/>
              <a:gdLst>
                <a:gd name="T0" fmla="*/ 1129 w 1129"/>
                <a:gd name="T1" fmla="*/ 0 h 735"/>
                <a:gd name="T2" fmla="*/ 1129 w 1129"/>
                <a:gd name="T3" fmla="*/ 735 h 735"/>
                <a:gd name="T4" fmla="*/ 0 w 1129"/>
                <a:gd name="T5" fmla="*/ 735 h 735"/>
                <a:gd name="T6" fmla="*/ 124 w 1129"/>
                <a:gd name="T7" fmla="*/ 698 h 735"/>
                <a:gd name="T8" fmla="*/ 246 w 1129"/>
                <a:gd name="T9" fmla="*/ 657 h 735"/>
                <a:gd name="T10" fmla="*/ 362 w 1129"/>
                <a:gd name="T11" fmla="*/ 610 h 735"/>
                <a:gd name="T12" fmla="*/ 474 w 1129"/>
                <a:gd name="T13" fmla="*/ 559 h 735"/>
                <a:gd name="T14" fmla="*/ 580 w 1129"/>
                <a:gd name="T15" fmla="*/ 504 h 735"/>
                <a:gd name="T16" fmla="*/ 681 w 1129"/>
                <a:gd name="T17" fmla="*/ 442 h 735"/>
                <a:gd name="T18" fmla="*/ 774 w 1129"/>
                <a:gd name="T19" fmla="*/ 378 h 735"/>
                <a:gd name="T20" fmla="*/ 860 w 1129"/>
                <a:gd name="T21" fmla="*/ 308 h 735"/>
                <a:gd name="T22" fmla="*/ 940 w 1129"/>
                <a:gd name="T23" fmla="*/ 236 h 735"/>
                <a:gd name="T24" fmla="*/ 1010 w 1129"/>
                <a:gd name="T25" fmla="*/ 161 h 735"/>
                <a:gd name="T26" fmla="*/ 1074 w 1129"/>
                <a:gd name="T27" fmla="*/ 81 h 735"/>
                <a:gd name="T28" fmla="*/ 1129 w 1129"/>
                <a:gd name="T29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9" h="735">
                  <a:moveTo>
                    <a:pt x="1129" y="0"/>
                  </a:moveTo>
                  <a:lnTo>
                    <a:pt x="1129" y="735"/>
                  </a:lnTo>
                  <a:lnTo>
                    <a:pt x="0" y="735"/>
                  </a:lnTo>
                  <a:lnTo>
                    <a:pt x="124" y="698"/>
                  </a:lnTo>
                  <a:lnTo>
                    <a:pt x="246" y="657"/>
                  </a:lnTo>
                  <a:lnTo>
                    <a:pt x="362" y="610"/>
                  </a:lnTo>
                  <a:lnTo>
                    <a:pt x="474" y="559"/>
                  </a:lnTo>
                  <a:lnTo>
                    <a:pt x="580" y="504"/>
                  </a:lnTo>
                  <a:lnTo>
                    <a:pt x="681" y="442"/>
                  </a:lnTo>
                  <a:lnTo>
                    <a:pt x="774" y="378"/>
                  </a:lnTo>
                  <a:lnTo>
                    <a:pt x="860" y="308"/>
                  </a:lnTo>
                  <a:lnTo>
                    <a:pt x="940" y="236"/>
                  </a:lnTo>
                  <a:lnTo>
                    <a:pt x="1010" y="161"/>
                  </a:lnTo>
                  <a:lnTo>
                    <a:pt x="1074" y="81"/>
                  </a:lnTo>
                  <a:lnTo>
                    <a:pt x="1129" y="0"/>
                  </a:lnTo>
                  <a:close/>
                </a:path>
              </a:pathLst>
            </a:custGeom>
            <a:pattFill prst="pct60">
              <a:fgClr>
                <a:srgbClr val="FF33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74" name="Freeform 158" descr="60%"/>
            <p:cNvSpPr>
              <a:spLocks/>
            </p:cNvSpPr>
            <p:nvPr/>
          </p:nvSpPr>
          <p:spPr bwMode="auto">
            <a:xfrm>
              <a:off x="3727" y="2893"/>
              <a:ext cx="1044" cy="467"/>
            </a:xfrm>
            <a:custGeom>
              <a:avLst/>
              <a:gdLst>
                <a:gd name="T0" fmla="*/ 0 w 1129"/>
                <a:gd name="T1" fmla="*/ 0 h 734"/>
                <a:gd name="T2" fmla="*/ 0 w 1129"/>
                <a:gd name="T3" fmla="*/ 734 h 734"/>
                <a:gd name="T4" fmla="*/ 1129 w 1129"/>
                <a:gd name="T5" fmla="*/ 734 h 734"/>
                <a:gd name="T6" fmla="*/ 1002 w 1129"/>
                <a:gd name="T7" fmla="*/ 700 h 734"/>
                <a:gd name="T8" fmla="*/ 880 w 1129"/>
                <a:gd name="T9" fmla="*/ 659 h 734"/>
                <a:gd name="T10" fmla="*/ 764 w 1129"/>
                <a:gd name="T11" fmla="*/ 612 h 734"/>
                <a:gd name="T12" fmla="*/ 652 w 1129"/>
                <a:gd name="T13" fmla="*/ 561 h 734"/>
                <a:gd name="T14" fmla="*/ 546 w 1129"/>
                <a:gd name="T15" fmla="*/ 504 h 734"/>
                <a:gd name="T16" fmla="*/ 445 w 1129"/>
                <a:gd name="T17" fmla="*/ 444 h 734"/>
                <a:gd name="T18" fmla="*/ 352 w 1129"/>
                <a:gd name="T19" fmla="*/ 380 h 734"/>
                <a:gd name="T20" fmla="*/ 267 w 1129"/>
                <a:gd name="T21" fmla="*/ 310 h 734"/>
                <a:gd name="T22" fmla="*/ 189 w 1129"/>
                <a:gd name="T23" fmla="*/ 237 h 734"/>
                <a:gd name="T24" fmla="*/ 116 w 1129"/>
                <a:gd name="T25" fmla="*/ 162 h 734"/>
                <a:gd name="T26" fmla="*/ 54 w 1129"/>
                <a:gd name="T27" fmla="*/ 82 h 734"/>
                <a:gd name="T28" fmla="*/ 0 w 1129"/>
                <a:gd name="T2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9" h="734">
                  <a:moveTo>
                    <a:pt x="0" y="0"/>
                  </a:moveTo>
                  <a:lnTo>
                    <a:pt x="0" y="734"/>
                  </a:lnTo>
                  <a:lnTo>
                    <a:pt x="1129" y="734"/>
                  </a:lnTo>
                  <a:lnTo>
                    <a:pt x="1002" y="700"/>
                  </a:lnTo>
                  <a:lnTo>
                    <a:pt x="880" y="659"/>
                  </a:lnTo>
                  <a:lnTo>
                    <a:pt x="764" y="612"/>
                  </a:lnTo>
                  <a:lnTo>
                    <a:pt x="652" y="561"/>
                  </a:lnTo>
                  <a:lnTo>
                    <a:pt x="546" y="504"/>
                  </a:lnTo>
                  <a:lnTo>
                    <a:pt x="445" y="444"/>
                  </a:lnTo>
                  <a:lnTo>
                    <a:pt x="352" y="380"/>
                  </a:lnTo>
                  <a:lnTo>
                    <a:pt x="267" y="310"/>
                  </a:lnTo>
                  <a:lnTo>
                    <a:pt x="189" y="237"/>
                  </a:lnTo>
                  <a:lnTo>
                    <a:pt x="116" y="162"/>
                  </a:lnTo>
                  <a:lnTo>
                    <a:pt x="54" y="82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rgbClr val="FF33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00575" name="Group 159"/>
            <p:cNvGrpSpPr>
              <a:grpSpLocks/>
            </p:cNvGrpSpPr>
            <p:nvPr/>
          </p:nvGrpSpPr>
          <p:grpSpPr bwMode="auto">
            <a:xfrm>
              <a:off x="713" y="1898"/>
              <a:ext cx="4136" cy="1486"/>
              <a:chOff x="765" y="1872"/>
              <a:chExt cx="4008" cy="1486"/>
            </a:xfrm>
          </p:grpSpPr>
          <p:sp>
            <p:nvSpPr>
              <p:cNvPr id="700576" name="Freeform 160"/>
              <p:cNvSpPr>
                <a:spLocks/>
              </p:cNvSpPr>
              <p:nvPr/>
            </p:nvSpPr>
            <p:spPr bwMode="auto">
              <a:xfrm>
                <a:off x="816" y="1872"/>
                <a:ext cx="3957" cy="1466"/>
              </a:xfrm>
              <a:custGeom>
                <a:avLst/>
                <a:gdLst>
                  <a:gd name="T0" fmla="*/ 0 w 3957"/>
                  <a:gd name="T1" fmla="*/ 0 h 1466"/>
                  <a:gd name="T2" fmla="*/ 0 w 3957"/>
                  <a:gd name="T3" fmla="*/ 1466 h 1466"/>
                  <a:gd name="T4" fmla="*/ 3957 w 3957"/>
                  <a:gd name="T5" fmla="*/ 1466 h 1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57" h="1466">
                    <a:moveTo>
                      <a:pt x="0" y="0"/>
                    </a:moveTo>
                    <a:lnTo>
                      <a:pt x="0" y="1466"/>
                    </a:lnTo>
                    <a:lnTo>
                      <a:pt x="3957" y="1466"/>
                    </a:lnTo>
                  </a:path>
                </a:pathLst>
              </a:custGeom>
              <a:noFill/>
              <a:ln w="36513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00577" name="Group 161"/>
              <p:cNvGrpSpPr>
                <a:grpSpLocks/>
              </p:cNvGrpSpPr>
              <p:nvPr/>
            </p:nvGrpSpPr>
            <p:grpSpPr bwMode="auto">
              <a:xfrm>
                <a:off x="765" y="1874"/>
                <a:ext cx="447" cy="1484"/>
                <a:chOff x="765" y="1874"/>
                <a:chExt cx="447" cy="1484"/>
              </a:xfrm>
            </p:grpSpPr>
            <p:sp>
              <p:nvSpPr>
                <p:cNvPr id="700578" name="Line 162"/>
                <p:cNvSpPr>
                  <a:spLocks noChangeShapeType="1"/>
                </p:cNvSpPr>
                <p:nvPr/>
              </p:nvSpPr>
              <p:spPr bwMode="auto">
                <a:xfrm>
                  <a:off x="765" y="1874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79" name="Line 163"/>
                <p:cNvSpPr>
                  <a:spLocks noChangeShapeType="1"/>
                </p:cNvSpPr>
                <p:nvPr/>
              </p:nvSpPr>
              <p:spPr bwMode="auto">
                <a:xfrm>
                  <a:off x="765" y="2022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80" name="Line 164"/>
                <p:cNvSpPr>
                  <a:spLocks noChangeShapeType="1"/>
                </p:cNvSpPr>
                <p:nvPr/>
              </p:nvSpPr>
              <p:spPr bwMode="auto">
                <a:xfrm>
                  <a:off x="765" y="2169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81" name="Line 165"/>
                <p:cNvSpPr>
                  <a:spLocks noChangeShapeType="1"/>
                </p:cNvSpPr>
                <p:nvPr/>
              </p:nvSpPr>
              <p:spPr bwMode="auto">
                <a:xfrm>
                  <a:off x="765" y="2314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82" name="Line 166"/>
                <p:cNvSpPr>
                  <a:spLocks noChangeShapeType="1"/>
                </p:cNvSpPr>
                <p:nvPr/>
              </p:nvSpPr>
              <p:spPr bwMode="auto">
                <a:xfrm>
                  <a:off x="765" y="2461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83" name="Line 167"/>
                <p:cNvSpPr>
                  <a:spLocks noChangeShapeType="1"/>
                </p:cNvSpPr>
                <p:nvPr/>
              </p:nvSpPr>
              <p:spPr bwMode="auto">
                <a:xfrm>
                  <a:off x="765" y="2608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84" name="Line 168"/>
                <p:cNvSpPr>
                  <a:spLocks noChangeShapeType="1"/>
                </p:cNvSpPr>
                <p:nvPr/>
              </p:nvSpPr>
              <p:spPr bwMode="auto">
                <a:xfrm>
                  <a:off x="765" y="2756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85" name="Line 169"/>
                <p:cNvSpPr>
                  <a:spLocks noChangeShapeType="1"/>
                </p:cNvSpPr>
                <p:nvPr/>
              </p:nvSpPr>
              <p:spPr bwMode="auto">
                <a:xfrm>
                  <a:off x="765" y="2900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86" name="Line 170"/>
                <p:cNvSpPr>
                  <a:spLocks noChangeShapeType="1"/>
                </p:cNvSpPr>
                <p:nvPr/>
              </p:nvSpPr>
              <p:spPr bwMode="auto">
                <a:xfrm>
                  <a:off x="765" y="3048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87" name="Line 171"/>
                <p:cNvSpPr>
                  <a:spLocks noChangeShapeType="1"/>
                </p:cNvSpPr>
                <p:nvPr/>
              </p:nvSpPr>
              <p:spPr bwMode="auto">
                <a:xfrm>
                  <a:off x="765" y="3195"/>
                  <a:ext cx="49" cy="1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0588" name="Line 172"/>
                <p:cNvSpPr>
                  <a:spLocks noChangeShapeType="1"/>
                </p:cNvSpPr>
                <p:nvPr/>
              </p:nvSpPr>
              <p:spPr bwMode="auto">
                <a:xfrm>
                  <a:off x="1211" y="3340"/>
                  <a:ext cx="1" cy="18"/>
                </a:xfrm>
                <a:prstGeom prst="line">
                  <a:avLst/>
                </a:prstGeom>
                <a:noFill/>
                <a:ln w="36513">
                  <a:solidFill>
                    <a:srgbClr val="CDCDCD"/>
                  </a:solidFill>
                  <a:round/>
                  <a:headEnd/>
                  <a:tailEnd/>
                </a:ln>
                <a:effectLst>
                  <a:outerShdw algn="ctr" rotWithShape="0">
                    <a:srgbClr val="808080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00589" name="Group 173"/>
            <p:cNvGrpSpPr>
              <a:grpSpLocks/>
            </p:cNvGrpSpPr>
            <p:nvPr/>
          </p:nvGrpSpPr>
          <p:grpSpPr bwMode="auto">
            <a:xfrm>
              <a:off x="816" y="1872"/>
              <a:ext cx="3883" cy="1432"/>
              <a:chOff x="816" y="1872"/>
              <a:chExt cx="3883" cy="1432"/>
            </a:xfrm>
          </p:grpSpPr>
          <p:sp>
            <p:nvSpPr>
              <p:cNvPr id="700590" name="Freeform 174"/>
              <p:cNvSpPr>
                <a:spLocks/>
              </p:cNvSpPr>
              <p:nvPr/>
            </p:nvSpPr>
            <p:spPr bwMode="auto">
              <a:xfrm>
                <a:off x="2757" y="1874"/>
                <a:ext cx="1942" cy="1430"/>
              </a:xfrm>
              <a:custGeom>
                <a:avLst/>
                <a:gdLst>
                  <a:gd name="T0" fmla="*/ 1942 w 1942"/>
                  <a:gd name="T1" fmla="*/ 1430 h 1430"/>
                  <a:gd name="T2" fmla="*/ 1737 w 1942"/>
                  <a:gd name="T3" fmla="*/ 1412 h 1430"/>
                  <a:gd name="T4" fmla="*/ 1636 w 1942"/>
                  <a:gd name="T5" fmla="*/ 1396 h 1430"/>
                  <a:gd name="T6" fmla="*/ 1532 w 1942"/>
                  <a:gd name="T7" fmla="*/ 1373 h 1430"/>
                  <a:gd name="T8" fmla="*/ 1431 w 1942"/>
                  <a:gd name="T9" fmla="*/ 1342 h 1430"/>
                  <a:gd name="T10" fmla="*/ 1328 w 1942"/>
                  <a:gd name="T11" fmla="*/ 1298 h 1430"/>
                  <a:gd name="T12" fmla="*/ 1227 w 1942"/>
                  <a:gd name="T13" fmla="*/ 1238 h 1430"/>
                  <a:gd name="T14" fmla="*/ 1022 w 1942"/>
                  <a:gd name="T15" fmla="*/ 1073 h 1430"/>
                  <a:gd name="T16" fmla="*/ 818 w 1942"/>
                  <a:gd name="T17" fmla="*/ 838 h 1430"/>
                  <a:gd name="T18" fmla="*/ 613 w 1942"/>
                  <a:gd name="T19" fmla="*/ 559 h 1430"/>
                  <a:gd name="T20" fmla="*/ 512 w 1942"/>
                  <a:gd name="T21" fmla="*/ 416 h 1430"/>
                  <a:gd name="T22" fmla="*/ 409 w 1942"/>
                  <a:gd name="T23" fmla="*/ 282 h 1430"/>
                  <a:gd name="T24" fmla="*/ 308 w 1942"/>
                  <a:gd name="T25" fmla="*/ 166 h 1430"/>
                  <a:gd name="T26" fmla="*/ 204 w 1942"/>
                  <a:gd name="T27" fmla="*/ 78 h 1430"/>
                  <a:gd name="T28" fmla="*/ 103 w 1942"/>
                  <a:gd name="T29" fmla="*/ 21 h 1430"/>
                  <a:gd name="T30" fmla="*/ 0 w 1942"/>
                  <a:gd name="T31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42" h="1430">
                    <a:moveTo>
                      <a:pt x="1942" y="1430"/>
                    </a:moveTo>
                    <a:lnTo>
                      <a:pt x="1737" y="1412"/>
                    </a:lnTo>
                    <a:lnTo>
                      <a:pt x="1636" y="1396"/>
                    </a:lnTo>
                    <a:lnTo>
                      <a:pt x="1532" y="1373"/>
                    </a:lnTo>
                    <a:lnTo>
                      <a:pt x="1431" y="1342"/>
                    </a:lnTo>
                    <a:lnTo>
                      <a:pt x="1328" y="1298"/>
                    </a:lnTo>
                    <a:lnTo>
                      <a:pt x="1227" y="1238"/>
                    </a:lnTo>
                    <a:lnTo>
                      <a:pt x="1022" y="1073"/>
                    </a:lnTo>
                    <a:lnTo>
                      <a:pt x="818" y="838"/>
                    </a:lnTo>
                    <a:lnTo>
                      <a:pt x="613" y="559"/>
                    </a:lnTo>
                    <a:lnTo>
                      <a:pt x="512" y="416"/>
                    </a:lnTo>
                    <a:lnTo>
                      <a:pt x="409" y="282"/>
                    </a:lnTo>
                    <a:lnTo>
                      <a:pt x="308" y="166"/>
                    </a:lnTo>
                    <a:lnTo>
                      <a:pt x="204" y="78"/>
                    </a:lnTo>
                    <a:lnTo>
                      <a:pt x="103" y="21"/>
                    </a:lnTo>
                    <a:lnTo>
                      <a:pt x="0" y="0"/>
                    </a:lnTo>
                  </a:path>
                </a:pathLst>
              </a:custGeom>
              <a:noFill/>
              <a:ln w="76200" cmpd="sng">
                <a:solidFill>
                  <a:srgbClr val="CE64A1"/>
                </a:solidFill>
                <a:prstDash val="solid"/>
                <a:round/>
                <a:headEnd/>
                <a:tailEnd/>
              </a:ln>
              <a:effectLst>
                <a:outerShdw dist="38100" dir="54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0591" name="Freeform 175"/>
              <p:cNvSpPr>
                <a:spLocks/>
              </p:cNvSpPr>
              <p:nvPr/>
            </p:nvSpPr>
            <p:spPr bwMode="auto">
              <a:xfrm>
                <a:off x="816" y="1872"/>
                <a:ext cx="1943" cy="1430"/>
              </a:xfrm>
              <a:custGeom>
                <a:avLst/>
                <a:gdLst>
                  <a:gd name="T0" fmla="*/ 0 w 1943"/>
                  <a:gd name="T1" fmla="*/ 1430 h 1430"/>
                  <a:gd name="T2" fmla="*/ 205 w 1943"/>
                  <a:gd name="T3" fmla="*/ 1412 h 1430"/>
                  <a:gd name="T4" fmla="*/ 309 w 1943"/>
                  <a:gd name="T5" fmla="*/ 1396 h 1430"/>
                  <a:gd name="T6" fmla="*/ 410 w 1943"/>
                  <a:gd name="T7" fmla="*/ 1373 h 1430"/>
                  <a:gd name="T8" fmla="*/ 511 w 1943"/>
                  <a:gd name="T9" fmla="*/ 1342 h 1430"/>
                  <a:gd name="T10" fmla="*/ 614 w 1943"/>
                  <a:gd name="T11" fmla="*/ 1298 h 1430"/>
                  <a:gd name="T12" fmla="*/ 715 w 1943"/>
                  <a:gd name="T13" fmla="*/ 1238 h 1430"/>
                  <a:gd name="T14" fmla="*/ 922 w 1943"/>
                  <a:gd name="T15" fmla="*/ 1073 h 1430"/>
                  <a:gd name="T16" fmla="*/ 1124 w 1943"/>
                  <a:gd name="T17" fmla="*/ 838 h 1430"/>
                  <a:gd name="T18" fmla="*/ 1329 w 1943"/>
                  <a:gd name="T19" fmla="*/ 559 h 1430"/>
                  <a:gd name="T20" fmla="*/ 1432 w 1943"/>
                  <a:gd name="T21" fmla="*/ 416 h 1430"/>
                  <a:gd name="T22" fmla="*/ 1533 w 1943"/>
                  <a:gd name="T23" fmla="*/ 282 h 1430"/>
                  <a:gd name="T24" fmla="*/ 1637 w 1943"/>
                  <a:gd name="T25" fmla="*/ 166 h 1430"/>
                  <a:gd name="T26" fmla="*/ 1738 w 1943"/>
                  <a:gd name="T27" fmla="*/ 78 h 1430"/>
                  <a:gd name="T28" fmla="*/ 1842 w 1943"/>
                  <a:gd name="T29" fmla="*/ 21 h 1430"/>
                  <a:gd name="T30" fmla="*/ 1943 w 1943"/>
                  <a:gd name="T31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43" h="1430">
                    <a:moveTo>
                      <a:pt x="0" y="1430"/>
                    </a:moveTo>
                    <a:lnTo>
                      <a:pt x="205" y="1412"/>
                    </a:lnTo>
                    <a:lnTo>
                      <a:pt x="309" y="1396"/>
                    </a:lnTo>
                    <a:lnTo>
                      <a:pt x="410" y="1373"/>
                    </a:lnTo>
                    <a:lnTo>
                      <a:pt x="511" y="1342"/>
                    </a:lnTo>
                    <a:lnTo>
                      <a:pt x="614" y="1298"/>
                    </a:lnTo>
                    <a:lnTo>
                      <a:pt x="715" y="1238"/>
                    </a:lnTo>
                    <a:lnTo>
                      <a:pt x="922" y="1073"/>
                    </a:lnTo>
                    <a:lnTo>
                      <a:pt x="1124" y="838"/>
                    </a:lnTo>
                    <a:lnTo>
                      <a:pt x="1329" y="559"/>
                    </a:lnTo>
                    <a:lnTo>
                      <a:pt x="1432" y="416"/>
                    </a:lnTo>
                    <a:lnTo>
                      <a:pt x="1533" y="282"/>
                    </a:lnTo>
                    <a:lnTo>
                      <a:pt x="1637" y="166"/>
                    </a:lnTo>
                    <a:lnTo>
                      <a:pt x="1738" y="78"/>
                    </a:lnTo>
                    <a:lnTo>
                      <a:pt x="1842" y="21"/>
                    </a:lnTo>
                    <a:lnTo>
                      <a:pt x="1943" y="0"/>
                    </a:lnTo>
                  </a:path>
                </a:pathLst>
              </a:custGeom>
              <a:noFill/>
              <a:ln w="76200" cmpd="sng">
                <a:solidFill>
                  <a:srgbClr val="CE64A1"/>
                </a:solidFill>
                <a:prstDash val="solid"/>
                <a:round/>
                <a:headEnd/>
                <a:tailEnd/>
              </a:ln>
              <a:effectLst>
                <a:outerShdw dist="38100" dir="54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0592" name="Freeform 176"/>
            <p:cNvSpPr>
              <a:spLocks/>
            </p:cNvSpPr>
            <p:nvPr/>
          </p:nvSpPr>
          <p:spPr bwMode="auto">
            <a:xfrm>
              <a:off x="1241" y="2672"/>
              <a:ext cx="303" cy="566"/>
            </a:xfrm>
            <a:custGeom>
              <a:avLst/>
              <a:gdLst>
                <a:gd name="T0" fmla="*/ 0 w 303"/>
                <a:gd name="T1" fmla="*/ 0 h 566"/>
                <a:gd name="T2" fmla="*/ 47 w 303"/>
                <a:gd name="T3" fmla="*/ 6 h 566"/>
                <a:gd name="T4" fmla="*/ 91 w 303"/>
                <a:gd name="T5" fmla="*/ 18 h 566"/>
                <a:gd name="T6" fmla="*/ 130 w 303"/>
                <a:gd name="T7" fmla="*/ 44 h 566"/>
                <a:gd name="T8" fmla="*/ 163 w 303"/>
                <a:gd name="T9" fmla="*/ 75 h 566"/>
                <a:gd name="T10" fmla="*/ 189 w 303"/>
                <a:gd name="T11" fmla="*/ 114 h 566"/>
                <a:gd name="T12" fmla="*/ 207 w 303"/>
                <a:gd name="T13" fmla="*/ 155 h 566"/>
                <a:gd name="T14" fmla="*/ 212 w 303"/>
                <a:gd name="T15" fmla="*/ 202 h 566"/>
                <a:gd name="T16" fmla="*/ 210 w 303"/>
                <a:gd name="T17" fmla="*/ 249 h 566"/>
                <a:gd name="T18" fmla="*/ 194 w 303"/>
                <a:gd name="T19" fmla="*/ 292 h 566"/>
                <a:gd name="T20" fmla="*/ 181 w 303"/>
                <a:gd name="T21" fmla="*/ 331 h 566"/>
                <a:gd name="T22" fmla="*/ 176 w 303"/>
                <a:gd name="T23" fmla="*/ 373 h 566"/>
                <a:gd name="T24" fmla="*/ 181 w 303"/>
                <a:gd name="T25" fmla="*/ 411 h 566"/>
                <a:gd name="T26" fmla="*/ 192 w 303"/>
                <a:gd name="T27" fmla="*/ 453 h 566"/>
                <a:gd name="T28" fmla="*/ 210 w 303"/>
                <a:gd name="T29" fmla="*/ 489 h 566"/>
                <a:gd name="T30" fmla="*/ 236 w 303"/>
                <a:gd name="T31" fmla="*/ 520 h 566"/>
                <a:gd name="T32" fmla="*/ 267 w 303"/>
                <a:gd name="T33" fmla="*/ 546 h 566"/>
                <a:gd name="T34" fmla="*/ 303 w 303"/>
                <a:gd name="T35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566">
                  <a:moveTo>
                    <a:pt x="0" y="0"/>
                  </a:moveTo>
                  <a:lnTo>
                    <a:pt x="47" y="6"/>
                  </a:lnTo>
                  <a:lnTo>
                    <a:pt x="91" y="18"/>
                  </a:lnTo>
                  <a:lnTo>
                    <a:pt x="130" y="44"/>
                  </a:lnTo>
                  <a:lnTo>
                    <a:pt x="163" y="75"/>
                  </a:lnTo>
                  <a:lnTo>
                    <a:pt x="189" y="114"/>
                  </a:lnTo>
                  <a:lnTo>
                    <a:pt x="207" y="155"/>
                  </a:lnTo>
                  <a:lnTo>
                    <a:pt x="212" y="202"/>
                  </a:lnTo>
                  <a:lnTo>
                    <a:pt x="210" y="249"/>
                  </a:lnTo>
                  <a:lnTo>
                    <a:pt x="194" y="292"/>
                  </a:lnTo>
                  <a:lnTo>
                    <a:pt x="181" y="331"/>
                  </a:lnTo>
                  <a:lnTo>
                    <a:pt x="176" y="373"/>
                  </a:lnTo>
                  <a:lnTo>
                    <a:pt x="181" y="411"/>
                  </a:lnTo>
                  <a:lnTo>
                    <a:pt x="192" y="453"/>
                  </a:lnTo>
                  <a:lnTo>
                    <a:pt x="210" y="489"/>
                  </a:lnTo>
                  <a:lnTo>
                    <a:pt x="236" y="520"/>
                  </a:lnTo>
                  <a:lnTo>
                    <a:pt x="267" y="546"/>
                  </a:lnTo>
                  <a:lnTo>
                    <a:pt x="303" y="566"/>
                  </a:lnTo>
                </a:path>
              </a:pathLst>
            </a:custGeom>
            <a:noFill/>
            <a:ln w="36513">
              <a:solidFill>
                <a:srgbClr val="2FFFEB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12700" dir="54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93" name="Freeform 177"/>
            <p:cNvSpPr>
              <a:spLocks/>
            </p:cNvSpPr>
            <p:nvPr/>
          </p:nvSpPr>
          <p:spPr bwMode="auto">
            <a:xfrm>
              <a:off x="3903" y="2698"/>
              <a:ext cx="591" cy="563"/>
            </a:xfrm>
            <a:custGeom>
              <a:avLst/>
              <a:gdLst>
                <a:gd name="T0" fmla="*/ 795 w 795"/>
                <a:gd name="T1" fmla="*/ 0 h 491"/>
                <a:gd name="T2" fmla="*/ 776 w 795"/>
                <a:gd name="T3" fmla="*/ 57 h 491"/>
                <a:gd name="T4" fmla="*/ 748 w 795"/>
                <a:gd name="T5" fmla="*/ 111 h 491"/>
                <a:gd name="T6" fmla="*/ 712 w 795"/>
                <a:gd name="T7" fmla="*/ 160 h 491"/>
                <a:gd name="T8" fmla="*/ 668 w 795"/>
                <a:gd name="T9" fmla="*/ 204 h 491"/>
                <a:gd name="T10" fmla="*/ 619 w 795"/>
                <a:gd name="T11" fmla="*/ 238 h 491"/>
                <a:gd name="T12" fmla="*/ 562 w 795"/>
                <a:gd name="T13" fmla="*/ 266 h 491"/>
                <a:gd name="T14" fmla="*/ 505 w 795"/>
                <a:gd name="T15" fmla="*/ 282 h 491"/>
                <a:gd name="T16" fmla="*/ 442 w 795"/>
                <a:gd name="T17" fmla="*/ 290 h 491"/>
                <a:gd name="T18" fmla="*/ 383 w 795"/>
                <a:gd name="T19" fmla="*/ 287 h 491"/>
                <a:gd name="T20" fmla="*/ 323 w 795"/>
                <a:gd name="T21" fmla="*/ 284 h 491"/>
                <a:gd name="T22" fmla="*/ 266 w 795"/>
                <a:gd name="T23" fmla="*/ 290 h 491"/>
                <a:gd name="T24" fmla="*/ 209 w 795"/>
                <a:gd name="T25" fmla="*/ 305 h 491"/>
                <a:gd name="T26" fmla="*/ 158 w 795"/>
                <a:gd name="T27" fmla="*/ 328 h 491"/>
                <a:gd name="T28" fmla="*/ 108 w 795"/>
                <a:gd name="T29" fmla="*/ 359 h 491"/>
                <a:gd name="T30" fmla="*/ 64 w 795"/>
                <a:gd name="T31" fmla="*/ 398 h 491"/>
                <a:gd name="T32" fmla="*/ 28 w 795"/>
                <a:gd name="T33" fmla="*/ 442 h 491"/>
                <a:gd name="T34" fmla="*/ 0 w 795"/>
                <a:gd name="T35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491">
                  <a:moveTo>
                    <a:pt x="795" y="0"/>
                  </a:moveTo>
                  <a:lnTo>
                    <a:pt x="776" y="57"/>
                  </a:lnTo>
                  <a:lnTo>
                    <a:pt x="748" y="111"/>
                  </a:lnTo>
                  <a:lnTo>
                    <a:pt x="712" y="160"/>
                  </a:lnTo>
                  <a:lnTo>
                    <a:pt x="668" y="204"/>
                  </a:lnTo>
                  <a:lnTo>
                    <a:pt x="619" y="238"/>
                  </a:lnTo>
                  <a:lnTo>
                    <a:pt x="562" y="266"/>
                  </a:lnTo>
                  <a:lnTo>
                    <a:pt x="505" y="282"/>
                  </a:lnTo>
                  <a:lnTo>
                    <a:pt x="442" y="290"/>
                  </a:lnTo>
                  <a:lnTo>
                    <a:pt x="383" y="287"/>
                  </a:lnTo>
                  <a:lnTo>
                    <a:pt x="323" y="284"/>
                  </a:lnTo>
                  <a:lnTo>
                    <a:pt x="266" y="290"/>
                  </a:lnTo>
                  <a:lnTo>
                    <a:pt x="209" y="305"/>
                  </a:lnTo>
                  <a:lnTo>
                    <a:pt x="158" y="328"/>
                  </a:lnTo>
                  <a:lnTo>
                    <a:pt x="108" y="359"/>
                  </a:lnTo>
                  <a:lnTo>
                    <a:pt x="64" y="398"/>
                  </a:lnTo>
                  <a:lnTo>
                    <a:pt x="28" y="442"/>
                  </a:lnTo>
                  <a:lnTo>
                    <a:pt x="0" y="491"/>
                  </a:lnTo>
                </a:path>
              </a:pathLst>
            </a:custGeom>
            <a:noFill/>
            <a:ln w="36513">
              <a:solidFill>
                <a:srgbClr val="2FFFEB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12700" dir="54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595" name="Line 179"/>
            <p:cNvSpPr>
              <a:spLocks noChangeShapeType="1"/>
            </p:cNvSpPr>
            <p:nvPr/>
          </p:nvSpPr>
          <p:spPr bwMode="auto">
            <a:xfrm>
              <a:off x="1764" y="2160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27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0596" name="Line 180"/>
            <p:cNvSpPr>
              <a:spLocks noChangeShapeType="1"/>
            </p:cNvSpPr>
            <p:nvPr/>
          </p:nvSpPr>
          <p:spPr bwMode="auto">
            <a:xfrm>
              <a:off x="3720" y="2160"/>
              <a:ext cx="0" cy="12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2700" dir="162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9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单侧检验</a:t>
            </a:r>
            <a:br>
              <a:rPr lang="zh-CN" altLang="en-US" sz="4000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显著性水平与拒绝域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509005" name="Rectangle 77"/>
          <p:cNvSpPr>
            <a:spLocks noChangeArrowheads="1"/>
          </p:cNvSpPr>
          <p:nvPr/>
        </p:nvSpPr>
        <p:spPr bwMode="auto">
          <a:xfrm>
            <a:off x="0" y="1562100"/>
            <a:ext cx="9144000" cy="52959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09051" name="Group 123"/>
          <p:cNvGrpSpPr>
            <a:grpSpLocks/>
          </p:cNvGrpSpPr>
          <p:nvPr/>
        </p:nvGrpSpPr>
        <p:grpSpPr bwMode="auto">
          <a:xfrm>
            <a:off x="685800" y="1905000"/>
            <a:ext cx="7696200" cy="4117975"/>
            <a:chOff x="432" y="1200"/>
            <a:chExt cx="4848" cy="2594"/>
          </a:xfrm>
        </p:grpSpPr>
        <p:sp>
          <p:nvSpPr>
            <p:cNvPr id="509007" name="Rectangle 79"/>
            <p:cNvSpPr>
              <a:spLocks noChangeArrowheads="1"/>
            </p:cNvSpPr>
            <p:nvPr/>
          </p:nvSpPr>
          <p:spPr bwMode="auto">
            <a:xfrm>
              <a:off x="2592" y="3408"/>
              <a:ext cx="40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值</a:t>
              </a:r>
            </a:p>
          </p:txBody>
        </p:sp>
        <p:sp>
          <p:nvSpPr>
            <p:cNvPr id="509008" name="Rectangle 80"/>
            <p:cNvSpPr>
              <a:spLocks noChangeArrowheads="1"/>
            </p:cNvSpPr>
            <p:nvPr/>
          </p:nvSpPr>
          <p:spPr bwMode="auto">
            <a:xfrm>
              <a:off x="1548" y="3564"/>
              <a:ext cx="57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临界值</a:t>
              </a:r>
              <a:endParaRPr lang="zh-CN" altLang="en-US">
                <a:effectLst/>
              </a:endParaRPr>
            </a:p>
          </p:txBody>
        </p:sp>
        <p:sp>
          <p:nvSpPr>
            <p:cNvPr id="509009" name="Rectangle 81"/>
            <p:cNvSpPr>
              <a:spLocks noChangeArrowheads="1"/>
            </p:cNvSpPr>
            <p:nvPr/>
          </p:nvSpPr>
          <p:spPr bwMode="auto">
            <a:xfrm>
              <a:off x="1284" y="2364"/>
              <a:ext cx="23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a</a:t>
              </a:r>
              <a:endParaRPr lang="en-US" altLang="zh-CN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09010" name="Rectangle 82"/>
            <p:cNvSpPr>
              <a:spLocks noChangeArrowheads="1"/>
            </p:cNvSpPr>
            <p:nvPr/>
          </p:nvSpPr>
          <p:spPr bwMode="auto">
            <a:xfrm>
              <a:off x="4320" y="3408"/>
              <a:ext cx="9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样本统计量</a:t>
              </a:r>
              <a:endParaRPr lang="zh-CN" altLang="en-US">
                <a:effectLst/>
              </a:endParaRPr>
            </a:p>
          </p:txBody>
        </p:sp>
        <p:sp>
          <p:nvSpPr>
            <p:cNvPr id="509011" name="Rectangle 83"/>
            <p:cNvSpPr>
              <a:spLocks noChangeArrowheads="1"/>
            </p:cNvSpPr>
            <p:nvPr/>
          </p:nvSpPr>
          <p:spPr bwMode="auto">
            <a:xfrm>
              <a:off x="1260" y="1800"/>
              <a:ext cx="57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拒绝域</a:t>
              </a:r>
              <a:endParaRPr lang="zh-CN" altLang="en-US">
                <a:solidFill>
                  <a:schemeClr val="hlink"/>
                </a:solidFill>
                <a:effectLst/>
              </a:endParaRPr>
            </a:p>
          </p:txBody>
        </p:sp>
        <p:grpSp>
          <p:nvGrpSpPr>
            <p:cNvPr id="509013" name="Group 85"/>
            <p:cNvGrpSpPr>
              <a:grpSpLocks/>
            </p:cNvGrpSpPr>
            <p:nvPr/>
          </p:nvGrpSpPr>
          <p:grpSpPr bwMode="auto">
            <a:xfrm>
              <a:off x="765" y="1874"/>
              <a:ext cx="49" cy="1322"/>
              <a:chOff x="765" y="1874"/>
              <a:chExt cx="49" cy="1322"/>
            </a:xfrm>
          </p:grpSpPr>
          <p:sp>
            <p:nvSpPr>
              <p:cNvPr id="509014" name="Line 86"/>
              <p:cNvSpPr>
                <a:spLocks noChangeShapeType="1"/>
              </p:cNvSpPr>
              <p:nvPr/>
            </p:nvSpPr>
            <p:spPr bwMode="auto">
              <a:xfrm>
                <a:off x="765" y="1874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15" name="Line 87"/>
              <p:cNvSpPr>
                <a:spLocks noChangeShapeType="1"/>
              </p:cNvSpPr>
              <p:nvPr/>
            </p:nvSpPr>
            <p:spPr bwMode="auto">
              <a:xfrm>
                <a:off x="765" y="2022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16" name="Line 88"/>
              <p:cNvSpPr>
                <a:spLocks noChangeShapeType="1"/>
              </p:cNvSpPr>
              <p:nvPr/>
            </p:nvSpPr>
            <p:spPr bwMode="auto">
              <a:xfrm>
                <a:off x="765" y="2169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17" name="Line 89"/>
              <p:cNvSpPr>
                <a:spLocks noChangeShapeType="1"/>
              </p:cNvSpPr>
              <p:nvPr/>
            </p:nvSpPr>
            <p:spPr bwMode="auto">
              <a:xfrm>
                <a:off x="765" y="2314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18" name="Line 90"/>
              <p:cNvSpPr>
                <a:spLocks noChangeShapeType="1"/>
              </p:cNvSpPr>
              <p:nvPr/>
            </p:nvSpPr>
            <p:spPr bwMode="auto">
              <a:xfrm>
                <a:off x="765" y="2461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19" name="Line 91"/>
              <p:cNvSpPr>
                <a:spLocks noChangeShapeType="1"/>
              </p:cNvSpPr>
              <p:nvPr/>
            </p:nvSpPr>
            <p:spPr bwMode="auto">
              <a:xfrm>
                <a:off x="765" y="2608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20" name="Line 92"/>
              <p:cNvSpPr>
                <a:spLocks noChangeShapeType="1"/>
              </p:cNvSpPr>
              <p:nvPr/>
            </p:nvSpPr>
            <p:spPr bwMode="auto">
              <a:xfrm>
                <a:off x="765" y="2756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21" name="Line 93"/>
              <p:cNvSpPr>
                <a:spLocks noChangeShapeType="1"/>
              </p:cNvSpPr>
              <p:nvPr/>
            </p:nvSpPr>
            <p:spPr bwMode="auto">
              <a:xfrm>
                <a:off x="765" y="2900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22" name="Line 94"/>
              <p:cNvSpPr>
                <a:spLocks noChangeShapeType="1"/>
              </p:cNvSpPr>
              <p:nvPr/>
            </p:nvSpPr>
            <p:spPr bwMode="auto">
              <a:xfrm>
                <a:off x="765" y="3048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23" name="Line 95"/>
              <p:cNvSpPr>
                <a:spLocks noChangeShapeType="1"/>
              </p:cNvSpPr>
              <p:nvPr/>
            </p:nvSpPr>
            <p:spPr bwMode="auto">
              <a:xfrm>
                <a:off x="765" y="3195"/>
                <a:ext cx="49" cy="1"/>
              </a:xfrm>
              <a:prstGeom prst="line">
                <a:avLst/>
              </a:prstGeom>
              <a:noFill/>
              <a:ln w="36513">
                <a:solidFill>
                  <a:srgbClr val="CDCDCD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9024" name="Line 96"/>
            <p:cNvSpPr>
              <a:spLocks noChangeShapeType="1"/>
            </p:cNvSpPr>
            <p:nvPr/>
          </p:nvSpPr>
          <p:spPr bwMode="auto">
            <a:xfrm>
              <a:off x="4771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25" name="Line 97"/>
            <p:cNvSpPr>
              <a:spLocks noChangeShapeType="1"/>
            </p:cNvSpPr>
            <p:nvPr/>
          </p:nvSpPr>
          <p:spPr bwMode="auto">
            <a:xfrm>
              <a:off x="4378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26" name="Line 98"/>
            <p:cNvSpPr>
              <a:spLocks noChangeShapeType="1"/>
            </p:cNvSpPr>
            <p:nvPr/>
          </p:nvSpPr>
          <p:spPr bwMode="auto">
            <a:xfrm>
              <a:off x="3981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27" name="Line 99"/>
            <p:cNvSpPr>
              <a:spLocks noChangeShapeType="1"/>
            </p:cNvSpPr>
            <p:nvPr/>
          </p:nvSpPr>
          <p:spPr bwMode="auto">
            <a:xfrm>
              <a:off x="3585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28" name="Line 100"/>
            <p:cNvSpPr>
              <a:spLocks noChangeShapeType="1"/>
            </p:cNvSpPr>
            <p:nvPr/>
          </p:nvSpPr>
          <p:spPr bwMode="auto">
            <a:xfrm>
              <a:off x="3189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29" name="Line 101"/>
            <p:cNvSpPr>
              <a:spLocks noChangeShapeType="1"/>
            </p:cNvSpPr>
            <p:nvPr/>
          </p:nvSpPr>
          <p:spPr bwMode="auto">
            <a:xfrm>
              <a:off x="2793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30" name="Line 102"/>
            <p:cNvSpPr>
              <a:spLocks noChangeShapeType="1"/>
            </p:cNvSpPr>
            <p:nvPr/>
          </p:nvSpPr>
          <p:spPr bwMode="auto">
            <a:xfrm>
              <a:off x="2397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31" name="Line 103"/>
            <p:cNvSpPr>
              <a:spLocks noChangeShapeType="1"/>
            </p:cNvSpPr>
            <p:nvPr/>
          </p:nvSpPr>
          <p:spPr bwMode="auto">
            <a:xfrm>
              <a:off x="2003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32" name="Line 104"/>
            <p:cNvSpPr>
              <a:spLocks noChangeShapeType="1"/>
            </p:cNvSpPr>
            <p:nvPr/>
          </p:nvSpPr>
          <p:spPr bwMode="auto">
            <a:xfrm>
              <a:off x="1607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33" name="Line 105"/>
            <p:cNvSpPr>
              <a:spLocks noChangeShapeType="1"/>
            </p:cNvSpPr>
            <p:nvPr/>
          </p:nvSpPr>
          <p:spPr bwMode="auto">
            <a:xfrm>
              <a:off x="1211" y="3340"/>
              <a:ext cx="1" cy="18"/>
            </a:xfrm>
            <a:prstGeom prst="line">
              <a:avLst/>
            </a:prstGeom>
            <a:noFill/>
            <a:ln w="36513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34" name="Line 106"/>
            <p:cNvSpPr>
              <a:spLocks noChangeShapeType="1"/>
            </p:cNvSpPr>
            <p:nvPr/>
          </p:nvSpPr>
          <p:spPr bwMode="auto">
            <a:xfrm>
              <a:off x="1848" y="3108"/>
              <a:ext cx="1884" cy="0"/>
            </a:xfrm>
            <a:prstGeom prst="line">
              <a:avLst/>
            </a:prstGeom>
            <a:noFill/>
            <a:ln w="36513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45791" dir="3378596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35" name="Freeform 107"/>
            <p:cNvSpPr>
              <a:spLocks/>
            </p:cNvSpPr>
            <p:nvPr/>
          </p:nvSpPr>
          <p:spPr bwMode="auto">
            <a:xfrm>
              <a:off x="1677" y="3079"/>
              <a:ext cx="108" cy="98"/>
            </a:xfrm>
            <a:custGeom>
              <a:avLst/>
              <a:gdLst>
                <a:gd name="T0" fmla="*/ 20 w 108"/>
                <a:gd name="T1" fmla="*/ 0 h 98"/>
                <a:gd name="T2" fmla="*/ 108 w 108"/>
                <a:gd name="T3" fmla="*/ 67 h 98"/>
                <a:gd name="T4" fmla="*/ 0 w 108"/>
                <a:gd name="T5" fmla="*/ 98 h 98"/>
                <a:gd name="T6" fmla="*/ 20 w 108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98">
                  <a:moveTo>
                    <a:pt x="20" y="0"/>
                  </a:moveTo>
                  <a:lnTo>
                    <a:pt x="108" y="67"/>
                  </a:lnTo>
                  <a:lnTo>
                    <a:pt x="0" y="9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2FFFEB"/>
            </a:solidFill>
            <a:ln w="9525">
              <a:solidFill>
                <a:srgbClr val="2FFFE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45791" dir="2021404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36" name="Rectangle 108"/>
            <p:cNvSpPr>
              <a:spLocks noChangeArrowheads="1"/>
            </p:cNvSpPr>
            <p:nvPr/>
          </p:nvSpPr>
          <p:spPr bwMode="auto">
            <a:xfrm>
              <a:off x="432" y="1200"/>
              <a:ext cx="1680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45791" dir="337859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zh-CN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抽样分布</a:t>
              </a:r>
            </a:p>
          </p:txBody>
        </p:sp>
        <p:sp>
          <p:nvSpPr>
            <p:cNvPr id="509037" name="Rectangle 109"/>
            <p:cNvSpPr>
              <a:spLocks noChangeArrowheads="1"/>
            </p:cNvSpPr>
            <p:nvPr/>
          </p:nvSpPr>
          <p:spPr bwMode="auto">
            <a:xfrm>
              <a:off x="2253" y="2517"/>
              <a:ext cx="966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45791" dir="337859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1 - </a:t>
              </a: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</a:t>
              </a:r>
              <a:endParaRPr lang="en-US" altLang="zh-CN" b="1">
                <a:effectLst/>
                <a:latin typeface="Symbol" panose="05050102010706020507" pitchFamily="18" charset="2"/>
              </a:endParaRPr>
            </a:p>
          </p:txBody>
        </p:sp>
        <p:sp>
          <p:nvSpPr>
            <p:cNvPr id="509038" name="Line 110"/>
            <p:cNvSpPr>
              <a:spLocks noChangeShapeType="1"/>
            </p:cNvSpPr>
            <p:nvPr/>
          </p:nvSpPr>
          <p:spPr bwMode="auto">
            <a:xfrm flipH="1">
              <a:off x="2752" y="1568"/>
              <a:ext cx="1060" cy="9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9039" name="Rectangle 111"/>
            <p:cNvSpPr>
              <a:spLocks noChangeArrowheads="1"/>
            </p:cNvSpPr>
            <p:nvPr/>
          </p:nvSpPr>
          <p:spPr bwMode="auto">
            <a:xfrm>
              <a:off x="3501" y="1293"/>
              <a:ext cx="1299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45791" dir="337859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zh-CN" altLang="en-US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置信水平</a:t>
              </a:r>
            </a:p>
          </p:txBody>
        </p:sp>
        <p:sp>
          <p:nvSpPr>
            <p:cNvPr id="509040" name="Line 112"/>
            <p:cNvSpPr>
              <a:spLocks noChangeShapeType="1"/>
            </p:cNvSpPr>
            <p:nvPr/>
          </p:nvSpPr>
          <p:spPr bwMode="auto">
            <a:xfrm>
              <a:off x="1836" y="3372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dist="28398" dir="15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9041" name="Freeform 113" descr="60%"/>
            <p:cNvSpPr>
              <a:spLocks/>
            </p:cNvSpPr>
            <p:nvPr/>
          </p:nvSpPr>
          <p:spPr bwMode="auto">
            <a:xfrm>
              <a:off x="992" y="2797"/>
              <a:ext cx="839" cy="546"/>
            </a:xfrm>
            <a:custGeom>
              <a:avLst/>
              <a:gdLst>
                <a:gd name="T0" fmla="*/ 1129 w 1129"/>
                <a:gd name="T1" fmla="*/ 0 h 735"/>
                <a:gd name="T2" fmla="*/ 1129 w 1129"/>
                <a:gd name="T3" fmla="*/ 735 h 735"/>
                <a:gd name="T4" fmla="*/ 0 w 1129"/>
                <a:gd name="T5" fmla="*/ 735 h 735"/>
                <a:gd name="T6" fmla="*/ 124 w 1129"/>
                <a:gd name="T7" fmla="*/ 698 h 735"/>
                <a:gd name="T8" fmla="*/ 246 w 1129"/>
                <a:gd name="T9" fmla="*/ 657 h 735"/>
                <a:gd name="T10" fmla="*/ 362 w 1129"/>
                <a:gd name="T11" fmla="*/ 610 h 735"/>
                <a:gd name="T12" fmla="*/ 474 w 1129"/>
                <a:gd name="T13" fmla="*/ 559 h 735"/>
                <a:gd name="T14" fmla="*/ 580 w 1129"/>
                <a:gd name="T15" fmla="*/ 504 h 735"/>
                <a:gd name="T16" fmla="*/ 681 w 1129"/>
                <a:gd name="T17" fmla="*/ 442 h 735"/>
                <a:gd name="T18" fmla="*/ 774 w 1129"/>
                <a:gd name="T19" fmla="*/ 378 h 735"/>
                <a:gd name="T20" fmla="*/ 860 w 1129"/>
                <a:gd name="T21" fmla="*/ 308 h 735"/>
                <a:gd name="T22" fmla="*/ 940 w 1129"/>
                <a:gd name="T23" fmla="*/ 236 h 735"/>
                <a:gd name="T24" fmla="*/ 1010 w 1129"/>
                <a:gd name="T25" fmla="*/ 161 h 735"/>
                <a:gd name="T26" fmla="*/ 1074 w 1129"/>
                <a:gd name="T27" fmla="*/ 81 h 735"/>
                <a:gd name="T28" fmla="*/ 1129 w 1129"/>
                <a:gd name="T29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9" h="735">
                  <a:moveTo>
                    <a:pt x="1129" y="0"/>
                  </a:moveTo>
                  <a:lnTo>
                    <a:pt x="1129" y="735"/>
                  </a:lnTo>
                  <a:lnTo>
                    <a:pt x="0" y="735"/>
                  </a:lnTo>
                  <a:lnTo>
                    <a:pt x="124" y="698"/>
                  </a:lnTo>
                  <a:lnTo>
                    <a:pt x="246" y="657"/>
                  </a:lnTo>
                  <a:lnTo>
                    <a:pt x="362" y="610"/>
                  </a:lnTo>
                  <a:lnTo>
                    <a:pt x="474" y="559"/>
                  </a:lnTo>
                  <a:lnTo>
                    <a:pt x="580" y="504"/>
                  </a:lnTo>
                  <a:lnTo>
                    <a:pt x="681" y="442"/>
                  </a:lnTo>
                  <a:lnTo>
                    <a:pt x="774" y="378"/>
                  </a:lnTo>
                  <a:lnTo>
                    <a:pt x="860" y="308"/>
                  </a:lnTo>
                  <a:lnTo>
                    <a:pt x="940" y="236"/>
                  </a:lnTo>
                  <a:lnTo>
                    <a:pt x="1010" y="161"/>
                  </a:lnTo>
                  <a:lnTo>
                    <a:pt x="1074" y="81"/>
                  </a:lnTo>
                  <a:lnTo>
                    <a:pt x="1129" y="0"/>
                  </a:lnTo>
                  <a:close/>
                </a:path>
              </a:pathLst>
            </a:custGeom>
            <a:pattFill prst="pct60">
              <a:fgClr>
                <a:srgbClr val="FF33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9042" name="Group 114"/>
            <p:cNvGrpSpPr>
              <a:grpSpLocks/>
            </p:cNvGrpSpPr>
            <p:nvPr/>
          </p:nvGrpSpPr>
          <p:grpSpPr bwMode="auto">
            <a:xfrm>
              <a:off x="816" y="1872"/>
              <a:ext cx="3883" cy="1432"/>
              <a:chOff x="816" y="1872"/>
              <a:chExt cx="3883" cy="1432"/>
            </a:xfrm>
          </p:grpSpPr>
          <p:sp>
            <p:nvSpPr>
              <p:cNvPr id="509043" name="Freeform 115"/>
              <p:cNvSpPr>
                <a:spLocks/>
              </p:cNvSpPr>
              <p:nvPr/>
            </p:nvSpPr>
            <p:spPr bwMode="auto">
              <a:xfrm>
                <a:off x="2757" y="1874"/>
                <a:ext cx="1942" cy="1430"/>
              </a:xfrm>
              <a:custGeom>
                <a:avLst/>
                <a:gdLst>
                  <a:gd name="T0" fmla="*/ 1942 w 1942"/>
                  <a:gd name="T1" fmla="*/ 1430 h 1430"/>
                  <a:gd name="T2" fmla="*/ 1737 w 1942"/>
                  <a:gd name="T3" fmla="*/ 1412 h 1430"/>
                  <a:gd name="T4" fmla="*/ 1636 w 1942"/>
                  <a:gd name="T5" fmla="*/ 1396 h 1430"/>
                  <a:gd name="T6" fmla="*/ 1532 w 1942"/>
                  <a:gd name="T7" fmla="*/ 1373 h 1430"/>
                  <a:gd name="T8" fmla="*/ 1431 w 1942"/>
                  <a:gd name="T9" fmla="*/ 1342 h 1430"/>
                  <a:gd name="T10" fmla="*/ 1328 w 1942"/>
                  <a:gd name="T11" fmla="*/ 1298 h 1430"/>
                  <a:gd name="T12" fmla="*/ 1227 w 1942"/>
                  <a:gd name="T13" fmla="*/ 1238 h 1430"/>
                  <a:gd name="T14" fmla="*/ 1022 w 1942"/>
                  <a:gd name="T15" fmla="*/ 1073 h 1430"/>
                  <a:gd name="T16" fmla="*/ 818 w 1942"/>
                  <a:gd name="T17" fmla="*/ 838 h 1430"/>
                  <a:gd name="T18" fmla="*/ 613 w 1942"/>
                  <a:gd name="T19" fmla="*/ 559 h 1430"/>
                  <a:gd name="T20" fmla="*/ 512 w 1942"/>
                  <a:gd name="T21" fmla="*/ 416 h 1430"/>
                  <a:gd name="T22" fmla="*/ 409 w 1942"/>
                  <a:gd name="T23" fmla="*/ 282 h 1430"/>
                  <a:gd name="T24" fmla="*/ 308 w 1942"/>
                  <a:gd name="T25" fmla="*/ 166 h 1430"/>
                  <a:gd name="T26" fmla="*/ 204 w 1942"/>
                  <a:gd name="T27" fmla="*/ 78 h 1430"/>
                  <a:gd name="T28" fmla="*/ 103 w 1942"/>
                  <a:gd name="T29" fmla="*/ 21 h 1430"/>
                  <a:gd name="T30" fmla="*/ 0 w 1942"/>
                  <a:gd name="T31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42" h="1430">
                    <a:moveTo>
                      <a:pt x="1942" y="1430"/>
                    </a:moveTo>
                    <a:lnTo>
                      <a:pt x="1737" y="1412"/>
                    </a:lnTo>
                    <a:lnTo>
                      <a:pt x="1636" y="1396"/>
                    </a:lnTo>
                    <a:lnTo>
                      <a:pt x="1532" y="1373"/>
                    </a:lnTo>
                    <a:lnTo>
                      <a:pt x="1431" y="1342"/>
                    </a:lnTo>
                    <a:lnTo>
                      <a:pt x="1328" y="1298"/>
                    </a:lnTo>
                    <a:lnTo>
                      <a:pt x="1227" y="1238"/>
                    </a:lnTo>
                    <a:lnTo>
                      <a:pt x="1022" y="1073"/>
                    </a:lnTo>
                    <a:lnTo>
                      <a:pt x="818" y="838"/>
                    </a:lnTo>
                    <a:lnTo>
                      <a:pt x="613" y="559"/>
                    </a:lnTo>
                    <a:lnTo>
                      <a:pt x="512" y="416"/>
                    </a:lnTo>
                    <a:lnTo>
                      <a:pt x="409" y="282"/>
                    </a:lnTo>
                    <a:lnTo>
                      <a:pt x="308" y="166"/>
                    </a:lnTo>
                    <a:lnTo>
                      <a:pt x="204" y="78"/>
                    </a:lnTo>
                    <a:lnTo>
                      <a:pt x="103" y="21"/>
                    </a:lnTo>
                    <a:lnTo>
                      <a:pt x="0" y="0"/>
                    </a:lnTo>
                  </a:path>
                </a:pathLst>
              </a:custGeom>
              <a:noFill/>
              <a:ln w="76200" cmpd="sng">
                <a:solidFill>
                  <a:srgbClr val="CE64A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044" name="Freeform 116"/>
              <p:cNvSpPr>
                <a:spLocks/>
              </p:cNvSpPr>
              <p:nvPr/>
            </p:nvSpPr>
            <p:spPr bwMode="auto">
              <a:xfrm>
                <a:off x="816" y="1872"/>
                <a:ext cx="1943" cy="1430"/>
              </a:xfrm>
              <a:custGeom>
                <a:avLst/>
                <a:gdLst>
                  <a:gd name="T0" fmla="*/ 0 w 1943"/>
                  <a:gd name="T1" fmla="*/ 1430 h 1430"/>
                  <a:gd name="T2" fmla="*/ 205 w 1943"/>
                  <a:gd name="T3" fmla="*/ 1412 h 1430"/>
                  <a:gd name="T4" fmla="*/ 309 w 1943"/>
                  <a:gd name="T5" fmla="*/ 1396 h 1430"/>
                  <a:gd name="T6" fmla="*/ 410 w 1943"/>
                  <a:gd name="T7" fmla="*/ 1373 h 1430"/>
                  <a:gd name="T8" fmla="*/ 511 w 1943"/>
                  <a:gd name="T9" fmla="*/ 1342 h 1430"/>
                  <a:gd name="T10" fmla="*/ 614 w 1943"/>
                  <a:gd name="T11" fmla="*/ 1298 h 1430"/>
                  <a:gd name="T12" fmla="*/ 715 w 1943"/>
                  <a:gd name="T13" fmla="*/ 1238 h 1430"/>
                  <a:gd name="T14" fmla="*/ 922 w 1943"/>
                  <a:gd name="T15" fmla="*/ 1073 h 1430"/>
                  <a:gd name="T16" fmla="*/ 1124 w 1943"/>
                  <a:gd name="T17" fmla="*/ 838 h 1430"/>
                  <a:gd name="T18" fmla="*/ 1329 w 1943"/>
                  <a:gd name="T19" fmla="*/ 559 h 1430"/>
                  <a:gd name="T20" fmla="*/ 1432 w 1943"/>
                  <a:gd name="T21" fmla="*/ 416 h 1430"/>
                  <a:gd name="T22" fmla="*/ 1533 w 1943"/>
                  <a:gd name="T23" fmla="*/ 282 h 1430"/>
                  <a:gd name="T24" fmla="*/ 1637 w 1943"/>
                  <a:gd name="T25" fmla="*/ 166 h 1430"/>
                  <a:gd name="T26" fmla="*/ 1738 w 1943"/>
                  <a:gd name="T27" fmla="*/ 78 h 1430"/>
                  <a:gd name="T28" fmla="*/ 1842 w 1943"/>
                  <a:gd name="T29" fmla="*/ 21 h 1430"/>
                  <a:gd name="T30" fmla="*/ 1943 w 1943"/>
                  <a:gd name="T31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43" h="1430">
                    <a:moveTo>
                      <a:pt x="0" y="1430"/>
                    </a:moveTo>
                    <a:lnTo>
                      <a:pt x="205" y="1412"/>
                    </a:lnTo>
                    <a:lnTo>
                      <a:pt x="309" y="1396"/>
                    </a:lnTo>
                    <a:lnTo>
                      <a:pt x="410" y="1373"/>
                    </a:lnTo>
                    <a:lnTo>
                      <a:pt x="511" y="1342"/>
                    </a:lnTo>
                    <a:lnTo>
                      <a:pt x="614" y="1298"/>
                    </a:lnTo>
                    <a:lnTo>
                      <a:pt x="715" y="1238"/>
                    </a:lnTo>
                    <a:lnTo>
                      <a:pt x="922" y="1073"/>
                    </a:lnTo>
                    <a:lnTo>
                      <a:pt x="1124" y="838"/>
                    </a:lnTo>
                    <a:lnTo>
                      <a:pt x="1329" y="559"/>
                    </a:lnTo>
                    <a:lnTo>
                      <a:pt x="1432" y="416"/>
                    </a:lnTo>
                    <a:lnTo>
                      <a:pt x="1533" y="282"/>
                    </a:lnTo>
                    <a:lnTo>
                      <a:pt x="1637" y="166"/>
                    </a:lnTo>
                    <a:lnTo>
                      <a:pt x="1738" y="78"/>
                    </a:lnTo>
                    <a:lnTo>
                      <a:pt x="1842" y="21"/>
                    </a:lnTo>
                    <a:lnTo>
                      <a:pt x="1943" y="0"/>
                    </a:lnTo>
                  </a:path>
                </a:pathLst>
              </a:custGeom>
              <a:noFill/>
              <a:ln w="76200" cmpd="sng">
                <a:solidFill>
                  <a:srgbClr val="CE64A1"/>
                </a:solidFill>
                <a:prstDash val="solid"/>
                <a:round/>
                <a:headEnd/>
                <a:tailEnd/>
              </a:ln>
              <a:effectLst>
                <a:outerShdw dist="254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9045" name="Group 117"/>
            <p:cNvGrpSpPr>
              <a:grpSpLocks/>
            </p:cNvGrpSpPr>
            <p:nvPr/>
          </p:nvGrpSpPr>
          <p:grpSpPr bwMode="auto">
            <a:xfrm>
              <a:off x="1164" y="2136"/>
              <a:ext cx="672" cy="1200"/>
              <a:chOff x="1392" y="2160"/>
              <a:chExt cx="672" cy="1200"/>
            </a:xfrm>
          </p:grpSpPr>
          <p:sp>
            <p:nvSpPr>
              <p:cNvPr id="509046" name="Line 118"/>
              <p:cNvSpPr>
                <a:spLocks noChangeShapeType="1"/>
              </p:cNvSpPr>
              <p:nvPr/>
            </p:nvSpPr>
            <p:spPr bwMode="auto">
              <a:xfrm>
                <a:off x="1392" y="2160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9047" name="Line 119"/>
              <p:cNvSpPr>
                <a:spLocks noChangeShapeType="1"/>
              </p:cNvSpPr>
              <p:nvPr/>
            </p:nvSpPr>
            <p:spPr bwMode="auto">
              <a:xfrm>
                <a:off x="2064" y="2160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09048" name="Freeform 120"/>
            <p:cNvSpPr>
              <a:spLocks/>
            </p:cNvSpPr>
            <p:nvPr/>
          </p:nvSpPr>
          <p:spPr bwMode="auto">
            <a:xfrm>
              <a:off x="1325" y="2648"/>
              <a:ext cx="351" cy="566"/>
            </a:xfrm>
            <a:custGeom>
              <a:avLst/>
              <a:gdLst>
                <a:gd name="T0" fmla="*/ 0 w 303"/>
                <a:gd name="T1" fmla="*/ 0 h 566"/>
                <a:gd name="T2" fmla="*/ 47 w 303"/>
                <a:gd name="T3" fmla="*/ 6 h 566"/>
                <a:gd name="T4" fmla="*/ 91 w 303"/>
                <a:gd name="T5" fmla="*/ 18 h 566"/>
                <a:gd name="T6" fmla="*/ 130 w 303"/>
                <a:gd name="T7" fmla="*/ 44 h 566"/>
                <a:gd name="T8" fmla="*/ 163 w 303"/>
                <a:gd name="T9" fmla="*/ 75 h 566"/>
                <a:gd name="T10" fmla="*/ 189 w 303"/>
                <a:gd name="T11" fmla="*/ 114 h 566"/>
                <a:gd name="T12" fmla="*/ 207 w 303"/>
                <a:gd name="T13" fmla="*/ 155 h 566"/>
                <a:gd name="T14" fmla="*/ 212 w 303"/>
                <a:gd name="T15" fmla="*/ 202 h 566"/>
                <a:gd name="T16" fmla="*/ 210 w 303"/>
                <a:gd name="T17" fmla="*/ 249 h 566"/>
                <a:gd name="T18" fmla="*/ 194 w 303"/>
                <a:gd name="T19" fmla="*/ 292 h 566"/>
                <a:gd name="T20" fmla="*/ 181 w 303"/>
                <a:gd name="T21" fmla="*/ 331 h 566"/>
                <a:gd name="T22" fmla="*/ 176 w 303"/>
                <a:gd name="T23" fmla="*/ 373 h 566"/>
                <a:gd name="T24" fmla="*/ 181 w 303"/>
                <a:gd name="T25" fmla="*/ 411 h 566"/>
                <a:gd name="T26" fmla="*/ 192 w 303"/>
                <a:gd name="T27" fmla="*/ 453 h 566"/>
                <a:gd name="T28" fmla="*/ 210 w 303"/>
                <a:gd name="T29" fmla="*/ 489 h 566"/>
                <a:gd name="T30" fmla="*/ 236 w 303"/>
                <a:gd name="T31" fmla="*/ 520 h 566"/>
                <a:gd name="T32" fmla="*/ 267 w 303"/>
                <a:gd name="T33" fmla="*/ 546 h 566"/>
                <a:gd name="T34" fmla="*/ 303 w 303"/>
                <a:gd name="T35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566">
                  <a:moveTo>
                    <a:pt x="0" y="0"/>
                  </a:moveTo>
                  <a:lnTo>
                    <a:pt x="47" y="6"/>
                  </a:lnTo>
                  <a:lnTo>
                    <a:pt x="91" y="18"/>
                  </a:lnTo>
                  <a:lnTo>
                    <a:pt x="130" y="44"/>
                  </a:lnTo>
                  <a:lnTo>
                    <a:pt x="163" y="75"/>
                  </a:lnTo>
                  <a:lnTo>
                    <a:pt x="189" y="114"/>
                  </a:lnTo>
                  <a:lnTo>
                    <a:pt x="207" y="155"/>
                  </a:lnTo>
                  <a:lnTo>
                    <a:pt x="212" y="202"/>
                  </a:lnTo>
                  <a:lnTo>
                    <a:pt x="210" y="249"/>
                  </a:lnTo>
                  <a:lnTo>
                    <a:pt x="194" y="292"/>
                  </a:lnTo>
                  <a:lnTo>
                    <a:pt x="181" y="331"/>
                  </a:lnTo>
                  <a:lnTo>
                    <a:pt x="176" y="373"/>
                  </a:lnTo>
                  <a:lnTo>
                    <a:pt x="181" y="411"/>
                  </a:lnTo>
                  <a:lnTo>
                    <a:pt x="192" y="453"/>
                  </a:lnTo>
                  <a:lnTo>
                    <a:pt x="210" y="489"/>
                  </a:lnTo>
                  <a:lnTo>
                    <a:pt x="236" y="520"/>
                  </a:lnTo>
                  <a:lnTo>
                    <a:pt x="267" y="546"/>
                  </a:lnTo>
                  <a:lnTo>
                    <a:pt x="303" y="566"/>
                  </a:lnTo>
                </a:path>
              </a:pathLst>
            </a:custGeom>
            <a:noFill/>
            <a:ln w="36513">
              <a:solidFill>
                <a:srgbClr val="2FFFEB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45791" dir="3378596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049" name="Freeform 121"/>
            <p:cNvSpPr>
              <a:spLocks/>
            </p:cNvSpPr>
            <p:nvPr/>
          </p:nvSpPr>
          <p:spPr bwMode="auto">
            <a:xfrm>
              <a:off x="816" y="1872"/>
              <a:ext cx="3957" cy="1466"/>
            </a:xfrm>
            <a:custGeom>
              <a:avLst/>
              <a:gdLst>
                <a:gd name="T0" fmla="*/ 0 w 3957"/>
                <a:gd name="T1" fmla="*/ 0 h 1466"/>
                <a:gd name="T2" fmla="*/ 0 w 3957"/>
                <a:gd name="T3" fmla="*/ 1466 h 1466"/>
                <a:gd name="T4" fmla="*/ 3957 w 3957"/>
                <a:gd name="T5" fmla="*/ 1466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57" h="1466">
                  <a:moveTo>
                    <a:pt x="0" y="0"/>
                  </a:moveTo>
                  <a:lnTo>
                    <a:pt x="0" y="1466"/>
                  </a:lnTo>
                  <a:lnTo>
                    <a:pt x="3957" y="1466"/>
                  </a:lnTo>
                </a:path>
              </a:pathLst>
            </a:custGeom>
            <a:noFill/>
            <a:ln w="36513">
              <a:solidFill>
                <a:schemeClr val="tx1"/>
              </a:solidFill>
              <a:prstDash val="solid"/>
              <a:round/>
              <a:headEnd/>
              <a:tailEnd/>
            </a:ln>
            <a:effectLst>
              <a:outerShdw dist="45791" dir="3378596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6291" name="Rectangle 3"/>
          <p:cNvSpPr>
            <a:spLocks noChangeArrowheads="1"/>
          </p:cNvSpPr>
          <p:nvPr/>
        </p:nvSpPr>
        <p:spPr bwMode="auto">
          <a:xfrm>
            <a:off x="1905000" y="228600"/>
            <a:ext cx="6915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>
                <a:latin typeface="Arial" panose="020B0604020202020204" pitchFamily="34" charset="0"/>
                <a:cs typeface="Arial" panose="020B0604020202020204" pitchFamily="34" charset="0"/>
              </a:rPr>
              <a:t>8.2  </a:t>
            </a:r>
            <a:r>
              <a:rPr lang="zh-CN" altLang="en-US" sz="3600"/>
              <a:t>一个总体参数的检验</a:t>
            </a:r>
          </a:p>
        </p:txBody>
      </p:sp>
      <p:sp>
        <p:nvSpPr>
          <p:cNvPr id="1036292" name="Rectangle 4"/>
          <p:cNvSpPr>
            <a:spLocks noChangeArrowheads="1"/>
          </p:cNvSpPr>
          <p:nvPr/>
        </p:nvSpPr>
        <p:spPr bwMode="auto">
          <a:xfrm>
            <a:off x="669925" y="1981200"/>
            <a:ext cx="80327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4000"/>
              </a:spcBef>
            </a:pPr>
            <a:r>
              <a:rPr lang="en-US" altLang="zh-CN" b="1"/>
              <a:t>8.2.1  </a:t>
            </a:r>
            <a:r>
              <a:rPr lang="zh-CN" altLang="en-US" b="1"/>
              <a:t>检验统计量的确定</a:t>
            </a:r>
          </a:p>
          <a:p>
            <a:pPr algn="l">
              <a:spcBef>
                <a:spcPct val="24000"/>
              </a:spcBef>
            </a:pPr>
            <a:r>
              <a:rPr lang="en-US" altLang="zh-CN" b="1"/>
              <a:t>8.2.2  </a:t>
            </a:r>
            <a:r>
              <a:rPr lang="zh-CN" altLang="en-US" b="1"/>
              <a:t>总体均值的检验</a:t>
            </a:r>
          </a:p>
          <a:p>
            <a:pPr algn="l">
              <a:spcBef>
                <a:spcPct val="24000"/>
              </a:spcBef>
            </a:pPr>
            <a:r>
              <a:rPr lang="en-US" altLang="zh-CN" b="1"/>
              <a:t>8.2.3  </a:t>
            </a:r>
            <a:r>
              <a:rPr lang="zh-CN" altLang="en-US" b="1"/>
              <a:t>总体比例的检验</a:t>
            </a:r>
          </a:p>
          <a:p>
            <a:pPr algn="l">
              <a:spcBef>
                <a:spcPct val="24000"/>
              </a:spcBef>
            </a:pPr>
            <a:r>
              <a:rPr lang="en-US" altLang="zh-CN" b="1"/>
              <a:t>8.2.4  </a:t>
            </a:r>
            <a:r>
              <a:rPr lang="zh-CN" altLang="en-US" b="1"/>
              <a:t>总体方差的检验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一个总体参数的检验</a:t>
            </a:r>
          </a:p>
        </p:txBody>
      </p:sp>
      <p:sp>
        <p:nvSpPr>
          <p:cNvPr id="1056772" name="Rectangle 4"/>
          <p:cNvSpPr>
            <a:spLocks noChangeArrowheads="1"/>
          </p:cNvSpPr>
          <p:nvPr/>
        </p:nvSpPr>
        <p:spPr bwMode="auto">
          <a:xfrm>
            <a:off x="2362200" y="4953000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endParaRPr lang="zh-CN" altLang="zh-CN">
              <a:effectLst/>
            </a:endParaRPr>
          </a:p>
        </p:txBody>
      </p:sp>
      <p:sp>
        <p:nvSpPr>
          <p:cNvPr id="1056773" name="Rectangle 5"/>
          <p:cNvSpPr>
            <a:spLocks noChangeArrowheads="1"/>
          </p:cNvSpPr>
          <p:nvPr/>
        </p:nvSpPr>
        <p:spPr bwMode="auto">
          <a:xfrm>
            <a:off x="7924800" y="2590800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endParaRPr lang="zh-CN" altLang="zh-CN">
              <a:effectLst/>
            </a:endParaRPr>
          </a:p>
        </p:txBody>
      </p:sp>
      <p:grpSp>
        <p:nvGrpSpPr>
          <p:cNvPr id="1056804" name="Group 36"/>
          <p:cNvGrpSpPr>
            <a:grpSpLocks/>
          </p:cNvGrpSpPr>
          <p:nvPr/>
        </p:nvGrpSpPr>
        <p:grpSpPr bwMode="auto">
          <a:xfrm>
            <a:off x="457200" y="1981200"/>
            <a:ext cx="8382000" cy="3754438"/>
            <a:chOff x="288" y="1248"/>
            <a:chExt cx="5280" cy="2365"/>
          </a:xfrm>
        </p:grpSpPr>
        <p:sp>
          <p:nvSpPr>
            <p:cNvPr id="1056783" name="Line 15"/>
            <p:cNvSpPr>
              <a:spLocks noChangeShapeType="1"/>
            </p:cNvSpPr>
            <p:nvPr/>
          </p:nvSpPr>
          <p:spPr bwMode="auto">
            <a:xfrm>
              <a:off x="1680" y="1824"/>
              <a:ext cx="31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84" name="Line 16"/>
            <p:cNvSpPr>
              <a:spLocks noChangeShapeType="1"/>
            </p:cNvSpPr>
            <p:nvPr/>
          </p:nvSpPr>
          <p:spPr bwMode="auto">
            <a:xfrm>
              <a:off x="1680" y="18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85" name="Line 17"/>
            <p:cNvSpPr>
              <a:spLocks noChangeShapeType="1"/>
            </p:cNvSpPr>
            <p:nvPr/>
          </p:nvSpPr>
          <p:spPr bwMode="auto">
            <a:xfrm>
              <a:off x="3456" y="18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86" name="Line 18"/>
            <p:cNvSpPr>
              <a:spLocks noChangeShapeType="1"/>
            </p:cNvSpPr>
            <p:nvPr/>
          </p:nvSpPr>
          <p:spPr bwMode="auto">
            <a:xfrm>
              <a:off x="4848" y="18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87" name="Line 19"/>
            <p:cNvSpPr>
              <a:spLocks noChangeShapeType="1"/>
            </p:cNvSpPr>
            <p:nvPr/>
          </p:nvSpPr>
          <p:spPr bwMode="auto">
            <a:xfrm>
              <a:off x="2928" y="1632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88" name="Line 20"/>
            <p:cNvSpPr>
              <a:spLocks noChangeShapeType="1"/>
            </p:cNvSpPr>
            <p:nvPr/>
          </p:nvSpPr>
          <p:spPr bwMode="auto">
            <a:xfrm>
              <a:off x="960" y="2736"/>
              <a:ext cx="12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89" name="Line 21"/>
            <p:cNvSpPr>
              <a:spLocks noChangeShapeType="1"/>
            </p:cNvSpPr>
            <p:nvPr/>
          </p:nvSpPr>
          <p:spPr bwMode="auto">
            <a:xfrm>
              <a:off x="1584" y="249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90" name="Line 22"/>
            <p:cNvSpPr>
              <a:spLocks noChangeShapeType="1"/>
            </p:cNvSpPr>
            <p:nvPr/>
          </p:nvSpPr>
          <p:spPr bwMode="auto">
            <a:xfrm>
              <a:off x="960" y="273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91" name="Line 23"/>
            <p:cNvSpPr>
              <a:spLocks noChangeShapeType="1"/>
            </p:cNvSpPr>
            <p:nvPr/>
          </p:nvSpPr>
          <p:spPr bwMode="auto">
            <a:xfrm>
              <a:off x="2208" y="273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92" name="Line 24"/>
            <p:cNvSpPr>
              <a:spLocks noChangeShapeType="1"/>
            </p:cNvSpPr>
            <p:nvPr/>
          </p:nvSpPr>
          <p:spPr bwMode="auto">
            <a:xfrm>
              <a:off x="3504" y="2496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93" name="Line 25"/>
            <p:cNvSpPr>
              <a:spLocks noChangeShapeType="1"/>
            </p:cNvSpPr>
            <p:nvPr/>
          </p:nvSpPr>
          <p:spPr bwMode="auto">
            <a:xfrm>
              <a:off x="4848" y="2496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795" name="Text Box 27"/>
            <p:cNvSpPr txBox="1">
              <a:spLocks noChangeArrowheads="1"/>
            </p:cNvSpPr>
            <p:nvPr/>
          </p:nvSpPr>
          <p:spPr bwMode="auto">
            <a:xfrm>
              <a:off x="288" y="3024"/>
              <a:ext cx="1248" cy="589"/>
            </a:xfrm>
            <a:prstGeom prst="rect">
              <a:avLst/>
            </a:prstGeom>
            <a:solidFill>
              <a:srgbClr val="7BFFF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500" b="1">
                  <a:solidFill>
                    <a:schemeClr val="bg2"/>
                  </a:solidFill>
                  <a:effectLst/>
                </a:rPr>
                <a:t>Z </a:t>
              </a:r>
              <a:r>
                <a:rPr lang="zh-CN" altLang="en-US" sz="2500" b="1">
                  <a:solidFill>
                    <a:schemeClr val="bg2"/>
                  </a:solidFill>
                  <a:effectLst/>
                </a:rPr>
                <a:t>检验</a:t>
              </a:r>
            </a:p>
            <a:p>
              <a:pPr algn="ctr"/>
              <a:r>
                <a:rPr lang="zh-CN" altLang="en-US" sz="1900" b="1">
                  <a:solidFill>
                    <a:schemeClr val="bg2"/>
                  </a:solidFill>
                  <a:effectLst/>
                </a:rPr>
                <a:t>（单尾和双尾）</a:t>
              </a:r>
            </a:p>
          </p:txBody>
        </p:sp>
        <p:sp>
          <p:nvSpPr>
            <p:cNvPr id="1056796" name="Text Box 28"/>
            <p:cNvSpPr txBox="1">
              <a:spLocks noChangeArrowheads="1"/>
            </p:cNvSpPr>
            <p:nvPr/>
          </p:nvSpPr>
          <p:spPr bwMode="auto">
            <a:xfrm>
              <a:off x="1584" y="3024"/>
              <a:ext cx="1296" cy="589"/>
            </a:xfrm>
            <a:prstGeom prst="rect">
              <a:avLst/>
            </a:prstGeom>
            <a:solidFill>
              <a:srgbClr val="7BFFF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500" b="1">
                  <a:solidFill>
                    <a:srgbClr val="000000"/>
                  </a:solidFill>
                  <a:effectLst/>
                </a:rPr>
                <a:t> t </a:t>
              </a:r>
              <a:r>
                <a:rPr lang="zh-CN" altLang="en-US" sz="2500" b="1">
                  <a:solidFill>
                    <a:srgbClr val="000000"/>
                  </a:solidFill>
                  <a:effectLst/>
                </a:rPr>
                <a:t>检验</a:t>
              </a:r>
            </a:p>
            <a:p>
              <a:pPr algn="ctr"/>
              <a:r>
                <a:rPr lang="zh-CN" altLang="en-US" sz="1900" b="1">
                  <a:solidFill>
                    <a:srgbClr val="000000"/>
                  </a:solidFill>
                  <a:effectLst/>
                </a:rPr>
                <a:t>（单尾和双尾）</a:t>
              </a:r>
            </a:p>
          </p:txBody>
        </p:sp>
        <p:sp>
          <p:nvSpPr>
            <p:cNvPr id="1056797" name="Text Box 29"/>
            <p:cNvSpPr txBox="1">
              <a:spLocks noChangeArrowheads="1"/>
            </p:cNvSpPr>
            <p:nvPr/>
          </p:nvSpPr>
          <p:spPr bwMode="auto">
            <a:xfrm>
              <a:off x="2928" y="3024"/>
              <a:ext cx="1248" cy="589"/>
            </a:xfrm>
            <a:prstGeom prst="rect">
              <a:avLst/>
            </a:prstGeom>
            <a:solidFill>
              <a:srgbClr val="7BFFF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500" b="1">
                  <a:solidFill>
                    <a:srgbClr val="000000"/>
                  </a:solidFill>
                  <a:effectLst/>
                </a:rPr>
                <a:t>Z </a:t>
              </a:r>
              <a:r>
                <a:rPr lang="zh-CN" altLang="en-US" sz="2500" b="1">
                  <a:solidFill>
                    <a:srgbClr val="000000"/>
                  </a:solidFill>
                  <a:effectLst/>
                </a:rPr>
                <a:t>检验</a:t>
              </a:r>
            </a:p>
            <a:p>
              <a:pPr algn="ctr"/>
              <a:r>
                <a:rPr lang="zh-CN" altLang="en-US" sz="1900" b="1">
                  <a:solidFill>
                    <a:srgbClr val="000000"/>
                  </a:solidFill>
                  <a:effectLst/>
                </a:rPr>
                <a:t>（单尾和双尾）</a:t>
              </a:r>
            </a:p>
          </p:txBody>
        </p:sp>
        <p:sp>
          <p:nvSpPr>
            <p:cNvPr id="1056798" name="Text Box 30"/>
            <p:cNvSpPr txBox="1">
              <a:spLocks noChangeArrowheads="1"/>
            </p:cNvSpPr>
            <p:nvPr/>
          </p:nvSpPr>
          <p:spPr bwMode="auto">
            <a:xfrm>
              <a:off x="4320" y="3024"/>
              <a:ext cx="1248" cy="589"/>
            </a:xfrm>
            <a:prstGeom prst="rect">
              <a:avLst/>
            </a:prstGeom>
            <a:solidFill>
              <a:srgbClr val="7BFFF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500" b="1">
                  <a:solidFill>
                    <a:schemeClr val="bg2"/>
                  </a:solidFill>
                  <a:effectLst/>
                </a:rPr>
                <a:t> </a:t>
              </a:r>
              <a:r>
                <a:rPr lang="en-US" altLang="zh-CN" sz="2500" b="1">
                  <a:solidFill>
                    <a:schemeClr val="bg2"/>
                  </a:solidFill>
                  <a:effectLst/>
                  <a:latin typeface="Symbol" panose="05050102010706020507" pitchFamily="18" charset="2"/>
                  <a:sym typeface="Symbol" panose="05050102010706020507" pitchFamily="18" charset="2"/>
                </a:rPr>
                <a:t></a:t>
              </a:r>
              <a:r>
                <a:rPr lang="en-US" altLang="zh-CN" sz="2500" b="1" baseline="30000">
                  <a:solidFill>
                    <a:schemeClr val="bg2"/>
                  </a:solidFill>
                  <a:effectLst/>
                  <a:latin typeface="Symbol" panose="05050102010706020507" pitchFamily="18" charset="2"/>
                </a:rPr>
                <a:t>2</a:t>
              </a:r>
              <a:r>
                <a:rPr lang="zh-CN" altLang="en-US" sz="2500" b="1">
                  <a:solidFill>
                    <a:schemeClr val="bg2"/>
                  </a:solidFill>
                  <a:effectLst/>
                </a:rPr>
                <a:t>检验</a:t>
              </a:r>
            </a:p>
            <a:p>
              <a:pPr algn="ctr"/>
              <a:r>
                <a:rPr lang="zh-CN" altLang="en-US" sz="1900" b="1">
                  <a:solidFill>
                    <a:schemeClr val="bg2"/>
                  </a:solidFill>
                  <a:effectLst/>
                </a:rPr>
                <a:t>（单尾和双尾）</a:t>
              </a:r>
            </a:p>
          </p:txBody>
        </p:sp>
        <p:sp>
          <p:nvSpPr>
            <p:cNvPr id="1056799" name="Text Box 31"/>
            <p:cNvSpPr txBox="1">
              <a:spLocks noChangeArrowheads="1"/>
            </p:cNvSpPr>
            <p:nvPr/>
          </p:nvSpPr>
          <p:spPr bwMode="auto">
            <a:xfrm>
              <a:off x="1152" y="2160"/>
              <a:ext cx="912" cy="345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effectLst/>
                </a:rPr>
                <a:t>均值</a:t>
              </a:r>
              <a:endParaRPr lang="zh-CN" altLang="en-US" sz="2800" b="1">
                <a:effectLst/>
              </a:endParaRPr>
            </a:p>
          </p:txBody>
        </p:sp>
        <p:sp>
          <p:nvSpPr>
            <p:cNvPr id="1056800" name="Text Box 32"/>
            <p:cNvSpPr txBox="1">
              <a:spLocks noChangeArrowheads="1"/>
            </p:cNvSpPr>
            <p:nvPr/>
          </p:nvSpPr>
          <p:spPr bwMode="auto">
            <a:xfrm>
              <a:off x="2256" y="1248"/>
              <a:ext cx="1344" cy="38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2"/>
                  </a:solidFill>
                  <a:effectLst/>
                </a:rPr>
                <a:t>一个总体</a:t>
              </a:r>
            </a:p>
          </p:txBody>
        </p:sp>
        <p:sp>
          <p:nvSpPr>
            <p:cNvPr id="1056801" name="Text Box 33"/>
            <p:cNvSpPr txBox="1">
              <a:spLocks noChangeArrowheads="1"/>
            </p:cNvSpPr>
            <p:nvPr/>
          </p:nvSpPr>
          <p:spPr bwMode="auto">
            <a:xfrm>
              <a:off x="3024" y="2160"/>
              <a:ext cx="912" cy="345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effectLst/>
                </a:rPr>
                <a:t>比例</a:t>
              </a:r>
              <a:endParaRPr lang="zh-CN" altLang="en-US" sz="2800" b="1">
                <a:effectLst/>
              </a:endParaRPr>
            </a:p>
          </p:txBody>
        </p:sp>
        <p:sp>
          <p:nvSpPr>
            <p:cNvPr id="1056802" name="Text Box 34"/>
            <p:cNvSpPr txBox="1">
              <a:spLocks noChangeArrowheads="1"/>
            </p:cNvSpPr>
            <p:nvPr/>
          </p:nvSpPr>
          <p:spPr bwMode="auto">
            <a:xfrm>
              <a:off x="4416" y="2160"/>
              <a:ext cx="912" cy="345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bg2"/>
                  </a:solidFill>
                  <a:effectLst/>
                </a:rPr>
                <a:t>方差</a:t>
              </a:r>
              <a:endParaRPr lang="zh-CN" altLang="en-US" sz="2800" b="1">
                <a:effectLst/>
              </a:endParaRPr>
            </a:p>
          </p:txBody>
        </p:sp>
      </p:grpSp>
    </p:spTree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7700" y="2114550"/>
            <a:ext cx="7810500" cy="1676400"/>
          </a:xfrm>
          <a:noFill/>
          <a:ln/>
        </p:spPr>
        <p:txBody>
          <a:bodyPr anchor="ctr" anchorCtr="0"/>
          <a:lstStyle/>
          <a:p>
            <a:r>
              <a:rPr lang="zh-CN" altLang="en-US" sz="4400">
                <a:latin typeface="Symbol" panose="05050102010706020507" pitchFamily="18" charset="2"/>
              </a:rPr>
              <a:t>总体</a:t>
            </a:r>
            <a:r>
              <a:rPr lang="zh-CN" altLang="en-US" sz="4400">
                <a:latin typeface="Arial" panose="020B0604020202020204" pitchFamily="34" charset="0"/>
              </a:rPr>
              <a:t>均值检验</a:t>
            </a:r>
            <a:endParaRPr lang="zh-CN" altLang="en-US" sz="40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学习目标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24050"/>
            <a:ext cx="8001000" cy="4114800"/>
          </a:xfrm>
          <a:noFill/>
          <a:ln/>
        </p:spPr>
        <p:txBody>
          <a:bodyPr/>
          <a:lstStyle/>
          <a:p>
            <a:pPr marL="609600" indent="-609600">
              <a:spcBef>
                <a:spcPct val="40000"/>
              </a:spcBef>
              <a:buFontTx/>
              <a:buAutoNum type="arabicPeriod"/>
            </a:pPr>
            <a:r>
              <a:rPr lang="zh-CN" altLang="en-US" b="1"/>
              <a:t>了解假设检验的基本思想 </a:t>
            </a:r>
          </a:p>
          <a:p>
            <a:pPr marL="609600" indent="-609600">
              <a:spcBef>
                <a:spcPct val="40000"/>
              </a:spcBef>
              <a:buFontTx/>
              <a:buAutoNum type="arabicPeriod"/>
            </a:pPr>
            <a:r>
              <a:rPr lang="zh-CN" altLang="en-US" b="1"/>
              <a:t>掌握假设检验的步骤</a:t>
            </a:r>
          </a:p>
          <a:p>
            <a:pPr marL="609600" indent="-609600">
              <a:spcBef>
                <a:spcPct val="40000"/>
              </a:spcBef>
              <a:buFontTx/>
              <a:buAutoNum type="arabicPeriod"/>
            </a:pPr>
            <a:r>
              <a:rPr lang="zh-CN" altLang="en-US" b="1"/>
              <a:t>对实际问题作假设检验</a:t>
            </a:r>
          </a:p>
          <a:p>
            <a:pPr marL="609600" indent="-609600">
              <a:spcBef>
                <a:spcPct val="40000"/>
              </a:spcBef>
              <a:buFontTx/>
              <a:buAutoNum type="arabicPeriod"/>
            </a:pPr>
            <a:r>
              <a:rPr lang="zh-CN" altLang="en-US" b="1"/>
              <a:t>利用置信区间进行假设检验</a:t>
            </a:r>
          </a:p>
          <a:p>
            <a:pPr marL="609600" indent="-609600">
              <a:spcBef>
                <a:spcPct val="40000"/>
              </a:spcBef>
              <a:buFontTx/>
              <a:buAutoNum type="arabicPeriod"/>
            </a:pPr>
            <a:r>
              <a:rPr lang="zh-CN" altLang="en-US" b="1"/>
              <a:t>利用</a:t>
            </a:r>
            <a:r>
              <a:rPr lang="en-US" altLang="zh-CN" b="1" i="1"/>
              <a:t>P </a:t>
            </a:r>
            <a:r>
              <a:rPr lang="en-US" altLang="zh-CN" b="1"/>
              <a:t>- </a:t>
            </a:r>
            <a:r>
              <a:rPr lang="zh-CN" altLang="en-US" b="1"/>
              <a:t>值进行假设检验</a:t>
            </a: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总体均值的检验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检验统计量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58819" name="AutoShape 3"/>
          <p:cNvSpPr>
            <a:spLocks noChangeArrowheads="1"/>
          </p:cNvSpPr>
          <p:nvPr/>
        </p:nvSpPr>
        <p:spPr bwMode="auto">
          <a:xfrm>
            <a:off x="1935163" y="1906588"/>
            <a:ext cx="3844925" cy="671512"/>
          </a:xfrm>
          <a:prstGeom prst="diamond">
            <a:avLst/>
          </a:prstGeom>
          <a:solidFill>
            <a:srgbClr val="FFFFCC"/>
          </a:solidFill>
          <a:ln w="28575">
            <a:solidFill>
              <a:schemeClr val="bg2"/>
            </a:solidFill>
            <a:miter lim="800000"/>
            <a:headEnd/>
            <a:tailEnd/>
          </a:ln>
          <a:effectLst>
            <a:outerShdw dist="12700" dir="54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00"/>
                </a:solidFill>
                <a:effectLst/>
                <a:sym typeface="Symbol" panose="05050102010706020507" pitchFamily="18" charset="2"/>
              </a:rPr>
              <a:t>总体 </a:t>
            </a:r>
            <a:r>
              <a:rPr lang="zh-CN" altLang="en-US" sz="1800" b="1">
                <a:solidFill>
                  <a:srgbClr val="000000"/>
                </a:solidFill>
                <a:effectLst/>
              </a:rPr>
              <a:t>是否已知？</a:t>
            </a:r>
          </a:p>
        </p:txBody>
      </p:sp>
      <p:grpSp>
        <p:nvGrpSpPr>
          <p:cNvPr id="1058875" name="Group 59"/>
          <p:cNvGrpSpPr>
            <a:grpSpLocks/>
          </p:cNvGrpSpPr>
          <p:nvPr/>
        </p:nvGrpSpPr>
        <p:grpSpPr bwMode="auto">
          <a:xfrm>
            <a:off x="6915150" y="2647950"/>
            <a:ext cx="1428750" cy="3128963"/>
            <a:chOff x="4356" y="1668"/>
            <a:chExt cx="900" cy="1971"/>
          </a:xfrm>
        </p:grpSpPr>
        <p:sp>
          <p:nvSpPr>
            <p:cNvPr id="1058827" name="Line 11"/>
            <p:cNvSpPr>
              <a:spLocks noChangeShapeType="1"/>
            </p:cNvSpPr>
            <p:nvPr/>
          </p:nvSpPr>
          <p:spPr bwMode="auto">
            <a:xfrm>
              <a:off x="4824" y="2627"/>
              <a:ext cx="0" cy="1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8828" name="Line 12"/>
            <p:cNvSpPr>
              <a:spLocks noChangeShapeType="1"/>
            </p:cNvSpPr>
            <p:nvPr/>
          </p:nvSpPr>
          <p:spPr bwMode="auto">
            <a:xfrm>
              <a:off x="4812" y="1959"/>
              <a:ext cx="0" cy="1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8829" name="Line 13"/>
            <p:cNvSpPr>
              <a:spLocks noChangeShapeType="1"/>
            </p:cNvSpPr>
            <p:nvPr/>
          </p:nvSpPr>
          <p:spPr bwMode="auto">
            <a:xfrm>
              <a:off x="4536" y="1959"/>
              <a:ext cx="276" cy="0"/>
            </a:xfrm>
            <a:prstGeom prst="line">
              <a:avLst/>
            </a:prstGeom>
            <a:noFill/>
            <a:ln w="19050">
              <a:solidFill>
                <a:srgbClr val="EAEAEA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8830" name="Text Box 14"/>
            <p:cNvSpPr txBox="1">
              <a:spLocks noChangeArrowheads="1"/>
            </p:cNvSpPr>
            <p:nvPr/>
          </p:nvSpPr>
          <p:spPr bwMode="auto">
            <a:xfrm>
              <a:off x="4404" y="2148"/>
              <a:ext cx="780" cy="461"/>
            </a:xfrm>
            <a:prstGeom prst="rect">
              <a:avLst/>
            </a:prstGeom>
            <a:solidFill>
              <a:srgbClr val="DA8AB8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12700" dir="54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>
                  <a:solidFill>
                    <a:srgbClr val="FFFF33"/>
                  </a:solidFill>
                  <a:effectLst/>
                  <a:sym typeface="Symbol" panose="05050102010706020507" pitchFamily="18" charset="2"/>
                </a:rPr>
                <a:t>用样本标</a:t>
              </a:r>
            </a:p>
            <a:p>
              <a:pPr algn="ctr"/>
              <a:r>
                <a:rPr lang="zh-CN" altLang="en-US" sz="1600" b="1">
                  <a:solidFill>
                    <a:srgbClr val="FFFF33"/>
                  </a:solidFill>
                  <a:effectLst/>
                  <a:sym typeface="Symbol" panose="05050102010706020507" pitchFamily="18" charset="2"/>
                </a:rPr>
                <a:t>准差</a:t>
              </a:r>
              <a:r>
                <a:rPr lang="en-US" altLang="zh-CN" sz="1600" b="1">
                  <a:solidFill>
                    <a:srgbClr val="FFFF33"/>
                  </a:solidFill>
                  <a:effectLst/>
                  <a:sym typeface="Symbol" panose="05050102010706020507" pitchFamily="18" charset="2"/>
                </a:rPr>
                <a:t>S</a:t>
              </a:r>
              <a:r>
                <a:rPr lang="zh-CN" altLang="en-US" sz="1600" b="1">
                  <a:solidFill>
                    <a:srgbClr val="FFFF33"/>
                  </a:solidFill>
                  <a:effectLst/>
                  <a:sym typeface="Symbol" panose="05050102010706020507" pitchFamily="18" charset="2"/>
                </a:rPr>
                <a:t>代替</a:t>
              </a:r>
            </a:p>
          </p:txBody>
        </p:sp>
        <p:sp>
          <p:nvSpPr>
            <p:cNvPr id="1058832" name="Text Box 16"/>
            <p:cNvSpPr txBox="1">
              <a:spLocks noChangeArrowheads="1"/>
            </p:cNvSpPr>
            <p:nvPr/>
          </p:nvSpPr>
          <p:spPr bwMode="auto">
            <a:xfrm>
              <a:off x="4356" y="2775"/>
              <a:ext cx="900" cy="864"/>
            </a:xfrm>
            <a:prstGeom prst="rect">
              <a:avLst/>
            </a:prstGeom>
            <a:solidFill>
              <a:srgbClr val="7BFFF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45791" dir="3378596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200" b="1">
                  <a:solidFill>
                    <a:srgbClr val="000000"/>
                  </a:solidFill>
                  <a:effectLst/>
                </a:rPr>
                <a:t> t </a:t>
              </a:r>
              <a:r>
                <a:rPr lang="zh-CN" altLang="en-US" sz="2200" b="1">
                  <a:solidFill>
                    <a:srgbClr val="000000"/>
                  </a:solidFill>
                  <a:effectLst/>
                </a:rPr>
                <a:t>检验</a:t>
              </a:r>
            </a:p>
            <a:p>
              <a:pPr algn="ctr"/>
              <a:endParaRPr lang="zh-CN" altLang="en-US" sz="2200" b="1">
                <a:solidFill>
                  <a:srgbClr val="000000"/>
                </a:solidFill>
                <a:effectLst/>
              </a:endParaRPr>
            </a:p>
            <a:p>
              <a:pPr algn="ctr"/>
              <a:endParaRPr lang="en-US" altLang="zh-CN" sz="1800" b="1">
                <a:solidFill>
                  <a:srgbClr val="000000"/>
                </a:solidFill>
                <a:effectLst/>
              </a:endParaRPr>
            </a:p>
          </p:txBody>
        </p:sp>
        <p:graphicFrame>
          <p:nvGraphicFramePr>
            <p:cNvPr id="1058833" name="Object 1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29" y="3023"/>
            <a:ext cx="760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882" name="Equation" r:id="rId4" imgW="723600" imgH="469800" progId="Equation.3">
                    <p:embed/>
                  </p:oleObj>
                </mc:Choice>
                <mc:Fallback>
                  <p:oleObj name="Equation" r:id="rId4" imgW="723600" imgH="469800" progId="Equation.3">
                    <p:embed/>
                    <p:pic>
                      <p:nvPicPr>
                        <p:cNvPr id="0" name="Object 1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9" y="3023"/>
                          <a:ext cx="760" cy="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2700" dir="54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8834" name="Text Box 18"/>
            <p:cNvSpPr txBox="1">
              <a:spLocks noChangeArrowheads="1"/>
            </p:cNvSpPr>
            <p:nvPr/>
          </p:nvSpPr>
          <p:spPr bwMode="auto">
            <a:xfrm>
              <a:off x="4500" y="1668"/>
              <a:ext cx="384" cy="25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小</a:t>
              </a:r>
            </a:p>
          </p:txBody>
        </p:sp>
      </p:grpSp>
      <p:grpSp>
        <p:nvGrpSpPr>
          <p:cNvPr id="1058866" name="Group 50"/>
          <p:cNvGrpSpPr>
            <a:grpSpLocks/>
          </p:cNvGrpSpPr>
          <p:nvPr/>
        </p:nvGrpSpPr>
        <p:grpSpPr bwMode="auto">
          <a:xfrm>
            <a:off x="4640263" y="1828800"/>
            <a:ext cx="2682875" cy="1633538"/>
            <a:chOff x="2923" y="1116"/>
            <a:chExt cx="1690" cy="1029"/>
          </a:xfrm>
        </p:grpSpPr>
        <p:sp>
          <p:nvSpPr>
            <p:cNvPr id="1058841" name="Line 25"/>
            <p:cNvSpPr>
              <a:spLocks noChangeShapeType="1"/>
            </p:cNvSpPr>
            <p:nvPr/>
          </p:nvSpPr>
          <p:spPr bwMode="auto">
            <a:xfrm flipV="1">
              <a:off x="3612" y="1382"/>
              <a:ext cx="168" cy="0"/>
            </a:xfrm>
            <a:prstGeom prst="line">
              <a:avLst/>
            </a:prstGeom>
            <a:noFill/>
            <a:ln w="19050">
              <a:solidFill>
                <a:srgbClr val="EAEAEA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8843" name="AutoShape 27"/>
            <p:cNvSpPr>
              <a:spLocks noChangeArrowheads="1"/>
            </p:cNvSpPr>
            <p:nvPr/>
          </p:nvSpPr>
          <p:spPr bwMode="auto">
            <a:xfrm>
              <a:off x="2923" y="1685"/>
              <a:ext cx="1690" cy="460"/>
            </a:xfrm>
            <a:prstGeom prst="diamond">
              <a:avLst/>
            </a:prstGeom>
            <a:solidFill>
              <a:srgbClr val="FFFFCC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12700" dir="54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000000"/>
                  </a:solidFill>
                  <a:effectLst/>
                  <a:sym typeface="Symbol" panose="05050102010706020507" pitchFamily="18" charset="2"/>
                </a:rPr>
                <a:t>样本量</a:t>
              </a:r>
              <a:r>
                <a:rPr lang="en-US" altLang="zh-CN" sz="2000" b="1">
                  <a:solidFill>
                    <a:srgbClr val="000000"/>
                  </a:solidFill>
                  <a:effectLst/>
                  <a:sym typeface="Symbol" panose="05050102010706020507" pitchFamily="18" charset="2"/>
                </a:rPr>
                <a:t>n</a:t>
              </a:r>
              <a:endParaRPr lang="en-US" altLang="zh-CN" sz="2000" b="1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058844" name="Text Box 28"/>
            <p:cNvSpPr txBox="1">
              <a:spLocks noChangeArrowheads="1"/>
            </p:cNvSpPr>
            <p:nvPr/>
          </p:nvSpPr>
          <p:spPr bwMode="auto">
            <a:xfrm>
              <a:off x="3540" y="1116"/>
              <a:ext cx="384" cy="25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否</a:t>
              </a:r>
            </a:p>
          </p:txBody>
        </p:sp>
        <p:sp>
          <p:nvSpPr>
            <p:cNvPr id="1058846" name="Line 30"/>
            <p:cNvSpPr>
              <a:spLocks noChangeShapeType="1"/>
            </p:cNvSpPr>
            <p:nvPr/>
          </p:nvSpPr>
          <p:spPr bwMode="auto">
            <a:xfrm>
              <a:off x="3780" y="1391"/>
              <a:ext cx="0" cy="2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58871" name="Group 55"/>
          <p:cNvGrpSpPr>
            <a:grpSpLocks/>
          </p:cNvGrpSpPr>
          <p:nvPr/>
        </p:nvGrpSpPr>
        <p:grpSpPr bwMode="auto">
          <a:xfrm>
            <a:off x="781050" y="1847850"/>
            <a:ext cx="1581150" cy="3967163"/>
            <a:chOff x="492" y="1164"/>
            <a:chExt cx="996" cy="2499"/>
          </a:xfrm>
        </p:grpSpPr>
        <p:sp>
          <p:nvSpPr>
            <p:cNvPr id="1058822" name="Line 6"/>
            <p:cNvSpPr>
              <a:spLocks noChangeShapeType="1"/>
            </p:cNvSpPr>
            <p:nvPr/>
          </p:nvSpPr>
          <p:spPr bwMode="auto">
            <a:xfrm>
              <a:off x="1020" y="1457"/>
              <a:ext cx="0" cy="1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8837" name="Line 21"/>
            <p:cNvSpPr>
              <a:spLocks noChangeShapeType="1"/>
            </p:cNvSpPr>
            <p:nvPr/>
          </p:nvSpPr>
          <p:spPr bwMode="auto">
            <a:xfrm>
              <a:off x="1020" y="1430"/>
              <a:ext cx="228" cy="0"/>
            </a:xfrm>
            <a:prstGeom prst="line">
              <a:avLst/>
            </a:prstGeom>
            <a:noFill/>
            <a:ln w="19050">
              <a:solidFill>
                <a:srgbClr val="EAEAEA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8839" name="Text Box 23"/>
            <p:cNvSpPr txBox="1">
              <a:spLocks noChangeArrowheads="1"/>
            </p:cNvSpPr>
            <p:nvPr/>
          </p:nvSpPr>
          <p:spPr bwMode="auto">
            <a:xfrm>
              <a:off x="852" y="1164"/>
              <a:ext cx="372" cy="25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是</a:t>
              </a:r>
            </a:p>
          </p:txBody>
        </p:sp>
        <p:sp>
          <p:nvSpPr>
            <p:cNvPr id="1058823" name="Text Box 7"/>
            <p:cNvSpPr txBox="1">
              <a:spLocks noChangeArrowheads="1"/>
            </p:cNvSpPr>
            <p:nvPr/>
          </p:nvSpPr>
          <p:spPr bwMode="auto">
            <a:xfrm>
              <a:off x="492" y="2799"/>
              <a:ext cx="996" cy="864"/>
            </a:xfrm>
            <a:prstGeom prst="rect">
              <a:avLst/>
            </a:prstGeom>
            <a:solidFill>
              <a:srgbClr val="7BFFF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45791" dir="3378596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200" b="1">
                  <a:solidFill>
                    <a:schemeClr val="bg2"/>
                  </a:solidFill>
                  <a:effectLst/>
                </a:rPr>
                <a:t>z </a:t>
              </a:r>
              <a:r>
                <a:rPr lang="zh-CN" altLang="en-US" sz="2200" b="1">
                  <a:solidFill>
                    <a:schemeClr val="bg2"/>
                  </a:solidFill>
                  <a:effectLst/>
                </a:rPr>
                <a:t>检验</a:t>
              </a:r>
            </a:p>
            <a:p>
              <a:r>
                <a:rPr lang="zh-CN" altLang="en-US" sz="2200" b="1">
                  <a:solidFill>
                    <a:schemeClr val="bg2"/>
                  </a:solidFill>
                  <a:effectLst/>
                </a:rPr>
                <a:t>                 </a:t>
              </a:r>
            </a:p>
            <a:p>
              <a:pPr algn="ctr"/>
              <a:endParaRPr lang="en-US" altLang="zh-CN" sz="1800" b="1">
                <a:solidFill>
                  <a:schemeClr val="bg2"/>
                </a:solidFill>
                <a:effectLst/>
              </a:endParaRPr>
            </a:p>
          </p:txBody>
        </p:sp>
        <p:graphicFrame>
          <p:nvGraphicFramePr>
            <p:cNvPr id="1058824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75" y="3060"/>
            <a:ext cx="812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883" name="Equation" r:id="rId6" imgW="774360" imgH="469800" progId="Equation.3">
                    <p:embed/>
                  </p:oleObj>
                </mc:Choice>
                <mc:Fallback>
                  <p:oleObj name="Equation" r:id="rId6" imgW="774360" imgH="469800" progId="Equation.3">
                    <p:embed/>
                    <p:pic>
                      <p:nvPicPr>
                        <p:cNvPr id="0" name="Object 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" y="3060"/>
                          <a:ext cx="812" cy="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2700" dir="54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58874" name="Group 58"/>
          <p:cNvGrpSpPr>
            <a:grpSpLocks/>
          </p:cNvGrpSpPr>
          <p:nvPr/>
        </p:nvGrpSpPr>
        <p:grpSpPr bwMode="auto">
          <a:xfrm>
            <a:off x="3505200" y="2628900"/>
            <a:ext cx="1562100" cy="3186113"/>
            <a:chOff x="2208" y="1656"/>
            <a:chExt cx="984" cy="2007"/>
          </a:xfrm>
        </p:grpSpPr>
        <p:sp>
          <p:nvSpPr>
            <p:cNvPr id="1058855" name="Line 39"/>
            <p:cNvSpPr>
              <a:spLocks noChangeShapeType="1"/>
            </p:cNvSpPr>
            <p:nvPr/>
          </p:nvSpPr>
          <p:spPr bwMode="auto">
            <a:xfrm>
              <a:off x="2652" y="1985"/>
              <a:ext cx="0" cy="7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8857" name="Line 41"/>
            <p:cNvSpPr>
              <a:spLocks noChangeShapeType="1"/>
            </p:cNvSpPr>
            <p:nvPr/>
          </p:nvSpPr>
          <p:spPr bwMode="auto">
            <a:xfrm>
              <a:off x="2664" y="1961"/>
              <a:ext cx="3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8859" name="Text Box 43"/>
            <p:cNvSpPr txBox="1">
              <a:spLocks noChangeArrowheads="1"/>
            </p:cNvSpPr>
            <p:nvPr/>
          </p:nvSpPr>
          <p:spPr bwMode="auto">
            <a:xfrm>
              <a:off x="2208" y="2799"/>
              <a:ext cx="984" cy="864"/>
            </a:xfrm>
            <a:prstGeom prst="rect">
              <a:avLst/>
            </a:prstGeom>
            <a:solidFill>
              <a:srgbClr val="7BFFF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45791" dir="3378596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200" b="1">
                  <a:solidFill>
                    <a:schemeClr val="bg2"/>
                  </a:solidFill>
                  <a:effectLst/>
                </a:rPr>
                <a:t>z </a:t>
              </a:r>
              <a:r>
                <a:rPr lang="zh-CN" altLang="en-US" sz="2200" b="1">
                  <a:solidFill>
                    <a:schemeClr val="bg2"/>
                  </a:solidFill>
                  <a:effectLst/>
                </a:rPr>
                <a:t>检验</a:t>
              </a:r>
            </a:p>
            <a:p>
              <a:pPr algn="ctr"/>
              <a:endParaRPr lang="zh-CN" altLang="en-US" sz="2200" b="1">
                <a:solidFill>
                  <a:schemeClr val="bg2"/>
                </a:solidFill>
                <a:effectLst/>
              </a:endParaRPr>
            </a:p>
            <a:p>
              <a:pPr algn="ctr"/>
              <a:endParaRPr lang="en-US" altLang="zh-CN" sz="1800" b="1">
                <a:solidFill>
                  <a:schemeClr val="bg2"/>
                </a:solidFill>
                <a:effectLst/>
              </a:endParaRPr>
            </a:p>
          </p:txBody>
        </p:sp>
        <p:graphicFrame>
          <p:nvGraphicFramePr>
            <p:cNvPr id="1058860" name="Object 4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247" y="3048"/>
            <a:ext cx="901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884" name="Equation" r:id="rId8" imgW="774360" imgH="469800" progId="Equation.3">
                    <p:embed/>
                  </p:oleObj>
                </mc:Choice>
                <mc:Fallback>
                  <p:oleObj name="Equation" r:id="rId8" imgW="774360" imgH="469800" progId="Equation.3">
                    <p:embed/>
                    <p:pic>
                      <p:nvPicPr>
                        <p:cNvPr id="0" name="Object 4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3048"/>
                          <a:ext cx="901" cy="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2700" dir="54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8861" name="Text Box 45"/>
            <p:cNvSpPr txBox="1">
              <a:spLocks noChangeArrowheads="1"/>
            </p:cNvSpPr>
            <p:nvPr/>
          </p:nvSpPr>
          <p:spPr bwMode="auto">
            <a:xfrm>
              <a:off x="2640" y="1656"/>
              <a:ext cx="372" cy="25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大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5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5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5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5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总体均值的检验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Symbol" panose="05050102010706020507" pitchFamily="18" charset="2"/>
              </a:rPr>
              <a:t></a:t>
            </a:r>
            <a:r>
              <a:rPr lang="en-US" altLang="zh-CN" sz="36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已知或</a:t>
            </a:r>
            <a:r>
              <a:rPr lang="zh-CN" altLang="en-US" sz="3600">
                <a:solidFill>
                  <a:schemeClr val="hlink"/>
                </a:solidFill>
                <a:latin typeface="Symbol" panose="05050102010706020507" pitchFamily="18" charset="2"/>
              </a:rPr>
              <a:t></a:t>
            </a:r>
            <a:r>
              <a:rPr lang="en-US" altLang="zh-CN" sz="36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未知大样本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225" y="1738313"/>
            <a:ext cx="8418513" cy="4491037"/>
          </a:xfrm>
          <a:noFill/>
          <a:ln/>
        </p:spPr>
        <p:txBody>
          <a:bodyPr/>
          <a:lstStyle/>
          <a:p>
            <a:pPr marL="609600" indent="-609600"/>
            <a:r>
              <a:rPr lang="en-US" altLang="zh-CN"/>
              <a:t>1.	</a:t>
            </a:r>
            <a:r>
              <a:rPr lang="zh-CN" altLang="en-US"/>
              <a:t>假定条件</a:t>
            </a:r>
          </a:p>
          <a:p>
            <a:pPr marL="1219200" lvl="1" indent="-533400"/>
            <a:r>
              <a:rPr lang="zh-CN" altLang="en-US"/>
              <a:t>总体服从正态分布</a:t>
            </a:r>
          </a:p>
          <a:p>
            <a:pPr marL="1219200" lvl="1" indent="-533400"/>
            <a:r>
              <a:rPr lang="zh-CN" altLang="en-US"/>
              <a:t>若不服从正态分布</a:t>
            </a:r>
            <a:r>
              <a:rPr lang="en-US" altLang="zh-CN"/>
              <a:t>, </a:t>
            </a:r>
            <a:r>
              <a:rPr lang="zh-CN" altLang="en-US"/>
              <a:t>可用正态分布来近似</a:t>
            </a:r>
            <a:r>
              <a:rPr lang="en-US" altLang="zh-CN"/>
              <a:t>(</a:t>
            </a:r>
            <a:r>
              <a:rPr lang="en-US" altLang="zh-CN" i="1"/>
              <a:t>n</a:t>
            </a:r>
            <a:r>
              <a:rPr lang="en-US" altLang="zh-CN">
                <a:sym typeface="Symbol" panose="05050102010706020507" pitchFamily="18" charset="2"/>
              </a:rPr>
              <a:t></a:t>
            </a:r>
            <a:r>
              <a:rPr lang="en-US" altLang="zh-CN"/>
              <a:t>30)</a:t>
            </a:r>
          </a:p>
          <a:p>
            <a:pPr marL="609600" indent="-609600">
              <a:buFontTx/>
              <a:buAutoNum type="arabicPeriod" startAt="2"/>
            </a:pPr>
            <a:r>
              <a:rPr lang="zh-CN" altLang="en-US"/>
              <a:t>使用</a:t>
            </a:r>
            <a:r>
              <a:rPr lang="en-US" altLang="zh-CN" i="1"/>
              <a:t>Z</a:t>
            </a:r>
            <a:r>
              <a:rPr lang="en-US" altLang="zh-CN"/>
              <a:t>-</a:t>
            </a:r>
            <a:r>
              <a:rPr lang="zh-CN" altLang="en-US"/>
              <a:t>统计量</a:t>
            </a:r>
          </a:p>
          <a:p>
            <a:pPr marL="609600" indent="-609600">
              <a:buFontTx/>
              <a:buAutoNum type="arabicPeriod" startAt="2"/>
            </a:pPr>
            <a:endParaRPr lang="zh-CN" altLang="en-US" sz="1400"/>
          </a:p>
          <a:p>
            <a:pPr marL="1219200" lvl="1" indent="-533400"/>
            <a:r>
              <a:rPr lang="zh-CN" altLang="en-US">
                <a:latin typeface="Symbol" panose="05050102010706020507" pitchFamily="18" charset="2"/>
              </a:rPr>
              <a:t></a:t>
            </a:r>
            <a:r>
              <a:rPr lang="en-US" altLang="zh-CN" baseline="30000"/>
              <a:t>2</a:t>
            </a:r>
            <a:r>
              <a:rPr lang="en-US" altLang="zh-CN"/>
              <a:t> </a:t>
            </a:r>
            <a:r>
              <a:rPr lang="zh-CN" altLang="en-US"/>
              <a:t>已知：</a:t>
            </a:r>
          </a:p>
          <a:p>
            <a:pPr marL="1219200" lvl="1" indent="-533400"/>
            <a:endParaRPr lang="zh-CN" altLang="en-US"/>
          </a:p>
          <a:p>
            <a:pPr marL="1219200" lvl="1" indent="-533400"/>
            <a:r>
              <a:rPr lang="zh-CN" altLang="en-US">
                <a:latin typeface="Symbol" panose="05050102010706020507" pitchFamily="18" charset="2"/>
              </a:rPr>
              <a:t></a:t>
            </a:r>
            <a:r>
              <a:rPr lang="en-US" altLang="zh-CN" baseline="30000"/>
              <a:t>2</a:t>
            </a:r>
            <a:r>
              <a:rPr lang="en-US" altLang="zh-CN"/>
              <a:t> </a:t>
            </a:r>
            <a:r>
              <a:rPr lang="zh-CN" altLang="en-US"/>
              <a:t>未知：</a:t>
            </a:r>
          </a:p>
        </p:txBody>
      </p:sp>
      <p:graphicFrame>
        <p:nvGraphicFramePr>
          <p:cNvPr id="531475" name="Object 1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79763" y="4313238"/>
          <a:ext cx="3328987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81" name="Equation" r:id="rId4" imgW="1333440" imgH="469800" progId="Equation.3">
                  <p:embed/>
                </p:oleObj>
              </mc:Choice>
              <mc:Fallback>
                <p:oleObj name="Equation" r:id="rId4" imgW="1333440" imgH="46980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3" y="4313238"/>
                        <a:ext cx="3328987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1476" name="Object 2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55963" y="5380038"/>
          <a:ext cx="3328987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82" name="Equation" r:id="rId6" imgW="1333440" imgH="469800" progId="Equation.3">
                  <p:embed/>
                </p:oleObj>
              </mc:Choice>
              <mc:Fallback>
                <p:oleObj name="Equation" r:id="rId6" imgW="1333440" imgH="46980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5380038"/>
                        <a:ext cx="3328987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47650"/>
            <a:ext cx="7239000" cy="1047750"/>
          </a:xfrm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已知均值的检验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529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5450" y="1828800"/>
            <a:ext cx="5441950" cy="43862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hlink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just">
              <a:lnSpc>
                <a:spcPct val="110000"/>
              </a:lnSpc>
            </a:pPr>
            <a:r>
              <a:rPr lang="en-US" altLang="zh-CN" sz="2600" b="1">
                <a:solidFill>
                  <a:srgbClr val="FFFFB1"/>
                </a:solidFill>
              </a:rPr>
              <a:t>【</a:t>
            </a:r>
            <a:r>
              <a:rPr lang="zh-CN" altLang="en-US" sz="2600" b="1">
                <a:solidFill>
                  <a:srgbClr val="FFFFB1"/>
                </a:solidFill>
              </a:rPr>
              <a:t>例</a:t>
            </a:r>
            <a:r>
              <a:rPr lang="en-US" altLang="zh-CN" sz="2600" b="1">
                <a:solidFill>
                  <a:srgbClr val="FFFFB1"/>
                </a:solidFill>
              </a:rPr>
              <a:t>】</a:t>
            </a:r>
            <a:r>
              <a:rPr lang="zh-CN" altLang="en-US" sz="2600">
                <a:solidFill>
                  <a:srgbClr val="FFFFFF"/>
                </a:solidFill>
              </a:rPr>
              <a:t>某机床厂加工一种零件，根据经验知道，该厂加工零件的椭圆度近似服从正态分布，其总体均值为</a:t>
            </a:r>
            <a:r>
              <a:rPr lang="zh-CN" altLang="en-US" sz="2600">
                <a:solidFill>
                  <a:srgbClr val="FFFFB1"/>
                </a:solidFill>
                <a:sym typeface="Symbol" panose="05050102010706020507" pitchFamily="18" charset="2"/>
              </a:rPr>
              <a:t></a:t>
            </a:r>
            <a:r>
              <a:rPr lang="en-US" altLang="zh-CN" sz="2600" baseline="-25000">
                <a:solidFill>
                  <a:srgbClr val="FFFFB1"/>
                </a:solidFill>
                <a:sym typeface="Symbol" panose="05050102010706020507" pitchFamily="18" charset="2"/>
              </a:rPr>
              <a:t>0</a:t>
            </a:r>
            <a:r>
              <a:rPr lang="en-US" altLang="zh-CN" sz="2600">
                <a:solidFill>
                  <a:srgbClr val="FFFFB1"/>
                </a:solidFill>
              </a:rPr>
              <a:t>=0.081mm</a:t>
            </a:r>
            <a:r>
              <a:rPr lang="zh-CN" altLang="en-US" sz="2600">
                <a:solidFill>
                  <a:srgbClr val="FFFFFF"/>
                </a:solidFill>
              </a:rPr>
              <a:t>，总体标准差为</a:t>
            </a:r>
            <a:r>
              <a:rPr lang="zh-CN" altLang="en-US" sz="2600">
                <a:solidFill>
                  <a:srgbClr val="FFFFB1"/>
                </a:solidFill>
                <a:latin typeface="Symbol" panose="05050102010706020507" pitchFamily="18" charset="2"/>
              </a:rPr>
              <a:t></a:t>
            </a:r>
            <a:r>
              <a:rPr lang="en-US" altLang="zh-CN" sz="2600">
                <a:solidFill>
                  <a:srgbClr val="FFFFB1"/>
                </a:solidFill>
              </a:rPr>
              <a:t>= 0.025</a:t>
            </a:r>
            <a:r>
              <a:rPr lang="en-US" altLang="zh-CN" sz="2600">
                <a:solidFill>
                  <a:srgbClr val="FFFFFF"/>
                </a:solidFill>
              </a:rPr>
              <a:t> </a:t>
            </a:r>
            <a:r>
              <a:rPr lang="zh-CN" altLang="en-US" sz="2600">
                <a:solidFill>
                  <a:srgbClr val="FFFFFF"/>
                </a:solidFill>
              </a:rPr>
              <a:t>。今换一种新机床进行加工，抽取</a:t>
            </a:r>
            <a:r>
              <a:rPr lang="en-US" altLang="zh-CN" sz="2600" i="1">
                <a:solidFill>
                  <a:srgbClr val="FFFFB1"/>
                </a:solidFill>
              </a:rPr>
              <a:t>n</a:t>
            </a:r>
            <a:r>
              <a:rPr lang="en-US" altLang="zh-CN" sz="2600">
                <a:solidFill>
                  <a:srgbClr val="FFFFB1"/>
                </a:solidFill>
              </a:rPr>
              <a:t>=200</a:t>
            </a:r>
            <a:r>
              <a:rPr lang="zh-CN" altLang="en-US" sz="2600">
                <a:solidFill>
                  <a:srgbClr val="FFFFFF"/>
                </a:solidFill>
              </a:rPr>
              <a:t>个零件进行检验，得到的椭圆度为</a:t>
            </a:r>
            <a:r>
              <a:rPr lang="en-US" altLang="zh-CN" sz="2600">
                <a:solidFill>
                  <a:srgbClr val="FFFF93"/>
                </a:solidFill>
              </a:rPr>
              <a:t>0.076</a:t>
            </a:r>
            <a:r>
              <a:rPr lang="en-US" altLang="zh-CN" sz="2600"/>
              <a:t>mm</a:t>
            </a:r>
            <a:r>
              <a:rPr lang="zh-CN" altLang="en-US" sz="2600"/>
              <a:t>。试问新机床加工零件的椭圆度的均值与以前有无显著差异？（</a:t>
            </a:r>
            <a:r>
              <a:rPr lang="zh-CN" altLang="en-US" sz="2600">
                <a:solidFill>
                  <a:srgbClr val="FFFFB1"/>
                </a:solidFill>
                <a:sym typeface="Symbol" panose="05050102010706020507" pitchFamily="18" charset="2"/>
              </a:rPr>
              <a:t></a:t>
            </a:r>
            <a:r>
              <a:rPr lang="zh-CN" altLang="en-US" sz="2600">
                <a:solidFill>
                  <a:srgbClr val="FFFFB1"/>
                </a:solidFill>
              </a:rPr>
              <a:t>＝</a:t>
            </a:r>
            <a:r>
              <a:rPr lang="en-US" altLang="zh-CN" sz="2600">
                <a:solidFill>
                  <a:srgbClr val="FFFFB1"/>
                </a:solidFill>
              </a:rPr>
              <a:t>0.05</a:t>
            </a:r>
            <a:r>
              <a:rPr lang="zh-CN" altLang="en-US" sz="2600"/>
              <a:t>）</a:t>
            </a:r>
          </a:p>
        </p:txBody>
      </p:sp>
      <p:sp>
        <p:nvSpPr>
          <p:cNvPr id="529418" name="Oval 10"/>
          <p:cNvSpPr>
            <a:spLocks noChangeArrowheads="1"/>
          </p:cNvSpPr>
          <p:nvPr/>
        </p:nvSpPr>
        <p:spPr bwMode="auto">
          <a:xfrm>
            <a:off x="5943600" y="4876800"/>
            <a:ext cx="2590800" cy="1219200"/>
          </a:xfrm>
          <a:prstGeom prst="ellipse">
            <a:avLst/>
          </a:prstGeom>
          <a:gradFill rotWithShape="0">
            <a:gsLst>
              <a:gs pos="0">
                <a:srgbClr val="FF139F"/>
              </a:gs>
              <a:gs pos="100000">
                <a:srgbClr val="FF139F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solidFill>
              <a:srgbClr val="69FFF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9420" name="Oval 12"/>
          <p:cNvSpPr>
            <a:spLocks noChangeArrowheads="1"/>
          </p:cNvSpPr>
          <p:nvPr/>
        </p:nvSpPr>
        <p:spPr bwMode="auto">
          <a:xfrm>
            <a:off x="6324600" y="3352800"/>
            <a:ext cx="2590800" cy="12192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accent2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zh-CN" altLang="zh-CN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29422" name="AutoShape 14"/>
          <p:cNvSpPr>
            <a:spLocks noChangeArrowheads="1"/>
          </p:cNvSpPr>
          <p:nvPr/>
        </p:nvSpPr>
        <p:spPr bwMode="auto">
          <a:xfrm>
            <a:off x="6383338" y="2093913"/>
            <a:ext cx="2205037" cy="836612"/>
          </a:xfrm>
          <a:prstGeom prst="cloudCallout">
            <a:avLst>
              <a:gd name="adj1" fmla="val -65407"/>
              <a:gd name="adj2" fmla="val 145065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双侧检验</a:t>
            </a:r>
          </a:p>
        </p:txBody>
      </p:sp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已知均值的检验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60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89113"/>
            <a:ext cx="3676650" cy="4491037"/>
          </a:xfrm>
          <a:noFill/>
          <a:ln/>
        </p:spPr>
        <p:txBody>
          <a:bodyPr/>
          <a:lstStyle/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0</a:t>
            </a:r>
            <a:r>
              <a:rPr lang="en-US" altLang="zh-CN" sz="2800" b="1">
                <a:solidFill>
                  <a:srgbClr val="EAEAEA"/>
                </a:solidFill>
              </a:rPr>
              <a:t>: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/>
              <a:t> = 0.081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EAEAEA"/>
                </a:solidFill>
              </a:rPr>
              <a:t>: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/>
              <a:t> </a:t>
            </a:r>
            <a:r>
              <a:rPr lang="en-US" altLang="zh-CN" sz="2800" b="1">
                <a:latin typeface="Symbol" panose="05050102010706020507" pitchFamily="18" charset="2"/>
                <a:sym typeface="Symbol" panose="05050102010706020507" pitchFamily="18" charset="2"/>
              </a:rPr>
              <a:t></a:t>
            </a:r>
            <a:r>
              <a:rPr lang="en-US" altLang="zh-CN" sz="2800" b="1"/>
              <a:t> 0.081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EAEAEA"/>
                </a:solidFill>
              </a:rPr>
              <a:t> </a:t>
            </a:r>
            <a:r>
              <a:rPr lang="en-US" altLang="zh-CN" sz="2800" b="1"/>
              <a:t>=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/>
              <a:t>0.05</a:t>
            </a:r>
          </a:p>
          <a:p>
            <a:pPr marL="0" indent="0"/>
            <a:r>
              <a:rPr lang="en-US" altLang="zh-CN" sz="2800" b="1" i="1">
                <a:solidFill>
                  <a:srgbClr val="FFFFB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rgbClr val="FFFFB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/>
              <a:t>=</a:t>
            </a:r>
            <a:r>
              <a:rPr lang="en-US" altLang="zh-CN" sz="2800" b="1">
                <a:solidFill>
                  <a:srgbClr val="EAEAEA"/>
                </a:solidFill>
              </a:rPr>
              <a:t> </a:t>
            </a:r>
            <a:r>
              <a:rPr lang="en-US" altLang="zh-CN" sz="2800" b="1"/>
              <a:t>200</a:t>
            </a:r>
          </a:p>
          <a:p>
            <a:pPr marL="0" indent="0">
              <a:spcBef>
                <a:spcPct val="24000"/>
              </a:spcBef>
            </a:pPr>
            <a:r>
              <a:rPr lang="zh-CN" altLang="en-US" sz="2800" b="1">
                <a:solidFill>
                  <a:srgbClr val="FFFFB1"/>
                </a:solidFill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</a:rPr>
              <a:t>(s):</a:t>
            </a:r>
          </a:p>
          <a:p>
            <a:pPr marL="0" indent="0"/>
            <a:endParaRPr lang="en-US" altLang="zh-CN" sz="2800" b="1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4114800" y="1858963"/>
            <a:ext cx="23622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grpSp>
        <p:nvGrpSpPr>
          <p:cNvPr id="1060869" name="Group 5"/>
          <p:cNvGrpSpPr>
            <a:grpSpLocks/>
          </p:cNvGrpSpPr>
          <p:nvPr/>
        </p:nvGrpSpPr>
        <p:grpSpPr bwMode="auto">
          <a:xfrm>
            <a:off x="712788" y="4483100"/>
            <a:ext cx="2960687" cy="1833563"/>
            <a:chOff x="449" y="2824"/>
            <a:chExt cx="1865" cy="1155"/>
          </a:xfrm>
        </p:grpSpPr>
        <p:sp>
          <p:nvSpPr>
            <p:cNvPr id="1060870" name="Line 6"/>
            <p:cNvSpPr>
              <a:spLocks noChangeShapeType="1"/>
            </p:cNvSpPr>
            <p:nvPr/>
          </p:nvSpPr>
          <p:spPr bwMode="auto">
            <a:xfrm>
              <a:off x="1376" y="2871"/>
              <a:ext cx="1" cy="848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ffectLst>
              <a:outerShdw dist="127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871" name="Freeform 7" descr="60%"/>
            <p:cNvSpPr>
              <a:spLocks/>
            </p:cNvSpPr>
            <p:nvPr/>
          </p:nvSpPr>
          <p:spPr bwMode="auto">
            <a:xfrm>
              <a:off x="575" y="3248"/>
              <a:ext cx="483" cy="484"/>
            </a:xfrm>
            <a:custGeom>
              <a:avLst/>
              <a:gdLst>
                <a:gd name="T0" fmla="*/ 447 w 447"/>
                <a:gd name="T1" fmla="*/ 0 h 436"/>
                <a:gd name="T2" fmla="*/ 447 w 447"/>
                <a:gd name="T3" fmla="*/ 436 h 436"/>
                <a:gd name="T4" fmla="*/ 0 w 447"/>
                <a:gd name="T5" fmla="*/ 436 h 436"/>
                <a:gd name="T6" fmla="*/ 54 w 447"/>
                <a:gd name="T7" fmla="*/ 412 h 436"/>
                <a:gd name="T8" fmla="*/ 106 w 447"/>
                <a:gd name="T9" fmla="*/ 386 h 436"/>
                <a:gd name="T10" fmla="*/ 156 w 447"/>
                <a:gd name="T11" fmla="*/ 355 h 436"/>
                <a:gd name="T12" fmla="*/ 203 w 447"/>
                <a:gd name="T13" fmla="*/ 321 h 436"/>
                <a:gd name="T14" fmla="*/ 248 w 447"/>
                <a:gd name="T15" fmla="*/ 284 h 436"/>
                <a:gd name="T16" fmla="*/ 290 w 447"/>
                <a:gd name="T17" fmla="*/ 243 h 436"/>
                <a:gd name="T18" fmla="*/ 329 w 447"/>
                <a:gd name="T19" fmla="*/ 199 h 436"/>
                <a:gd name="T20" fmla="*/ 364 w 447"/>
                <a:gd name="T21" fmla="*/ 152 h 436"/>
                <a:gd name="T22" fmla="*/ 395 w 447"/>
                <a:gd name="T23" fmla="*/ 104 h 436"/>
                <a:gd name="T24" fmla="*/ 423 w 447"/>
                <a:gd name="T25" fmla="*/ 54 h 436"/>
                <a:gd name="T26" fmla="*/ 447 w 447"/>
                <a:gd name="T2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7" h="436">
                  <a:moveTo>
                    <a:pt x="447" y="0"/>
                  </a:moveTo>
                  <a:lnTo>
                    <a:pt x="447" y="436"/>
                  </a:lnTo>
                  <a:lnTo>
                    <a:pt x="0" y="436"/>
                  </a:lnTo>
                  <a:lnTo>
                    <a:pt x="54" y="412"/>
                  </a:lnTo>
                  <a:lnTo>
                    <a:pt x="106" y="386"/>
                  </a:lnTo>
                  <a:lnTo>
                    <a:pt x="156" y="355"/>
                  </a:lnTo>
                  <a:lnTo>
                    <a:pt x="203" y="321"/>
                  </a:lnTo>
                  <a:lnTo>
                    <a:pt x="248" y="284"/>
                  </a:lnTo>
                  <a:lnTo>
                    <a:pt x="290" y="243"/>
                  </a:lnTo>
                  <a:lnTo>
                    <a:pt x="329" y="199"/>
                  </a:lnTo>
                  <a:lnTo>
                    <a:pt x="364" y="152"/>
                  </a:lnTo>
                  <a:lnTo>
                    <a:pt x="395" y="104"/>
                  </a:lnTo>
                  <a:lnTo>
                    <a:pt x="423" y="54"/>
                  </a:lnTo>
                  <a:lnTo>
                    <a:pt x="447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872" name="Freeform 8" descr="60%"/>
            <p:cNvSpPr>
              <a:spLocks/>
            </p:cNvSpPr>
            <p:nvPr/>
          </p:nvSpPr>
          <p:spPr bwMode="auto">
            <a:xfrm>
              <a:off x="1721" y="3270"/>
              <a:ext cx="484" cy="462"/>
            </a:xfrm>
            <a:custGeom>
              <a:avLst/>
              <a:gdLst>
                <a:gd name="T0" fmla="*/ 0 w 424"/>
                <a:gd name="T1" fmla="*/ 0 h 414"/>
                <a:gd name="T2" fmla="*/ 0 w 424"/>
                <a:gd name="T3" fmla="*/ 414 h 414"/>
                <a:gd name="T4" fmla="*/ 424 w 424"/>
                <a:gd name="T5" fmla="*/ 414 h 414"/>
                <a:gd name="T6" fmla="*/ 372 w 424"/>
                <a:gd name="T7" fmla="*/ 392 h 414"/>
                <a:gd name="T8" fmla="*/ 323 w 424"/>
                <a:gd name="T9" fmla="*/ 366 h 414"/>
                <a:gd name="T10" fmla="*/ 276 w 424"/>
                <a:gd name="T11" fmla="*/ 337 h 414"/>
                <a:gd name="T12" fmla="*/ 230 w 424"/>
                <a:gd name="T13" fmla="*/ 304 h 414"/>
                <a:gd name="T14" fmla="*/ 188 w 424"/>
                <a:gd name="T15" fmla="*/ 268 h 414"/>
                <a:gd name="T16" fmla="*/ 148 w 424"/>
                <a:gd name="T17" fmla="*/ 230 h 414"/>
                <a:gd name="T18" fmla="*/ 112 w 424"/>
                <a:gd name="T19" fmla="*/ 188 h 414"/>
                <a:gd name="T20" fmla="*/ 78 w 424"/>
                <a:gd name="T21" fmla="*/ 145 h 414"/>
                <a:gd name="T22" fmla="*/ 48 w 424"/>
                <a:gd name="T23" fmla="*/ 99 h 414"/>
                <a:gd name="T24" fmla="*/ 22 w 424"/>
                <a:gd name="T25" fmla="*/ 50 h 414"/>
                <a:gd name="T26" fmla="*/ 0 w 424"/>
                <a:gd name="T2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414">
                  <a:moveTo>
                    <a:pt x="0" y="0"/>
                  </a:moveTo>
                  <a:lnTo>
                    <a:pt x="0" y="414"/>
                  </a:lnTo>
                  <a:lnTo>
                    <a:pt x="424" y="414"/>
                  </a:lnTo>
                  <a:lnTo>
                    <a:pt x="372" y="392"/>
                  </a:lnTo>
                  <a:lnTo>
                    <a:pt x="323" y="366"/>
                  </a:lnTo>
                  <a:lnTo>
                    <a:pt x="276" y="337"/>
                  </a:lnTo>
                  <a:lnTo>
                    <a:pt x="230" y="304"/>
                  </a:lnTo>
                  <a:lnTo>
                    <a:pt x="188" y="268"/>
                  </a:lnTo>
                  <a:lnTo>
                    <a:pt x="148" y="230"/>
                  </a:lnTo>
                  <a:lnTo>
                    <a:pt x="112" y="188"/>
                  </a:lnTo>
                  <a:lnTo>
                    <a:pt x="78" y="145"/>
                  </a:lnTo>
                  <a:lnTo>
                    <a:pt x="48" y="99"/>
                  </a:lnTo>
                  <a:lnTo>
                    <a:pt x="22" y="50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60873" name="Group 9"/>
            <p:cNvGrpSpPr>
              <a:grpSpLocks/>
            </p:cNvGrpSpPr>
            <p:nvPr/>
          </p:nvGrpSpPr>
          <p:grpSpPr bwMode="auto">
            <a:xfrm>
              <a:off x="472" y="2857"/>
              <a:ext cx="1808" cy="838"/>
              <a:chOff x="472" y="2857"/>
              <a:chExt cx="1808" cy="838"/>
            </a:xfrm>
          </p:grpSpPr>
          <p:sp>
            <p:nvSpPr>
              <p:cNvPr id="1060874" name="Freeform 10"/>
              <p:cNvSpPr>
                <a:spLocks/>
              </p:cNvSpPr>
              <p:nvPr/>
            </p:nvSpPr>
            <p:spPr bwMode="auto">
              <a:xfrm>
                <a:off x="1376" y="2857"/>
                <a:ext cx="904" cy="838"/>
              </a:xfrm>
              <a:custGeom>
                <a:avLst/>
                <a:gdLst>
                  <a:gd name="T0" fmla="*/ 904 w 904"/>
                  <a:gd name="T1" fmla="*/ 838 h 838"/>
                  <a:gd name="T2" fmla="*/ 809 w 904"/>
                  <a:gd name="T3" fmla="*/ 828 h 838"/>
                  <a:gd name="T4" fmla="*/ 762 w 904"/>
                  <a:gd name="T5" fmla="*/ 818 h 838"/>
                  <a:gd name="T6" fmla="*/ 714 w 904"/>
                  <a:gd name="T7" fmla="*/ 805 h 838"/>
                  <a:gd name="T8" fmla="*/ 667 w 904"/>
                  <a:gd name="T9" fmla="*/ 785 h 838"/>
                  <a:gd name="T10" fmla="*/ 619 w 904"/>
                  <a:gd name="T11" fmla="*/ 759 h 838"/>
                  <a:gd name="T12" fmla="*/ 572 w 904"/>
                  <a:gd name="T13" fmla="*/ 724 h 838"/>
                  <a:gd name="T14" fmla="*/ 476 w 904"/>
                  <a:gd name="T15" fmla="*/ 627 h 838"/>
                  <a:gd name="T16" fmla="*/ 381 w 904"/>
                  <a:gd name="T17" fmla="*/ 491 h 838"/>
                  <a:gd name="T18" fmla="*/ 286 w 904"/>
                  <a:gd name="T19" fmla="*/ 326 h 838"/>
                  <a:gd name="T20" fmla="*/ 239 w 904"/>
                  <a:gd name="T21" fmla="*/ 243 h 838"/>
                  <a:gd name="T22" fmla="*/ 191 w 904"/>
                  <a:gd name="T23" fmla="*/ 165 h 838"/>
                  <a:gd name="T24" fmla="*/ 144 w 904"/>
                  <a:gd name="T25" fmla="*/ 98 h 838"/>
                  <a:gd name="T26" fmla="*/ 95 w 904"/>
                  <a:gd name="T27" fmla="*/ 44 h 838"/>
                  <a:gd name="T28" fmla="*/ 48 w 904"/>
                  <a:gd name="T29" fmla="*/ 11 h 838"/>
                  <a:gd name="T30" fmla="*/ 0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904" y="838"/>
                    </a:moveTo>
                    <a:lnTo>
                      <a:pt x="809" y="828"/>
                    </a:lnTo>
                    <a:lnTo>
                      <a:pt x="762" y="818"/>
                    </a:lnTo>
                    <a:lnTo>
                      <a:pt x="714" y="805"/>
                    </a:lnTo>
                    <a:lnTo>
                      <a:pt x="667" y="785"/>
                    </a:lnTo>
                    <a:lnTo>
                      <a:pt x="619" y="759"/>
                    </a:lnTo>
                    <a:lnTo>
                      <a:pt x="572" y="724"/>
                    </a:lnTo>
                    <a:lnTo>
                      <a:pt x="476" y="627"/>
                    </a:lnTo>
                    <a:lnTo>
                      <a:pt x="381" y="491"/>
                    </a:lnTo>
                    <a:lnTo>
                      <a:pt x="286" y="326"/>
                    </a:lnTo>
                    <a:lnTo>
                      <a:pt x="239" y="243"/>
                    </a:lnTo>
                    <a:lnTo>
                      <a:pt x="191" y="165"/>
                    </a:lnTo>
                    <a:lnTo>
                      <a:pt x="144" y="98"/>
                    </a:lnTo>
                    <a:lnTo>
                      <a:pt x="95" y="44"/>
                    </a:lnTo>
                    <a:lnTo>
                      <a:pt x="48" y="1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0875" name="Freeform 11"/>
              <p:cNvSpPr>
                <a:spLocks/>
              </p:cNvSpPr>
              <p:nvPr/>
            </p:nvSpPr>
            <p:spPr bwMode="auto">
              <a:xfrm>
                <a:off x="472" y="2857"/>
                <a:ext cx="904" cy="838"/>
              </a:xfrm>
              <a:custGeom>
                <a:avLst/>
                <a:gdLst>
                  <a:gd name="T0" fmla="*/ 0 w 904"/>
                  <a:gd name="T1" fmla="*/ 838 h 838"/>
                  <a:gd name="T2" fmla="*/ 95 w 904"/>
                  <a:gd name="T3" fmla="*/ 828 h 838"/>
                  <a:gd name="T4" fmla="*/ 144 w 904"/>
                  <a:gd name="T5" fmla="*/ 818 h 838"/>
                  <a:gd name="T6" fmla="*/ 191 w 904"/>
                  <a:gd name="T7" fmla="*/ 805 h 838"/>
                  <a:gd name="T8" fmla="*/ 238 w 904"/>
                  <a:gd name="T9" fmla="*/ 785 h 838"/>
                  <a:gd name="T10" fmla="*/ 286 w 904"/>
                  <a:gd name="T11" fmla="*/ 759 h 838"/>
                  <a:gd name="T12" fmla="*/ 333 w 904"/>
                  <a:gd name="T13" fmla="*/ 724 h 838"/>
                  <a:gd name="T14" fmla="*/ 429 w 904"/>
                  <a:gd name="T15" fmla="*/ 627 h 838"/>
                  <a:gd name="T16" fmla="*/ 523 w 904"/>
                  <a:gd name="T17" fmla="*/ 491 h 838"/>
                  <a:gd name="T18" fmla="*/ 619 w 904"/>
                  <a:gd name="T19" fmla="*/ 326 h 838"/>
                  <a:gd name="T20" fmla="*/ 667 w 904"/>
                  <a:gd name="T21" fmla="*/ 243 h 838"/>
                  <a:gd name="T22" fmla="*/ 714 w 904"/>
                  <a:gd name="T23" fmla="*/ 165 h 838"/>
                  <a:gd name="T24" fmla="*/ 762 w 904"/>
                  <a:gd name="T25" fmla="*/ 98 h 838"/>
                  <a:gd name="T26" fmla="*/ 809 w 904"/>
                  <a:gd name="T27" fmla="*/ 44 h 838"/>
                  <a:gd name="T28" fmla="*/ 857 w 904"/>
                  <a:gd name="T29" fmla="*/ 11 h 838"/>
                  <a:gd name="T30" fmla="*/ 904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0" y="838"/>
                    </a:moveTo>
                    <a:lnTo>
                      <a:pt x="95" y="828"/>
                    </a:lnTo>
                    <a:lnTo>
                      <a:pt x="144" y="818"/>
                    </a:lnTo>
                    <a:lnTo>
                      <a:pt x="191" y="805"/>
                    </a:lnTo>
                    <a:lnTo>
                      <a:pt x="238" y="785"/>
                    </a:lnTo>
                    <a:lnTo>
                      <a:pt x="286" y="759"/>
                    </a:lnTo>
                    <a:lnTo>
                      <a:pt x="333" y="724"/>
                    </a:lnTo>
                    <a:lnTo>
                      <a:pt x="429" y="627"/>
                    </a:lnTo>
                    <a:lnTo>
                      <a:pt x="523" y="491"/>
                    </a:lnTo>
                    <a:lnTo>
                      <a:pt x="619" y="326"/>
                    </a:lnTo>
                    <a:lnTo>
                      <a:pt x="667" y="243"/>
                    </a:lnTo>
                    <a:lnTo>
                      <a:pt x="714" y="165"/>
                    </a:lnTo>
                    <a:lnTo>
                      <a:pt x="762" y="98"/>
                    </a:lnTo>
                    <a:lnTo>
                      <a:pt x="809" y="44"/>
                    </a:lnTo>
                    <a:lnTo>
                      <a:pt x="857" y="11"/>
                    </a:lnTo>
                    <a:lnTo>
                      <a:pt x="904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60876" name="Line 12"/>
            <p:cNvSpPr>
              <a:spLocks noChangeShapeType="1"/>
            </p:cNvSpPr>
            <p:nvPr/>
          </p:nvSpPr>
          <p:spPr bwMode="auto">
            <a:xfrm>
              <a:off x="1946" y="3692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877" name="Line 13"/>
            <p:cNvSpPr>
              <a:spLocks noChangeShapeType="1"/>
            </p:cNvSpPr>
            <p:nvPr/>
          </p:nvSpPr>
          <p:spPr bwMode="auto">
            <a:xfrm>
              <a:off x="1762" y="3692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878" name="Line 14"/>
            <p:cNvSpPr>
              <a:spLocks noChangeShapeType="1"/>
            </p:cNvSpPr>
            <p:nvPr/>
          </p:nvSpPr>
          <p:spPr bwMode="auto">
            <a:xfrm>
              <a:off x="841" y="3692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60879" name="Group 15"/>
            <p:cNvGrpSpPr>
              <a:grpSpLocks/>
            </p:cNvGrpSpPr>
            <p:nvPr/>
          </p:nvGrpSpPr>
          <p:grpSpPr bwMode="auto">
            <a:xfrm>
              <a:off x="449" y="3039"/>
              <a:ext cx="1865" cy="697"/>
              <a:chOff x="449" y="3003"/>
              <a:chExt cx="1865" cy="697"/>
            </a:xfrm>
          </p:grpSpPr>
          <p:sp>
            <p:nvSpPr>
              <p:cNvPr id="1060880" name="Freeform 16"/>
              <p:cNvSpPr>
                <a:spLocks/>
              </p:cNvSpPr>
              <p:nvPr/>
            </p:nvSpPr>
            <p:spPr bwMode="auto">
              <a:xfrm>
                <a:off x="472" y="3003"/>
                <a:ext cx="1842" cy="689"/>
              </a:xfrm>
              <a:custGeom>
                <a:avLst/>
                <a:gdLst>
                  <a:gd name="T0" fmla="*/ 0 w 1842"/>
                  <a:gd name="T1" fmla="*/ 0 h 689"/>
                  <a:gd name="T2" fmla="*/ 0 w 1842"/>
                  <a:gd name="T3" fmla="*/ 689 h 689"/>
                  <a:gd name="T4" fmla="*/ 1842 w 1842"/>
                  <a:gd name="T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2" h="689">
                    <a:moveTo>
                      <a:pt x="0" y="0"/>
                    </a:moveTo>
                    <a:lnTo>
                      <a:pt x="0" y="689"/>
                    </a:lnTo>
                    <a:lnTo>
                      <a:pt x="1842" y="689"/>
                    </a:lnTo>
                  </a:path>
                </a:pathLst>
              </a:custGeom>
              <a:noFill/>
              <a:ln w="19050" cmpd="sng">
                <a:solidFill>
                  <a:srgbClr val="F0F0F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60881" name="Group 17"/>
              <p:cNvGrpSpPr>
                <a:grpSpLocks/>
              </p:cNvGrpSpPr>
              <p:nvPr/>
            </p:nvGrpSpPr>
            <p:grpSpPr bwMode="auto">
              <a:xfrm>
                <a:off x="449" y="3003"/>
                <a:ext cx="209" cy="697"/>
                <a:chOff x="449" y="3003"/>
                <a:chExt cx="209" cy="697"/>
              </a:xfrm>
            </p:grpSpPr>
            <p:sp>
              <p:nvSpPr>
                <p:cNvPr id="1060882" name="Line 18"/>
                <p:cNvSpPr>
                  <a:spLocks noChangeShapeType="1"/>
                </p:cNvSpPr>
                <p:nvPr/>
              </p:nvSpPr>
              <p:spPr bwMode="auto">
                <a:xfrm>
                  <a:off x="449" y="3003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83" name="Line 19"/>
                <p:cNvSpPr>
                  <a:spLocks noChangeShapeType="1"/>
                </p:cNvSpPr>
                <p:nvPr/>
              </p:nvSpPr>
              <p:spPr bwMode="auto">
                <a:xfrm>
                  <a:off x="449" y="3072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84" name="Line 20"/>
                <p:cNvSpPr>
                  <a:spLocks noChangeShapeType="1"/>
                </p:cNvSpPr>
                <p:nvPr/>
              </p:nvSpPr>
              <p:spPr bwMode="auto">
                <a:xfrm>
                  <a:off x="449" y="3142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85" name="Line 21"/>
                <p:cNvSpPr>
                  <a:spLocks noChangeShapeType="1"/>
                </p:cNvSpPr>
                <p:nvPr/>
              </p:nvSpPr>
              <p:spPr bwMode="auto">
                <a:xfrm>
                  <a:off x="449" y="3210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86" name="Line 22"/>
                <p:cNvSpPr>
                  <a:spLocks noChangeShapeType="1"/>
                </p:cNvSpPr>
                <p:nvPr/>
              </p:nvSpPr>
              <p:spPr bwMode="auto">
                <a:xfrm>
                  <a:off x="449" y="3279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87" name="Line 23"/>
                <p:cNvSpPr>
                  <a:spLocks noChangeShapeType="1"/>
                </p:cNvSpPr>
                <p:nvPr/>
              </p:nvSpPr>
              <p:spPr bwMode="auto">
                <a:xfrm>
                  <a:off x="449" y="3347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88" name="Line 24"/>
                <p:cNvSpPr>
                  <a:spLocks noChangeShapeType="1"/>
                </p:cNvSpPr>
                <p:nvPr/>
              </p:nvSpPr>
              <p:spPr bwMode="auto">
                <a:xfrm>
                  <a:off x="449" y="3417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89" name="Line 25"/>
                <p:cNvSpPr>
                  <a:spLocks noChangeShapeType="1"/>
                </p:cNvSpPr>
                <p:nvPr/>
              </p:nvSpPr>
              <p:spPr bwMode="auto">
                <a:xfrm>
                  <a:off x="449" y="3485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90" name="Line 26"/>
                <p:cNvSpPr>
                  <a:spLocks noChangeShapeType="1"/>
                </p:cNvSpPr>
                <p:nvPr/>
              </p:nvSpPr>
              <p:spPr bwMode="auto">
                <a:xfrm>
                  <a:off x="449" y="3554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91" name="Line 27"/>
                <p:cNvSpPr>
                  <a:spLocks noChangeShapeType="1"/>
                </p:cNvSpPr>
                <p:nvPr/>
              </p:nvSpPr>
              <p:spPr bwMode="auto">
                <a:xfrm>
                  <a:off x="449" y="3623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892" name="Line 28"/>
                <p:cNvSpPr>
                  <a:spLocks noChangeShapeType="1"/>
                </p:cNvSpPr>
                <p:nvPr/>
              </p:nvSpPr>
              <p:spPr bwMode="auto">
                <a:xfrm>
                  <a:off x="657" y="3692"/>
                  <a:ext cx="1" cy="8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60893" name="Rectangle 29"/>
            <p:cNvSpPr>
              <a:spLocks noChangeArrowheads="1"/>
            </p:cNvSpPr>
            <p:nvPr/>
          </p:nvSpPr>
          <p:spPr bwMode="auto">
            <a:xfrm>
              <a:off x="2167" y="3729"/>
              <a:ext cx="1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Z</a:t>
              </a:r>
            </a:p>
          </p:txBody>
        </p:sp>
        <p:sp>
          <p:nvSpPr>
            <p:cNvPr id="1060894" name="Rectangle 30"/>
            <p:cNvSpPr>
              <a:spLocks noChangeArrowheads="1"/>
            </p:cNvSpPr>
            <p:nvPr/>
          </p:nvSpPr>
          <p:spPr bwMode="auto">
            <a:xfrm>
              <a:off x="1315" y="3726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1060895" name="Rectangle 31"/>
            <p:cNvSpPr>
              <a:spLocks noChangeArrowheads="1"/>
            </p:cNvSpPr>
            <p:nvPr/>
          </p:nvSpPr>
          <p:spPr bwMode="auto">
            <a:xfrm>
              <a:off x="1563" y="375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1.96</a:t>
              </a:r>
            </a:p>
          </p:txBody>
        </p:sp>
        <p:sp>
          <p:nvSpPr>
            <p:cNvPr id="1060896" name="Rectangle 32"/>
            <p:cNvSpPr>
              <a:spLocks noChangeArrowheads="1"/>
            </p:cNvSpPr>
            <p:nvPr/>
          </p:nvSpPr>
          <p:spPr bwMode="auto">
            <a:xfrm>
              <a:off x="785" y="3762"/>
              <a:ext cx="3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-1.96</a:t>
              </a:r>
            </a:p>
          </p:txBody>
        </p:sp>
        <p:sp>
          <p:nvSpPr>
            <p:cNvPr id="1060897" name="Rectangle 33"/>
            <p:cNvSpPr>
              <a:spLocks noChangeArrowheads="1"/>
            </p:cNvSpPr>
            <p:nvPr/>
          </p:nvSpPr>
          <p:spPr bwMode="auto">
            <a:xfrm>
              <a:off x="1947" y="317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  <p:sp>
          <p:nvSpPr>
            <p:cNvPr id="1060898" name="Freeform 34"/>
            <p:cNvSpPr>
              <a:spLocks/>
            </p:cNvSpPr>
            <p:nvPr/>
          </p:nvSpPr>
          <p:spPr bwMode="auto">
            <a:xfrm>
              <a:off x="808" y="3352"/>
              <a:ext cx="134" cy="274"/>
            </a:xfrm>
            <a:custGeom>
              <a:avLst/>
              <a:gdLst>
                <a:gd name="T0" fmla="*/ 0 w 110"/>
                <a:gd name="T1" fmla="*/ 0 h 238"/>
                <a:gd name="T2" fmla="*/ 19 w 110"/>
                <a:gd name="T3" fmla="*/ 1 h 238"/>
                <a:gd name="T4" fmla="*/ 37 w 110"/>
                <a:gd name="T5" fmla="*/ 5 h 238"/>
                <a:gd name="T6" fmla="*/ 52 w 110"/>
                <a:gd name="T7" fmla="*/ 14 h 238"/>
                <a:gd name="T8" fmla="*/ 67 w 110"/>
                <a:gd name="T9" fmla="*/ 25 h 238"/>
                <a:gd name="T10" fmla="*/ 78 w 110"/>
                <a:gd name="T11" fmla="*/ 39 h 238"/>
                <a:gd name="T12" fmla="*/ 86 w 110"/>
                <a:gd name="T13" fmla="*/ 55 h 238"/>
                <a:gd name="T14" fmla="*/ 90 w 110"/>
                <a:gd name="T15" fmla="*/ 73 h 238"/>
                <a:gd name="T16" fmla="*/ 90 w 110"/>
                <a:gd name="T17" fmla="*/ 90 h 238"/>
                <a:gd name="T18" fmla="*/ 86 w 110"/>
                <a:gd name="T19" fmla="*/ 108 h 238"/>
                <a:gd name="T20" fmla="*/ 78 w 110"/>
                <a:gd name="T21" fmla="*/ 124 h 238"/>
                <a:gd name="T22" fmla="*/ 70 w 110"/>
                <a:gd name="T23" fmla="*/ 140 h 238"/>
                <a:gd name="T24" fmla="*/ 67 w 110"/>
                <a:gd name="T25" fmla="*/ 157 h 238"/>
                <a:gd name="T26" fmla="*/ 67 w 110"/>
                <a:gd name="T27" fmla="*/ 175 h 238"/>
                <a:gd name="T28" fmla="*/ 70 w 110"/>
                <a:gd name="T29" fmla="*/ 192 h 238"/>
                <a:gd name="T30" fmla="*/ 79 w 110"/>
                <a:gd name="T31" fmla="*/ 209 h 238"/>
                <a:gd name="T32" fmla="*/ 90 w 110"/>
                <a:gd name="T33" fmla="*/ 222 h 238"/>
                <a:gd name="T34" fmla="*/ 103 w 110"/>
                <a:gd name="T35" fmla="*/ 234 h 238"/>
                <a:gd name="T36" fmla="*/ 110 w 110"/>
                <a:gd name="T3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38">
                  <a:moveTo>
                    <a:pt x="0" y="0"/>
                  </a:moveTo>
                  <a:lnTo>
                    <a:pt x="19" y="1"/>
                  </a:lnTo>
                  <a:lnTo>
                    <a:pt x="37" y="5"/>
                  </a:lnTo>
                  <a:lnTo>
                    <a:pt x="52" y="14"/>
                  </a:lnTo>
                  <a:lnTo>
                    <a:pt x="67" y="25"/>
                  </a:lnTo>
                  <a:lnTo>
                    <a:pt x="78" y="39"/>
                  </a:lnTo>
                  <a:lnTo>
                    <a:pt x="86" y="55"/>
                  </a:lnTo>
                  <a:lnTo>
                    <a:pt x="90" y="73"/>
                  </a:lnTo>
                  <a:lnTo>
                    <a:pt x="90" y="90"/>
                  </a:lnTo>
                  <a:lnTo>
                    <a:pt x="86" y="108"/>
                  </a:lnTo>
                  <a:lnTo>
                    <a:pt x="78" y="124"/>
                  </a:lnTo>
                  <a:lnTo>
                    <a:pt x="70" y="140"/>
                  </a:lnTo>
                  <a:lnTo>
                    <a:pt x="67" y="157"/>
                  </a:lnTo>
                  <a:lnTo>
                    <a:pt x="67" y="175"/>
                  </a:lnTo>
                  <a:lnTo>
                    <a:pt x="70" y="192"/>
                  </a:lnTo>
                  <a:lnTo>
                    <a:pt x="79" y="209"/>
                  </a:lnTo>
                  <a:lnTo>
                    <a:pt x="90" y="222"/>
                  </a:lnTo>
                  <a:lnTo>
                    <a:pt x="103" y="234"/>
                  </a:lnTo>
                  <a:lnTo>
                    <a:pt x="110" y="23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899" name="Freeform 35"/>
            <p:cNvSpPr>
              <a:spLocks/>
            </p:cNvSpPr>
            <p:nvPr/>
          </p:nvSpPr>
          <p:spPr bwMode="auto">
            <a:xfrm>
              <a:off x="1837" y="3340"/>
              <a:ext cx="294" cy="236"/>
            </a:xfrm>
            <a:custGeom>
              <a:avLst/>
              <a:gdLst>
                <a:gd name="T0" fmla="*/ 294 w 294"/>
                <a:gd name="T1" fmla="*/ 0 h 188"/>
                <a:gd name="T2" fmla="*/ 291 w 294"/>
                <a:gd name="T3" fmla="*/ 23 h 188"/>
                <a:gd name="T4" fmla="*/ 283 w 294"/>
                <a:gd name="T5" fmla="*/ 46 h 188"/>
                <a:gd name="T6" fmla="*/ 271 w 294"/>
                <a:gd name="T7" fmla="*/ 66 h 188"/>
                <a:gd name="T8" fmla="*/ 255 w 294"/>
                <a:gd name="T9" fmla="*/ 84 h 188"/>
                <a:gd name="T10" fmla="*/ 236 w 294"/>
                <a:gd name="T11" fmla="*/ 99 h 188"/>
                <a:gd name="T12" fmla="*/ 214 w 294"/>
                <a:gd name="T13" fmla="*/ 110 h 188"/>
                <a:gd name="T14" fmla="*/ 190 w 294"/>
                <a:gd name="T15" fmla="*/ 117 h 188"/>
                <a:gd name="T16" fmla="*/ 166 w 294"/>
                <a:gd name="T17" fmla="*/ 118 h 188"/>
                <a:gd name="T18" fmla="*/ 142 w 294"/>
                <a:gd name="T19" fmla="*/ 116 h 188"/>
                <a:gd name="T20" fmla="*/ 117 w 294"/>
                <a:gd name="T21" fmla="*/ 113 h 188"/>
                <a:gd name="T22" fmla="*/ 92 w 294"/>
                <a:gd name="T23" fmla="*/ 116 h 188"/>
                <a:gd name="T24" fmla="*/ 70 w 294"/>
                <a:gd name="T25" fmla="*/ 123 h 188"/>
                <a:gd name="T26" fmla="*/ 47 w 294"/>
                <a:gd name="T27" fmla="*/ 133 h 188"/>
                <a:gd name="T28" fmla="*/ 27 w 294"/>
                <a:gd name="T29" fmla="*/ 147 h 188"/>
                <a:gd name="T30" fmla="*/ 12 w 294"/>
                <a:gd name="T31" fmla="*/ 166 h 188"/>
                <a:gd name="T32" fmla="*/ 0 w 294"/>
                <a:gd name="T33" fmla="*/ 186 h 188"/>
                <a:gd name="T34" fmla="*/ 0 w 294"/>
                <a:gd name="T3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4" h="188">
                  <a:moveTo>
                    <a:pt x="294" y="0"/>
                  </a:moveTo>
                  <a:lnTo>
                    <a:pt x="291" y="23"/>
                  </a:lnTo>
                  <a:lnTo>
                    <a:pt x="283" y="46"/>
                  </a:lnTo>
                  <a:lnTo>
                    <a:pt x="271" y="66"/>
                  </a:lnTo>
                  <a:lnTo>
                    <a:pt x="255" y="84"/>
                  </a:lnTo>
                  <a:lnTo>
                    <a:pt x="236" y="99"/>
                  </a:lnTo>
                  <a:lnTo>
                    <a:pt x="214" y="110"/>
                  </a:lnTo>
                  <a:lnTo>
                    <a:pt x="190" y="117"/>
                  </a:lnTo>
                  <a:lnTo>
                    <a:pt x="166" y="118"/>
                  </a:lnTo>
                  <a:lnTo>
                    <a:pt x="142" y="116"/>
                  </a:lnTo>
                  <a:lnTo>
                    <a:pt x="117" y="113"/>
                  </a:lnTo>
                  <a:lnTo>
                    <a:pt x="92" y="116"/>
                  </a:lnTo>
                  <a:lnTo>
                    <a:pt x="70" y="123"/>
                  </a:lnTo>
                  <a:lnTo>
                    <a:pt x="47" y="133"/>
                  </a:lnTo>
                  <a:lnTo>
                    <a:pt x="27" y="147"/>
                  </a:lnTo>
                  <a:lnTo>
                    <a:pt x="12" y="166"/>
                  </a:lnTo>
                  <a:lnTo>
                    <a:pt x="0" y="186"/>
                  </a:lnTo>
                  <a:lnTo>
                    <a:pt x="0" y="18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900" name="Rectangle 36"/>
            <p:cNvSpPr>
              <a:spLocks noChangeArrowheads="1"/>
            </p:cNvSpPr>
            <p:nvPr/>
          </p:nvSpPr>
          <p:spPr bwMode="auto">
            <a:xfrm>
              <a:off x="501" y="2824"/>
              <a:ext cx="53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2000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60901" name="Rectangle 37"/>
            <p:cNvSpPr>
              <a:spLocks noChangeArrowheads="1"/>
            </p:cNvSpPr>
            <p:nvPr/>
          </p:nvSpPr>
          <p:spPr bwMode="auto">
            <a:xfrm>
              <a:off x="1697" y="2824"/>
              <a:ext cx="53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2000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1060902" name="Group 38"/>
            <p:cNvGrpSpPr>
              <a:grpSpLocks/>
            </p:cNvGrpSpPr>
            <p:nvPr/>
          </p:nvGrpSpPr>
          <p:grpSpPr bwMode="auto">
            <a:xfrm>
              <a:off x="758" y="3048"/>
              <a:ext cx="301" cy="670"/>
              <a:chOff x="758" y="3048"/>
              <a:chExt cx="301" cy="670"/>
            </a:xfrm>
          </p:grpSpPr>
          <p:sp>
            <p:nvSpPr>
              <p:cNvPr id="1060903" name="Line 39"/>
              <p:cNvSpPr>
                <a:spLocks noChangeShapeType="1"/>
              </p:cNvSpPr>
              <p:nvPr/>
            </p:nvSpPr>
            <p:spPr bwMode="auto">
              <a:xfrm>
                <a:off x="758" y="3048"/>
                <a:ext cx="300" cy="1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0904" name="Line 40"/>
              <p:cNvSpPr>
                <a:spLocks noChangeShapeType="1"/>
              </p:cNvSpPr>
              <p:nvPr/>
            </p:nvSpPr>
            <p:spPr bwMode="auto">
              <a:xfrm flipV="1">
                <a:off x="1058" y="3048"/>
                <a:ext cx="1" cy="670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60905" name="Group 41"/>
            <p:cNvGrpSpPr>
              <a:grpSpLocks/>
            </p:cNvGrpSpPr>
            <p:nvPr/>
          </p:nvGrpSpPr>
          <p:grpSpPr bwMode="auto">
            <a:xfrm>
              <a:off x="1721" y="3048"/>
              <a:ext cx="322" cy="676"/>
              <a:chOff x="1721" y="3048"/>
              <a:chExt cx="322" cy="676"/>
            </a:xfrm>
          </p:grpSpPr>
          <p:sp>
            <p:nvSpPr>
              <p:cNvPr id="1060906" name="Line 42"/>
              <p:cNvSpPr>
                <a:spLocks noChangeShapeType="1"/>
              </p:cNvSpPr>
              <p:nvPr/>
            </p:nvSpPr>
            <p:spPr bwMode="auto">
              <a:xfrm flipH="1">
                <a:off x="1721" y="3048"/>
                <a:ext cx="322" cy="1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0907" name="Line 43"/>
              <p:cNvSpPr>
                <a:spLocks noChangeShapeType="1"/>
              </p:cNvSpPr>
              <p:nvPr/>
            </p:nvSpPr>
            <p:spPr bwMode="auto">
              <a:xfrm flipV="1">
                <a:off x="1721" y="3048"/>
                <a:ext cx="1" cy="676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60908" name="Rectangle 44"/>
            <p:cNvSpPr>
              <a:spLocks noChangeArrowheads="1"/>
            </p:cNvSpPr>
            <p:nvPr/>
          </p:nvSpPr>
          <p:spPr bwMode="auto">
            <a:xfrm>
              <a:off x="553" y="317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</p:grpSp>
      <p:sp>
        <p:nvSpPr>
          <p:cNvPr id="1060909" name="Rectangle 45"/>
          <p:cNvSpPr>
            <a:spLocks noChangeArrowheads="1"/>
          </p:cNvSpPr>
          <p:nvPr/>
        </p:nvSpPr>
        <p:spPr bwMode="auto">
          <a:xfrm>
            <a:off x="4191000" y="3619500"/>
            <a:ext cx="2362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决策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060910" name="Rectangle 46"/>
          <p:cNvSpPr>
            <a:spLocks noChangeArrowheads="1"/>
          </p:cNvSpPr>
          <p:nvPr/>
        </p:nvSpPr>
        <p:spPr bwMode="auto">
          <a:xfrm>
            <a:off x="4191000" y="4724400"/>
            <a:ext cx="1371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结论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  <a:r>
              <a:rPr lang="en-US" altLang="zh-CN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60911" name="Text Box 47"/>
          <p:cNvSpPr txBox="1">
            <a:spLocks noChangeArrowheads="1"/>
          </p:cNvSpPr>
          <p:nvPr/>
        </p:nvSpPr>
        <p:spPr bwMode="auto">
          <a:xfrm>
            <a:off x="4267200" y="4191000"/>
            <a:ext cx="432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的水平上拒绝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1060912" name="Text Box 48"/>
          <p:cNvSpPr txBox="1">
            <a:spLocks noChangeArrowheads="1"/>
          </p:cNvSpPr>
          <p:nvPr/>
        </p:nvSpPr>
        <p:spPr bwMode="auto">
          <a:xfrm>
            <a:off x="4167188" y="5257800"/>
            <a:ext cx="456088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有证据表明新机床加工的零件的椭圆度与以前有显著差异</a:t>
            </a:r>
          </a:p>
        </p:txBody>
      </p:sp>
      <p:graphicFrame>
        <p:nvGraphicFramePr>
          <p:cNvPr id="1060913" name="Object 49">
            <a:hlinkClick r:id="" action="ppaction://ole?verb=0"/>
          </p:cNvPr>
          <p:cNvGraphicFramePr>
            <a:graphicFrameLocks/>
          </p:cNvGraphicFramePr>
          <p:nvPr/>
        </p:nvGraphicFramePr>
        <p:xfrm>
          <a:off x="4222750" y="2428875"/>
          <a:ext cx="4478338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16" name="Equation" r:id="rId4" imgW="2209680" imgH="457200" progId="Equation.3">
                  <p:embed/>
                </p:oleObj>
              </mc:Choice>
              <mc:Fallback>
                <p:oleObj name="Equation" r:id="rId4" imgW="2209680" imgH="457200" progId="Equation.3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2428875"/>
                        <a:ext cx="4478338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6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6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60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60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60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60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60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0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0867" grpId="0" build="p" autoUpdateAnimBg="0"/>
      <p:bldP spid="1060868" grpId="0" build="p" autoUpdateAnimBg="0"/>
      <p:bldP spid="1060909" grpId="0" build="p" autoUpdateAnimBg="0"/>
      <p:bldP spid="1060910" grpId="0" build="p" autoUpdateAnimBg="0"/>
      <p:bldP spid="1060911" grpId="0" build="p" autoUpdateAnimBg="0"/>
      <p:bldP spid="1060912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已知均值的检验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i="1">
                <a:solidFill>
                  <a:schemeClr val="hlink"/>
                </a:solidFill>
                <a:latin typeface="Arial" panose="020B0604020202020204" pitchFamily="34" charset="0"/>
              </a:rPr>
              <a:t>P 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值的计算与应用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89113"/>
            <a:ext cx="8058150" cy="4281487"/>
          </a:xfrm>
          <a:noFill/>
          <a:ln/>
        </p:spPr>
        <p:txBody>
          <a:bodyPr/>
          <a:lstStyle/>
          <a:p>
            <a:pPr marL="0" indent="0" algn="just"/>
            <a:r>
              <a:rPr lang="zh-CN" altLang="en-US" sz="2800">
                <a:solidFill>
                  <a:srgbClr val="FFFF99"/>
                </a:solidFill>
              </a:rPr>
              <a:t>第</a:t>
            </a:r>
            <a:r>
              <a:rPr lang="en-US" altLang="zh-CN" sz="2800">
                <a:solidFill>
                  <a:srgbClr val="FFFF99"/>
                </a:solidFill>
              </a:rPr>
              <a:t>1</a:t>
            </a:r>
            <a:r>
              <a:rPr lang="zh-CN" altLang="en-US" sz="2800">
                <a:solidFill>
                  <a:srgbClr val="FFFF99"/>
                </a:solidFill>
              </a:rPr>
              <a:t>步：</a:t>
            </a:r>
            <a:r>
              <a:rPr lang="zh-CN" altLang="en-US" sz="2800"/>
              <a:t>进入</a:t>
            </a:r>
            <a:r>
              <a:rPr lang="en-US" altLang="zh-CN" sz="2800"/>
              <a:t>Excel</a:t>
            </a:r>
            <a:r>
              <a:rPr lang="zh-CN" altLang="en-US" sz="2800"/>
              <a:t>表格界面，选择“插入”下拉菜单</a:t>
            </a:r>
          </a:p>
          <a:p>
            <a:pPr marL="0" indent="0" algn="just"/>
            <a:r>
              <a:rPr lang="zh-CN" altLang="en-US" sz="2800">
                <a:solidFill>
                  <a:srgbClr val="FFFF99"/>
                </a:solidFill>
              </a:rPr>
              <a:t>第</a:t>
            </a:r>
            <a:r>
              <a:rPr lang="en-US" altLang="zh-CN" sz="2800">
                <a:solidFill>
                  <a:srgbClr val="FFFF99"/>
                </a:solidFill>
              </a:rPr>
              <a:t>2</a:t>
            </a:r>
            <a:r>
              <a:rPr lang="zh-CN" altLang="en-US" sz="2800">
                <a:solidFill>
                  <a:srgbClr val="FFFF99"/>
                </a:solidFill>
              </a:rPr>
              <a:t>步：</a:t>
            </a:r>
            <a:r>
              <a:rPr lang="zh-CN" altLang="en-US" sz="2800"/>
              <a:t>选择“函数”点击</a:t>
            </a:r>
          </a:p>
          <a:p>
            <a:pPr marL="0" indent="0" algn="just"/>
            <a:r>
              <a:rPr lang="zh-CN" altLang="en-US" sz="2800">
                <a:solidFill>
                  <a:srgbClr val="FFFF99"/>
                </a:solidFill>
              </a:rPr>
              <a:t>第</a:t>
            </a:r>
            <a:r>
              <a:rPr lang="en-US" altLang="zh-CN" sz="2800">
                <a:solidFill>
                  <a:srgbClr val="FFFF99"/>
                </a:solidFill>
              </a:rPr>
              <a:t>3</a:t>
            </a:r>
            <a:r>
              <a:rPr lang="zh-CN" altLang="en-US" sz="2800">
                <a:solidFill>
                  <a:srgbClr val="FFFF99"/>
                </a:solidFill>
              </a:rPr>
              <a:t>步：</a:t>
            </a:r>
            <a:r>
              <a:rPr lang="zh-CN" altLang="en-US" sz="2800"/>
              <a:t>在函数分类中点击“统计”，在函数名的菜</a:t>
            </a:r>
          </a:p>
          <a:p>
            <a:pPr marL="0" indent="0" algn="just"/>
            <a:r>
              <a:rPr lang="zh-CN" altLang="en-US" sz="2800"/>
              <a:t>             单下选择字符“</a:t>
            </a:r>
            <a:r>
              <a:rPr lang="en-US" altLang="zh-CN" sz="2800">
                <a:solidFill>
                  <a:srgbClr val="7BFFF2"/>
                </a:solidFill>
              </a:rPr>
              <a:t>NORMSDIST</a:t>
            </a:r>
            <a:r>
              <a:rPr lang="en-US" altLang="zh-CN" sz="2800"/>
              <a:t>”</a:t>
            </a:r>
            <a:r>
              <a:rPr lang="zh-CN" altLang="en-US" sz="2800"/>
              <a:t>然后确定</a:t>
            </a:r>
          </a:p>
          <a:p>
            <a:pPr marL="0" indent="0" algn="just"/>
            <a:r>
              <a:rPr lang="zh-CN" altLang="en-US" sz="2800">
                <a:solidFill>
                  <a:srgbClr val="FFFF99"/>
                </a:solidFill>
              </a:rPr>
              <a:t>第</a:t>
            </a:r>
            <a:r>
              <a:rPr lang="en-US" altLang="zh-CN" sz="2800">
                <a:solidFill>
                  <a:srgbClr val="FFFF99"/>
                </a:solidFill>
              </a:rPr>
              <a:t>4</a:t>
            </a:r>
            <a:r>
              <a:rPr lang="zh-CN" altLang="en-US" sz="2800">
                <a:solidFill>
                  <a:srgbClr val="FFFF99"/>
                </a:solidFill>
              </a:rPr>
              <a:t>步：</a:t>
            </a:r>
            <a:r>
              <a:rPr lang="zh-CN" altLang="en-US" sz="2800"/>
              <a:t>将</a:t>
            </a:r>
            <a:r>
              <a:rPr lang="en-US" altLang="zh-CN" sz="2800" i="1"/>
              <a:t>Z</a:t>
            </a:r>
            <a:r>
              <a:rPr lang="zh-CN" altLang="en-US" sz="2800"/>
              <a:t>的绝对值</a:t>
            </a:r>
            <a:r>
              <a:rPr lang="en-US" altLang="zh-CN" sz="2800"/>
              <a:t>2.83</a:t>
            </a:r>
            <a:r>
              <a:rPr lang="zh-CN" altLang="en-US" sz="2800"/>
              <a:t>录入，得到的函数值为</a:t>
            </a:r>
          </a:p>
          <a:p>
            <a:pPr marL="0" indent="0" algn="just"/>
            <a:r>
              <a:rPr lang="zh-CN" altLang="en-US" sz="2800"/>
              <a:t>             </a:t>
            </a:r>
            <a:r>
              <a:rPr lang="en-US" altLang="zh-CN" sz="2800"/>
              <a:t>0.997672537</a:t>
            </a:r>
          </a:p>
          <a:p>
            <a:pPr marL="0" indent="0" algn="just"/>
            <a:r>
              <a:rPr lang="en-US" altLang="zh-CN" sz="2800"/>
              <a:t>             P</a:t>
            </a:r>
            <a:r>
              <a:rPr lang="zh-CN" altLang="en-US" sz="2800"/>
              <a:t>值</a:t>
            </a:r>
            <a:r>
              <a:rPr lang="en-US" altLang="zh-CN" sz="2800"/>
              <a:t>=2(1</a:t>
            </a:r>
            <a:r>
              <a:rPr lang="zh-CN" altLang="en-US" sz="2800"/>
              <a:t>－</a:t>
            </a:r>
            <a:r>
              <a:rPr lang="en-US" altLang="zh-CN" sz="2800"/>
              <a:t>0.997672537)=0.004654</a:t>
            </a:r>
          </a:p>
          <a:p>
            <a:pPr marL="0" indent="0" algn="just"/>
            <a:r>
              <a:rPr lang="en-US" altLang="zh-CN" sz="2800">
                <a:cs typeface="Times New Roman" panose="02020603050405020304" pitchFamily="18" charset="0"/>
              </a:rPr>
              <a:t>                      P</a:t>
            </a:r>
            <a:r>
              <a:rPr lang="zh-CN" altLang="en-US" sz="2800"/>
              <a:t>值远远小于</a:t>
            </a:r>
            <a:r>
              <a:rPr lang="zh-CN" altLang="en-US" sz="2800">
                <a:sym typeface="Symbol" panose="05050102010706020507" pitchFamily="18" charset="2"/>
              </a:rPr>
              <a:t></a:t>
            </a:r>
            <a:r>
              <a:rPr lang="zh-CN" altLang="en-US" sz="2800"/>
              <a:t>，故拒绝</a:t>
            </a:r>
            <a:r>
              <a:rPr lang="en-US" altLang="zh-CN" sz="2800"/>
              <a:t>H</a:t>
            </a:r>
            <a:r>
              <a:rPr lang="en-US" altLang="zh-CN" sz="2800" baseline="-25000"/>
              <a:t>0</a:t>
            </a:r>
            <a:endParaRPr lang="en-US" altLang="zh-CN" sz="2800"/>
          </a:p>
        </p:txBody>
      </p:sp>
    </p:spTree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239000" cy="1143000"/>
          </a:xfrm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已知均值的检验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小样本例题分析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593725" y="1857375"/>
            <a:ext cx="5105400" cy="4305300"/>
          </a:xfrm>
        </p:spPr>
        <p:txBody>
          <a:bodyPr/>
          <a:lstStyle/>
          <a:p>
            <a:pPr marL="0" indent="0" algn="just"/>
            <a:r>
              <a:rPr lang="en-US" altLang="zh-CN" b="1">
                <a:solidFill>
                  <a:srgbClr val="FFFFB1"/>
                </a:solidFill>
              </a:rPr>
              <a:t>【</a:t>
            </a:r>
            <a:r>
              <a:rPr lang="zh-CN" altLang="en-US" b="1">
                <a:solidFill>
                  <a:srgbClr val="FFFFB1"/>
                </a:solidFill>
              </a:rPr>
              <a:t>例</a:t>
            </a:r>
            <a:r>
              <a:rPr lang="en-US" altLang="zh-CN" b="1">
                <a:solidFill>
                  <a:srgbClr val="FFFFB1"/>
                </a:solidFill>
              </a:rPr>
              <a:t>】</a:t>
            </a:r>
            <a:r>
              <a:rPr lang="zh-CN" altLang="en-US" sz="3000"/>
              <a:t>根据过去大量资料，某厂生产的灯泡的使用寿命服从正态分布</a:t>
            </a:r>
            <a:r>
              <a:rPr lang="en-US" altLang="zh-CN" sz="3000" i="1">
                <a:latin typeface="Times New Roman" panose="02020603050405020304" pitchFamily="18" charset="0"/>
              </a:rPr>
              <a:t>N~</a:t>
            </a:r>
            <a:r>
              <a:rPr lang="en-US" altLang="zh-CN" sz="3000"/>
              <a:t>(</a:t>
            </a:r>
            <a:r>
              <a:rPr lang="en-US" altLang="zh-CN" sz="3000">
                <a:solidFill>
                  <a:srgbClr val="FFFFB1"/>
                </a:solidFill>
              </a:rPr>
              <a:t>1020</a:t>
            </a:r>
            <a:r>
              <a:rPr lang="zh-CN" altLang="en-US" sz="3000"/>
              <a:t>，</a:t>
            </a:r>
            <a:r>
              <a:rPr lang="en-US" altLang="zh-CN" sz="3000">
                <a:solidFill>
                  <a:srgbClr val="FFFFB1"/>
                </a:solidFill>
              </a:rPr>
              <a:t>100</a:t>
            </a:r>
            <a:r>
              <a:rPr lang="en-US" altLang="zh-CN" sz="3000" baseline="30000">
                <a:solidFill>
                  <a:srgbClr val="FFFFB1"/>
                </a:solidFill>
              </a:rPr>
              <a:t>2</a:t>
            </a:r>
            <a:r>
              <a:rPr lang="en-US" altLang="zh-CN" sz="3000"/>
              <a:t>)</a:t>
            </a:r>
            <a:r>
              <a:rPr lang="zh-CN" altLang="en-US" sz="3000"/>
              <a:t>。现从最近生产的一批产品中随机抽取</a:t>
            </a:r>
            <a:r>
              <a:rPr lang="en-US" altLang="zh-CN" sz="3000">
                <a:solidFill>
                  <a:srgbClr val="FFFFB1"/>
                </a:solidFill>
              </a:rPr>
              <a:t>16</a:t>
            </a:r>
            <a:r>
              <a:rPr lang="zh-CN" altLang="en-US" sz="3000">
                <a:solidFill>
                  <a:srgbClr val="EAEAEA"/>
                </a:solidFill>
              </a:rPr>
              <a:t>只</a:t>
            </a:r>
            <a:r>
              <a:rPr lang="zh-CN" altLang="en-US" sz="3000"/>
              <a:t>，测得样本平均寿命为</a:t>
            </a:r>
            <a:r>
              <a:rPr lang="en-US" altLang="zh-CN" sz="3000">
                <a:solidFill>
                  <a:srgbClr val="FFFFB1"/>
                </a:solidFill>
              </a:rPr>
              <a:t>1080</a:t>
            </a:r>
            <a:r>
              <a:rPr lang="zh-CN" altLang="en-US" sz="3000"/>
              <a:t>小时。试在</a:t>
            </a:r>
            <a:r>
              <a:rPr lang="en-US" altLang="zh-CN" sz="3000">
                <a:solidFill>
                  <a:srgbClr val="FFFFB1"/>
                </a:solidFill>
              </a:rPr>
              <a:t>0.05</a:t>
            </a:r>
            <a:r>
              <a:rPr lang="zh-CN" altLang="en-US" sz="3000"/>
              <a:t>的显著性水平下判断这批产品的使用寿命是否有显著提高？</a:t>
            </a:r>
            <a:r>
              <a:rPr lang="en-US" altLang="zh-CN" sz="3000"/>
              <a:t>(</a:t>
            </a:r>
            <a:r>
              <a:rPr lang="en-US" altLang="zh-CN" sz="3000">
                <a:solidFill>
                  <a:srgbClr val="FFFFB1"/>
                </a:solidFill>
                <a:sym typeface="Symbol" panose="05050102010706020507" pitchFamily="18" charset="2"/>
              </a:rPr>
              <a:t></a:t>
            </a:r>
            <a:r>
              <a:rPr lang="zh-CN" altLang="en-US" sz="3000">
                <a:solidFill>
                  <a:srgbClr val="FFFFB1"/>
                </a:solidFill>
              </a:rPr>
              <a:t>＝</a:t>
            </a:r>
            <a:r>
              <a:rPr lang="en-US" altLang="zh-CN" sz="3000">
                <a:solidFill>
                  <a:srgbClr val="FFFFB1"/>
                </a:solidFill>
              </a:rPr>
              <a:t>0.05</a:t>
            </a:r>
            <a:r>
              <a:rPr lang="en-US" altLang="zh-CN" sz="3000">
                <a:solidFill>
                  <a:srgbClr val="EAEAEA"/>
                </a:solidFill>
              </a:rPr>
              <a:t>)</a:t>
            </a:r>
          </a:p>
        </p:txBody>
      </p:sp>
      <p:sp>
        <p:nvSpPr>
          <p:cNvPr id="155663" name="Litebulb">
            <a:hlinkHover r:id="" action="ppaction://noaction" highlightClick="1"/>
          </p:cNvPr>
          <p:cNvSpPr>
            <a:spLocks noEditPoints="1" noChangeArrowheads="1"/>
          </p:cNvSpPr>
          <p:nvPr/>
        </p:nvSpPr>
        <p:spPr bwMode="auto">
          <a:xfrm>
            <a:off x="6367463" y="3309938"/>
            <a:ext cx="2028825" cy="2981325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3556 w 21600"/>
              <a:gd name="T9" fmla="*/ 2188 h 21600"/>
              <a:gd name="T10" fmla="*/ 18277 w 21600"/>
              <a:gd name="T11" fmla="*/ 9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D9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4" name="AutoShape 16"/>
          <p:cNvSpPr>
            <a:spLocks noChangeArrowheads="1"/>
          </p:cNvSpPr>
          <p:nvPr/>
        </p:nvSpPr>
        <p:spPr bwMode="auto">
          <a:xfrm>
            <a:off x="6081713" y="2114550"/>
            <a:ext cx="2490787" cy="830263"/>
          </a:xfrm>
          <a:prstGeom prst="cloudCallout">
            <a:avLst>
              <a:gd name="adj1" fmla="val -55991"/>
              <a:gd name="adj2" fmla="val 119792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单侧检验</a:t>
            </a:r>
          </a:p>
        </p:txBody>
      </p:sp>
    </p:spTree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已知均值的检验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小样本例题分析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838325"/>
            <a:ext cx="3848100" cy="3932238"/>
          </a:xfrm>
          <a:noFill/>
          <a:ln/>
        </p:spPr>
        <p:txBody>
          <a:bodyPr/>
          <a:lstStyle/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0</a:t>
            </a:r>
            <a:r>
              <a:rPr lang="en-US" altLang="zh-CN" sz="2800" b="1">
                <a:solidFill>
                  <a:srgbClr val="EAEAEA"/>
                </a:solidFill>
              </a:rPr>
              <a:t>: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/>
              <a:t> </a:t>
            </a:r>
            <a:r>
              <a:rPr lang="en-US" altLang="zh-CN" sz="2800" b="1">
                <a:sym typeface="Symbol" panose="05050102010706020507" pitchFamily="18" charset="2"/>
              </a:rPr>
              <a:t></a:t>
            </a:r>
            <a:r>
              <a:rPr lang="en-US" altLang="zh-CN" sz="2800" b="1"/>
              <a:t> 1020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EAEAEA"/>
                </a:solidFill>
              </a:rPr>
              <a:t>: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/>
              <a:t> &gt; 1020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0.05</a:t>
            </a:r>
          </a:p>
          <a:p>
            <a:pPr marL="0" indent="0"/>
            <a:r>
              <a:rPr lang="en-US" altLang="zh-CN" sz="2800" b="1" i="1">
                <a:solidFill>
                  <a:srgbClr val="FFFFB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 i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/>
              <a:t>16</a:t>
            </a:r>
          </a:p>
          <a:p>
            <a:pPr marL="0" indent="0"/>
            <a:r>
              <a:rPr lang="zh-CN" altLang="en-US" sz="2800" b="1">
                <a:solidFill>
                  <a:srgbClr val="FFFFB1"/>
                </a:solidFill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</a:rPr>
              <a:t>(s):</a:t>
            </a:r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4359275" y="1854200"/>
            <a:ext cx="3810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 </a:t>
            </a:r>
          </a:p>
        </p:txBody>
      </p:sp>
      <p:sp>
        <p:nvSpPr>
          <p:cNvPr id="169991" name="Rectangle 7"/>
          <p:cNvSpPr>
            <a:spLocks noChangeArrowheads="1"/>
          </p:cNvSpPr>
          <p:nvPr/>
        </p:nvSpPr>
        <p:spPr bwMode="auto">
          <a:xfrm>
            <a:off x="4433888" y="4354513"/>
            <a:ext cx="43291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的水平上拒绝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4433888" y="5461000"/>
            <a:ext cx="38957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有证据表明这批灯泡的使用寿命有显著提高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4433888" y="3744913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决策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4433888" y="49276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结论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  <p:graphicFrame>
        <p:nvGraphicFramePr>
          <p:cNvPr id="169998" name="Object 1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65650" y="2520950"/>
          <a:ext cx="420687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48" name="公式" r:id="rId4" imgW="1904760" imgH="431640" progId="Equation.3">
                  <p:embed/>
                </p:oleObj>
              </mc:Choice>
              <mc:Fallback>
                <p:oleObj name="公式" r:id="rId4" imgW="1904760" imgH="43164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5650" y="2520950"/>
                        <a:ext cx="4206875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0045" name="Group 61"/>
          <p:cNvGrpSpPr>
            <a:grpSpLocks/>
          </p:cNvGrpSpPr>
          <p:nvPr/>
        </p:nvGrpSpPr>
        <p:grpSpPr bwMode="auto">
          <a:xfrm>
            <a:off x="674688" y="4452938"/>
            <a:ext cx="2887662" cy="1958975"/>
            <a:chOff x="425" y="2805"/>
            <a:chExt cx="1819" cy="1234"/>
          </a:xfrm>
        </p:grpSpPr>
        <p:sp>
          <p:nvSpPr>
            <p:cNvPr id="170002" name="Rectangle 18"/>
            <p:cNvSpPr>
              <a:spLocks noChangeArrowheads="1"/>
            </p:cNvSpPr>
            <p:nvPr/>
          </p:nvSpPr>
          <p:spPr bwMode="auto">
            <a:xfrm>
              <a:off x="2099" y="3789"/>
              <a:ext cx="1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Z</a:t>
              </a:r>
            </a:p>
          </p:txBody>
        </p:sp>
        <p:sp>
          <p:nvSpPr>
            <p:cNvPr id="170003" name="Rectangle 19"/>
            <p:cNvSpPr>
              <a:spLocks noChangeArrowheads="1"/>
            </p:cNvSpPr>
            <p:nvPr/>
          </p:nvSpPr>
          <p:spPr bwMode="auto">
            <a:xfrm>
              <a:off x="1268" y="3786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170004" name="Rectangle 20"/>
            <p:cNvSpPr>
              <a:spLocks noChangeArrowheads="1"/>
            </p:cNvSpPr>
            <p:nvPr/>
          </p:nvSpPr>
          <p:spPr bwMode="auto">
            <a:xfrm>
              <a:off x="1616" y="2805"/>
              <a:ext cx="4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拒绝域</a:t>
              </a:r>
            </a:p>
          </p:txBody>
        </p:sp>
        <p:sp>
          <p:nvSpPr>
            <p:cNvPr id="170005" name="Rectangle 21"/>
            <p:cNvSpPr>
              <a:spLocks noChangeArrowheads="1"/>
            </p:cNvSpPr>
            <p:nvPr/>
          </p:nvSpPr>
          <p:spPr bwMode="auto">
            <a:xfrm>
              <a:off x="1933" y="3216"/>
              <a:ext cx="3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0.05</a:t>
              </a:r>
              <a:endPara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0006" name="Freeform 22" descr="60%"/>
            <p:cNvSpPr>
              <a:spLocks/>
            </p:cNvSpPr>
            <p:nvPr/>
          </p:nvSpPr>
          <p:spPr bwMode="auto">
            <a:xfrm>
              <a:off x="1659" y="3284"/>
              <a:ext cx="526" cy="504"/>
            </a:xfrm>
            <a:custGeom>
              <a:avLst/>
              <a:gdLst>
                <a:gd name="T0" fmla="*/ 0 w 424"/>
                <a:gd name="T1" fmla="*/ 0 h 414"/>
                <a:gd name="T2" fmla="*/ 0 w 424"/>
                <a:gd name="T3" fmla="*/ 414 h 414"/>
                <a:gd name="T4" fmla="*/ 424 w 424"/>
                <a:gd name="T5" fmla="*/ 414 h 414"/>
                <a:gd name="T6" fmla="*/ 372 w 424"/>
                <a:gd name="T7" fmla="*/ 392 h 414"/>
                <a:gd name="T8" fmla="*/ 323 w 424"/>
                <a:gd name="T9" fmla="*/ 366 h 414"/>
                <a:gd name="T10" fmla="*/ 276 w 424"/>
                <a:gd name="T11" fmla="*/ 337 h 414"/>
                <a:gd name="T12" fmla="*/ 230 w 424"/>
                <a:gd name="T13" fmla="*/ 304 h 414"/>
                <a:gd name="T14" fmla="*/ 188 w 424"/>
                <a:gd name="T15" fmla="*/ 268 h 414"/>
                <a:gd name="T16" fmla="*/ 148 w 424"/>
                <a:gd name="T17" fmla="*/ 230 h 414"/>
                <a:gd name="T18" fmla="*/ 112 w 424"/>
                <a:gd name="T19" fmla="*/ 188 h 414"/>
                <a:gd name="T20" fmla="*/ 78 w 424"/>
                <a:gd name="T21" fmla="*/ 145 h 414"/>
                <a:gd name="T22" fmla="*/ 48 w 424"/>
                <a:gd name="T23" fmla="*/ 99 h 414"/>
                <a:gd name="T24" fmla="*/ 22 w 424"/>
                <a:gd name="T25" fmla="*/ 50 h 414"/>
                <a:gd name="T26" fmla="*/ 0 w 424"/>
                <a:gd name="T2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414">
                  <a:moveTo>
                    <a:pt x="0" y="0"/>
                  </a:moveTo>
                  <a:lnTo>
                    <a:pt x="0" y="414"/>
                  </a:lnTo>
                  <a:lnTo>
                    <a:pt x="424" y="414"/>
                  </a:lnTo>
                  <a:lnTo>
                    <a:pt x="372" y="392"/>
                  </a:lnTo>
                  <a:lnTo>
                    <a:pt x="323" y="366"/>
                  </a:lnTo>
                  <a:lnTo>
                    <a:pt x="276" y="337"/>
                  </a:lnTo>
                  <a:lnTo>
                    <a:pt x="230" y="304"/>
                  </a:lnTo>
                  <a:lnTo>
                    <a:pt x="188" y="268"/>
                  </a:lnTo>
                  <a:lnTo>
                    <a:pt x="148" y="230"/>
                  </a:lnTo>
                  <a:lnTo>
                    <a:pt x="112" y="188"/>
                  </a:lnTo>
                  <a:lnTo>
                    <a:pt x="78" y="145"/>
                  </a:lnTo>
                  <a:lnTo>
                    <a:pt x="48" y="99"/>
                  </a:lnTo>
                  <a:lnTo>
                    <a:pt x="22" y="50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0022" name="Group 38"/>
            <p:cNvGrpSpPr>
              <a:grpSpLocks/>
            </p:cNvGrpSpPr>
            <p:nvPr/>
          </p:nvGrpSpPr>
          <p:grpSpPr bwMode="auto">
            <a:xfrm>
              <a:off x="448" y="2843"/>
              <a:ext cx="1761" cy="909"/>
              <a:chOff x="472" y="2857"/>
              <a:chExt cx="1808" cy="838"/>
            </a:xfrm>
          </p:grpSpPr>
          <p:sp>
            <p:nvSpPr>
              <p:cNvPr id="170023" name="Freeform 39"/>
              <p:cNvSpPr>
                <a:spLocks/>
              </p:cNvSpPr>
              <p:nvPr/>
            </p:nvSpPr>
            <p:spPr bwMode="auto">
              <a:xfrm>
                <a:off x="1376" y="2857"/>
                <a:ext cx="904" cy="838"/>
              </a:xfrm>
              <a:custGeom>
                <a:avLst/>
                <a:gdLst>
                  <a:gd name="T0" fmla="*/ 904 w 904"/>
                  <a:gd name="T1" fmla="*/ 838 h 838"/>
                  <a:gd name="T2" fmla="*/ 809 w 904"/>
                  <a:gd name="T3" fmla="*/ 828 h 838"/>
                  <a:gd name="T4" fmla="*/ 762 w 904"/>
                  <a:gd name="T5" fmla="*/ 818 h 838"/>
                  <a:gd name="T6" fmla="*/ 714 w 904"/>
                  <a:gd name="T7" fmla="*/ 805 h 838"/>
                  <a:gd name="T8" fmla="*/ 667 w 904"/>
                  <a:gd name="T9" fmla="*/ 785 h 838"/>
                  <a:gd name="T10" fmla="*/ 619 w 904"/>
                  <a:gd name="T11" fmla="*/ 759 h 838"/>
                  <a:gd name="T12" fmla="*/ 572 w 904"/>
                  <a:gd name="T13" fmla="*/ 724 h 838"/>
                  <a:gd name="T14" fmla="*/ 476 w 904"/>
                  <a:gd name="T15" fmla="*/ 627 h 838"/>
                  <a:gd name="T16" fmla="*/ 381 w 904"/>
                  <a:gd name="T17" fmla="*/ 491 h 838"/>
                  <a:gd name="T18" fmla="*/ 286 w 904"/>
                  <a:gd name="T19" fmla="*/ 326 h 838"/>
                  <a:gd name="T20" fmla="*/ 239 w 904"/>
                  <a:gd name="T21" fmla="*/ 243 h 838"/>
                  <a:gd name="T22" fmla="*/ 191 w 904"/>
                  <a:gd name="T23" fmla="*/ 165 h 838"/>
                  <a:gd name="T24" fmla="*/ 144 w 904"/>
                  <a:gd name="T25" fmla="*/ 98 h 838"/>
                  <a:gd name="T26" fmla="*/ 95 w 904"/>
                  <a:gd name="T27" fmla="*/ 44 h 838"/>
                  <a:gd name="T28" fmla="*/ 48 w 904"/>
                  <a:gd name="T29" fmla="*/ 11 h 838"/>
                  <a:gd name="T30" fmla="*/ 0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904" y="838"/>
                    </a:moveTo>
                    <a:lnTo>
                      <a:pt x="809" y="828"/>
                    </a:lnTo>
                    <a:lnTo>
                      <a:pt x="762" y="818"/>
                    </a:lnTo>
                    <a:lnTo>
                      <a:pt x="714" y="805"/>
                    </a:lnTo>
                    <a:lnTo>
                      <a:pt x="667" y="785"/>
                    </a:lnTo>
                    <a:lnTo>
                      <a:pt x="619" y="759"/>
                    </a:lnTo>
                    <a:lnTo>
                      <a:pt x="572" y="724"/>
                    </a:lnTo>
                    <a:lnTo>
                      <a:pt x="476" y="627"/>
                    </a:lnTo>
                    <a:lnTo>
                      <a:pt x="381" y="491"/>
                    </a:lnTo>
                    <a:lnTo>
                      <a:pt x="286" y="326"/>
                    </a:lnTo>
                    <a:lnTo>
                      <a:pt x="239" y="243"/>
                    </a:lnTo>
                    <a:lnTo>
                      <a:pt x="191" y="165"/>
                    </a:lnTo>
                    <a:lnTo>
                      <a:pt x="144" y="98"/>
                    </a:lnTo>
                    <a:lnTo>
                      <a:pt x="95" y="44"/>
                    </a:lnTo>
                    <a:lnTo>
                      <a:pt x="48" y="1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024" name="Freeform 40"/>
              <p:cNvSpPr>
                <a:spLocks/>
              </p:cNvSpPr>
              <p:nvPr/>
            </p:nvSpPr>
            <p:spPr bwMode="auto">
              <a:xfrm>
                <a:off x="472" y="2857"/>
                <a:ext cx="904" cy="838"/>
              </a:xfrm>
              <a:custGeom>
                <a:avLst/>
                <a:gdLst>
                  <a:gd name="T0" fmla="*/ 0 w 904"/>
                  <a:gd name="T1" fmla="*/ 838 h 838"/>
                  <a:gd name="T2" fmla="*/ 95 w 904"/>
                  <a:gd name="T3" fmla="*/ 828 h 838"/>
                  <a:gd name="T4" fmla="*/ 144 w 904"/>
                  <a:gd name="T5" fmla="*/ 818 h 838"/>
                  <a:gd name="T6" fmla="*/ 191 w 904"/>
                  <a:gd name="T7" fmla="*/ 805 h 838"/>
                  <a:gd name="T8" fmla="*/ 238 w 904"/>
                  <a:gd name="T9" fmla="*/ 785 h 838"/>
                  <a:gd name="T10" fmla="*/ 286 w 904"/>
                  <a:gd name="T11" fmla="*/ 759 h 838"/>
                  <a:gd name="T12" fmla="*/ 333 w 904"/>
                  <a:gd name="T13" fmla="*/ 724 h 838"/>
                  <a:gd name="T14" fmla="*/ 429 w 904"/>
                  <a:gd name="T15" fmla="*/ 627 h 838"/>
                  <a:gd name="T16" fmla="*/ 523 w 904"/>
                  <a:gd name="T17" fmla="*/ 491 h 838"/>
                  <a:gd name="T18" fmla="*/ 619 w 904"/>
                  <a:gd name="T19" fmla="*/ 326 h 838"/>
                  <a:gd name="T20" fmla="*/ 667 w 904"/>
                  <a:gd name="T21" fmla="*/ 243 h 838"/>
                  <a:gd name="T22" fmla="*/ 714 w 904"/>
                  <a:gd name="T23" fmla="*/ 165 h 838"/>
                  <a:gd name="T24" fmla="*/ 762 w 904"/>
                  <a:gd name="T25" fmla="*/ 98 h 838"/>
                  <a:gd name="T26" fmla="*/ 809 w 904"/>
                  <a:gd name="T27" fmla="*/ 44 h 838"/>
                  <a:gd name="T28" fmla="*/ 857 w 904"/>
                  <a:gd name="T29" fmla="*/ 11 h 838"/>
                  <a:gd name="T30" fmla="*/ 904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0" y="838"/>
                    </a:moveTo>
                    <a:lnTo>
                      <a:pt x="95" y="828"/>
                    </a:lnTo>
                    <a:lnTo>
                      <a:pt x="144" y="818"/>
                    </a:lnTo>
                    <a:lnTo>
                      <a:pt x="191" y="805"/>
                    </a:lnTo>
                    <a:lnTo>
                      <a:pt x="238" y="785"/>
                    </a:lnTo>
                    <a:lnTo>
                      <a:pt x="286" y="759"/>
                    </a:lnTo>
                    <a:lnTo>
                      <a:pt x="333" y="724"/>
                    </a:lnTo>
                    <a:lnTo>
                      <a:pt x="429" y="627"/>
                    </a:lnTo>
                    <a:lnTo>
                      <a:pt x="523" y="491"/>
                    </a:lnTo>
                    <a:lnTo>
                      <a:pt x="619" y="326"/>
                    </a:lnTo>
                    <a:lnTo>
                      <a:pt x="667" y="243"/>
                    </a:lnTo>
                    <a:lnTo>
                      <a:pt x="714" y="165"/>
                    </a:lnTo>
                    <a:lnTo>
                      <a:pt x="762" y="98"/>
                    </a:lnTo>
                    <a:lnTo>
                      <a:pt x="809" y="44"/>
                    </a:lnTo>
                    <a:lnTo>
                      <a:pt x="857" y="11"/>
                    </a:lnTo>
                    <a:lnTo>
                      <a:pt x="904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0025" name="Group 41"/>
            <p:cNvGrpSpPr>
              <a:grpSpLocks/>
            </p:cNvGrpSpPr>
            <p:nvPr/>
          </p:nvGrpSpPr>
          <p:grpSpPr bwMode="auto">
            <a:xfrm>
              <a:off x="1642" y="3050"/>
              <a:ext cx="292" cy="727"/>
              <a:chOff x="4652" y="2072"/>
              <a:chExt cx="375" cy="874"/>
            </a:xfrm>
          </p:grpSpPr>
          <p:sp>
            <p:nvSpPr>
              <p:cNvPr id="170026" name="Line 42"/>
              <p:cNvSpPr>
                <a:spLocks noChangeShapeType="1"/>
              </p:cNvSpPr>
              <p:nvPr/>
            </p:nvSpPr>
            <p:spPr bwMode="auto">
              <a:xfrm>
                <a:off x="4652" y="2072"/>
                <a:ext cx="375" cy="2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027" name="Line 43"/>
              <p:cNvSpPr>
                <a:spLocks noChangeShapeType="1"/>
              </p:cNvSpPr>
              <p:nvPr/>
            </p:nvSpPr>
            <p:spPr bwMode="auto">
              <a:xfrm flipV="1">
                <a:off x="4655" y="2072"/>
                <a:ext cx="1" cy="874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0028" name="Rectangle 44"/>
            <p:cNvSpPr>
              <a:spLocks noChangeArrowheads="1"/>
            </p:cNvSpPr>
            <p:nvPr/>
          </p:nvSpPr>
          <p:spPr bwMode="auto">
            <a:xfrm>
              <a:off x="1537" y="3816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b="1"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1.645</a:t>
              </a:r>
              <a:endPara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0029" name="Freeform 45"/>
            <p:cNvSpPr>
              <a:spLocks/>
            </p:cNvSpPr>
            <p:nvPr/>
          </p:nvSpPr>
          <p:spPr bwMode="auto">
            <a:xfrm rot="3547430">
              <a:off x="1802" y="3369"/>
              <a:ext cx="132" cy="319"/>
            </a:xfrm>
            <a:custGeom>
              <a:avLst/>
              <a:gdLst>
                <a:gd name="T0" fmla="*/ 0 w 110"/>
                <a:gd name="T1" fmla="*/ 0 h 238"/>
                <a:gd name="T2" fmla="*/ 19 w 110"/>
                <a:gd name="T3" fmla="*/ 1 h 238"/>
                <a:gd name="T4" fmla="*/ 37 w 110"/>
                <a:gd name="T5" fmla="*/ 5 h 238"/>
                <a:gd name="T6" fmla="*/ 52 w 110"/>
                <a:gd name="T7" fmla="*/ 14 h 238"/>
                <a:gd name="T8" fmla="*/ 67 w 110"/>
                <a:gd name="T9" fmla="*/ 25 h 238"/>
                <a:gd name="T10" fmla="*/ 78 w 110"/>
                <a:gd name="T11" fmla="*/ 39 h 238"/>
                <a:gd name="T12" fmla="*/ 86 w 110"/>
                <a:gd name="T13" fmla="*/ 55 h 238"/>
                <a:gd name="T14" fmla="*/ 90 w 110"/>
                <a:gd name="T15" fmla="*/ 73 h 238"/>
                <a:gd name="T16" fmla="*/ 90 w 110"/>
                <a:gd name="T17" fmla="*/ 90 h 238"/>
                <a:gd name="T18" fmla="*/ 86 w 110"/>
                <a:gd name="T19" fmla="*/ 108 h 238"/>
                <a:gd name="T20" fmla="*/ 78 w 110"/>
                <a:gd name="T21" fmla="*/ 124 h 238"/>
                <a:gd name="T22" fmla="*/ 70 w 110"/>
                <a:gd name="T23" fmla="*/ 140 h 238"/>
                <a:gd name="T24" fmla="*/ 67 w 110"/>
                <a:gd name="T25" fmla="*/ 157 h 238"/>
                <a:gd name="T26" fmla="*/ 67 w 110"/>
                <a:gd name="T27" fmla="*/ 175 h 238"/>
                <a:gd name="T28" fmla="*/ 70 w 110"/>
                <a:gd name="T29" fmla="*/ 192 h 238"/>
                <a:gd name="T30" fmla="*/ 79 w 110"/>
                <a:gd name="T31" fmla="*/ 209 h 238"/>
                <a:gd name="T32" fmla="*/ 90 w 110"/>
                <a:gd name="T33" fmla="*/ 222 h 238"/>
                <a:gd name="T34" fmla="*/ 103 w 110"/>
                <a:gd name="T35" fmla="*/ 234 h 238"/>
                <a:gd name="T36" fmla="*/ 110 w 110"/>
                <a:gd name="T3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38">
                  <a:moveTo>
                    <a:pt x="0" y="0"/>
                  </a:moveTo>
                  <a:lnTo>
                    <a:pt x="19" y="1"/>
                  </a:lnTo>
                  <a:lnTo>
                    <a:pt x="37" y="5"/>
                  </a:lnTo>
                  <a:lnTo>
                    <a:pt x="52" y="14"/>
                  </a:lnTo>
                  <a:lnTo>
                    <a:pt x="67" y="25"/>
                  </a:lnTo>
                  <a:lnTo>
                    <a:pt x="78" y="39"/>
                  </a:lnTo>
                  <a:lnTo>
                    <a:pt x="86" y="55"/>
                  </a:lnTo>
                  <a:lnTo>
                    <a:pt x="90" y="73"/>
                  </a:lnTo>
                  <a:lnTo>
                    <a:pt x="90" y="90"/>
                  </a:lnTo>
                  <a:lnTo>
                    <a:pt x="86" y="108"/>
                  </a:lnTo>
                  <a:lnTo>
                    <a:pt x="78" y="124"/>
                  </a:lnTo>
                  <a:lnTo>
                    <a:pt x="70" y="140"/>
                  </a:lnTo>
                  <a:lnTo>
                    <a:pt x="67" y="157"/>
                  </a:lnTo>
                  <a:lnTo>
                    <a:pt x="67" y="175"/>
                  </a:lnTo>
                  <a:lnTo>
                    <a:pt x="70" y="192"/>
                  </a:lnTo>
                  <a:lnTo>
                    <a:pt x="79" y="209"/>
                  </a:lnTo>
                  <a:lnTo>
                    <a:pt x="90" y="222"/>
                  </a:lnTo>
                  <a:lnTo>
                    <a:pt x="103" y="234"/>
                  </a:lnTo>
                  <a:lnTo>
                    <a:pt x="110" y="23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30" name="Line 46"/>
            <p:cNvSpPr>
              <a:spLocks noChangeShapeType="1"/>
            </p:cNvSpPr>
            <p:nvPr/>
          </p:nvSpPr>
          <p:spPr bwMode="auto">
            <a:xfrm>
              <a:off x="1332" y="2868"/>
              <a:ext cx="0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0031" name="Group 47"/>
            <p:cNvGrpSpPr>
              <a:grpSpLocks/>
            </p:cNvGrpSpPr>
            <p:nvPr/>
          </p:nvGrpSpPr>
          <p:grpSpPr bwMode="auto">
            <a:xfrm>
              <a:off x="425" y="3041"/>
              <a:ext cx="1817" cy="756"/>
              <a:chOff x="449" y="3003"/>
              <a:chExt cx="1865" cy="697"/>
            </a:xfrm>
          </p:grpSpPr>
          <p:sp>
            <p:nvSpPr>
              <p:cNvPr id="170032" name="Freeform 48"/>
              <p:cNvSpPr>
                <a:spLocks/>
              </p:cNvSpPr>
              <p:nvPr/>
            </p:nvSpPr>
            <p:spPr bwMode="auto">
              <a:xfrm>
                <a:off x="472" y="3003"/>
                <a:ext cx="1842" cy="689"/>
              </a:xfrm>
              <a:custGeom>
                <a:avLst/>
                <a:gdLst>
                  <a:gd name="T0" fmla="*/ 0 w 1842"/>
                  <a:gd name="T1" fmla="*/ 0 h 689"/>
                  <a:gd name="T2" fmla="*/ 0 w 1842"/>
                  <a:gd name="T3" fmla="*/ 689 h 689"/>
                  <a:gd name="T4" fmla="*/ 1842 w 1842"/>
                  <a:gd name="T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2" h="689">
                    <a:moveTo>
                      <a:pt x="0" y="0"/>
                    </a:moveTo>
                    <a:lnTo>
                      <a:pt x="0" y="689"/>
                    </a:lnTo>
                    <a:lnTo>
                      <a:pt x="1842" y="689"/>
                    </a:lnTo>
                  </a:path>
                </a:pathLst>
              </a:custGeom>
              <a:noFill/>
              <a:ln w="38100" cmpd="sng">
                <a:solidFill>
                  <a:srgbClr val="F0F0F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70033" name="Group 49"/>
              <p:cNvGrpSpPr>
                <a:grpSpLocks/>
              </p:cNvGrpSpPr>
              <p:nvPr/>
            </p:nvGrpSpPr>
            <p:grpSpPr bwMode="auto">
              <a:xfrm>
                <a:off x="449" y="3003"/>
                <a:ext cx="209" cy="697"/>
                <a:chOff x="449" y="3003"/>
                <a:chExt cx="209" cy="697"/>
              </a:xfrm>
            </p:grpSpPr>
            <p:sp>
              <p:nvSpPr>
                <p:cNvPr id="170034" name="Line 50"/>
                <p:cNvSpPr>
                  <a:spLocks noChangeShapeType="1"/>
                </p:cNvSpPr>
                <p:nvPr/>
              </p:nvSpPr>
              <p:spPr bwMode="auto">
                <a:xfrm>
                  <a:off x="449" y="3003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35" name="Line 51"/>
                <p:cNvSpPr>
                  <a:spLocks noChangeShapeType="1"/>
                </p:cNvSpPr>
                <p:nvPr/>
              </p:nvSpPr>
              <p:spPr bwMode="auto">
                <a:xfrm>
                  <a:off x="449" y="3072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36" name="Line 52"/>
                <p:cNvSpPr>
                  <a:spLocks noChangeShapeType="1"/>
                </p:cNvSpPr>
                <p:nvPr/>
              </p:nvSpPr>
              <p:spPr bwMode="auto">
                <a:xfrm>
                  <a:off x="449" y="3142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37" name="Line 53"/>
                <p:cNvSpPr>
                  <a:spLocks noChangeShapeType="1"/>
                </p:cNvSpPr>
                <p:nvPr/>
              </p:nvSpPr>
              <p:spPr bwMode="auto">
                <a:xfrm>
                  <a:off x="449" y="3210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38" name="Line 54"/>
                <p:cNvSpPr>
                  <a:spLocks noChangeShapeType="1"/>
                </p:cNvSpPr>
                <p:nvPr/>
              </p:nvSpPr>
              <p:spPr bwMode="auto">
                <a:xfrm>
                  <a:off x="449" y="3279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39" name="Line 55"/>
                <p:cNvSpPr>
                  <a:spLocks noChangeShapeType="1"/>
                </p:cNvSpPr>
                <p:nvPr/>
              </p:nvSpPr>
              <p:spPr bwMode="auto">
                <a:xfrm>
                  <a:off x="449" y="3347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40" name="Line 56"/>
                <p:cNvSpPr>
                  <a:spLocks noChangeShapeType="1"/>
                </p:cNvSpPr>
                <p:nvPr/>
              </p:nvSpPr>
              <p:spPr bwMode="auto">
                <a:xfrm>
                  <a:off x="449" y="3417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41" name="Line 57"/>
                <p:cNvSpPr>
                  <a:spLocks noChangeShapeType="1"/>
                </p:cNvSpPr>
                <p:nvPr/>
              </p:nvSpPr>
              <p:spPr bwMode="auto">
                <a:xfrm>
                  <a:off x="449" y="3485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42" name="Line 58"/>
                <p:cNvSpPr>
                  <a:spLocks noChangeShapeType="1"/>
                </p:cNvSpPr>
                <p:nvPr/>
              </p:nvSpPr>
              <p:spPr bwMode="auto">
                <a:xfrm>
                  <a:off x="449" y="3554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43" name="Line 59"/>
                <p:cNvSpPr>
                  <a:spLocks noChangeShapeType="1"/>
                </p:cNvSpPr>
                <p:nvPr/>
              </p:nvSpPr>
              <p:spPr bwMode="auto">
                <a:xfrm>
                  <a:off x="449" y="3623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044" name="Line 60"/>
                <p:cNvSpPr>
                  <a:spLocks noChangeShapeType="1"/>
                </p:cNvSpPr>
                <p:nvPr/>
              </p:nvSpPr>
              <p:spPr bwMode="auto">
                <a:xfrm>
                  <a:off x="657" y="3692"/>
                  <a:ext cx="1" cy="8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70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9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9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  <p:bldP spid="169988" grpId="0" build="p" autoUpdateAnimBg="0"/>
      <p:bldP spid="169991" grpId="0" build="p" autoUpdateAnimBg="0"/>
      <p:bldP spid="169992" grpId="0" build="p" autoUpdateAnimBg="0"/>
      <p:bldP spid="169995" grpId="0" build="p" autoUpdateAnimBg="0"/>
      <p:bldP spid="169996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239000" cy="1200150"/>
          </a:xfrm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未知大样本均值的检验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08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828800"/>
            <a:ext cx="5010150" cy="4305300"/>
          </a:xfrm>
        </p:spPr>
        <p:txBody>
          <a:bodyPr/>
          <a:lstStyle/>
          <a:p>
            <a:pPr marL="0" indent="0" algn="just">
              <a:lnSpc>
                <a:spcPct val="90000"/>
              </a:lnSpc>
            </a:pPr>
            <a:r>
              <a:rPr lang="en-US" altLang="zh-CN" sz="2800" b="1">
                <a:solidFill>
                  <a:srgbClr val="FFFF99"/>
                </a:solidFill>
              </a:rPr>
              <a:t>【</a:t>
            </a:r>
            <a:r>
              <a:rPr lang="zh-CN" altLang="en-US" sz="2800" b="1">
                <a:solidFill>
                  <a:srgbClr val="FFFF99"/>
                </a:solidFill>
              </a:rPr>
              <a:t>例</a:t>
            </a:r>
            <a:r>
              <a:rPr lang="en-US" altLang="zh-CN" sz="2800" b="1">
                <a:solidFill>
                  <a:srgbClr val="FFFF99"/>
                </a:solidFill>
              </a:rPr>
              <a:t>】</a:t>
            </a:r>
            <a:r>
              <a:rPr lang="zh-CN" altLang="en-US" sz="2800"/>
              <a:t>某电子元件批量生产的质量标准为平均使用寿命</a:t>
            </a:r>
            <a:r>
              <a:rPr lang="en-US" altLang="zh-CN" sz="2800">
                <a:solidFill>
                  <a:srgbClr val="FFFF99"/>
                </a:solidFill>
                <a:cs typeface="Times New Roman" panose="02020603050405020304" pitchFamily="18" charset="0"/>
              </a:rPr>
              <a:t>1200</a:t>
            </a:r>
            <a:r>
              <a:rPr lang="zh-CN" altLang="en-US" sz="2800"/>
              <a:t>小时。某厂宣称他们采用一种新工艺生产的元件质量大大超过规定标准。为了进行验证，随机抽取了</a:t>
            </a:r>
            <a:r>
              <a:rPr lang="en-US" altLang="zh-CN" sz="2800">
                <a:solidFill>
                  <a:srgbClr val="FFFF99"/>
                </a:solidFill>
                <a:cs typeface="Times New Roman" panose="02020603050405020304" pitchFamily="18" charset="0"/>
              </a:rPr>
              <a:t>100</a:t>
            </a:r>
            <a:r>
              <a:rPr lang="zh-CN" altLang="en-US" sz="2800"/>
              <a:t>件作为样本，测得平均使用寿命</a:t>
            </a:r>
            <a:r>
              <a:rPr lang="en-US" altLang="zh-CN" sz="2800">
                <a:solidFill>
                  <a:srgbClr val="FFFF99"/>
                </a:solidFill>
                <a:cs typeface="Times New Roman" panose="02020603050405020304" pitchFamily="18" charset="0"/>
              </a:rPr>
              <a:t>1245</a:t>
            </a:r>
            <a:r>
              <a:rPr lang="zh-CN" altLang="en-US" sz="2800"/>
              <a:t>小时，标准差</a:t>
            </a:r>
            <a:r>
              <a:rPr lang="en-US" altLang="zh-CN" sz="2800">
                <a:solidFill>
                  <a:srgbClr val="FFFF99"/>
                </a:solidFill>
                <a:cs typeface="Times New Roman" panose="02020603050405020304" pitchFamily="18" charset="0"/>
              </a:rPr>
              <a:t>300</a:t>
            </a:r>
            <a:r>
              <a:rPr lang="zh-CN" altLang="en-US" sz="2800"/>
              <a:t>小时。能否说该厂生产的电子元件质量显著地高于规定标准？ </a:t>
            </a:r>
            <a:r>
              <a:rPr lang="en-US" altLang="zh-CN" sz="2800"/>
              <a:t>(</a:t>
            </a:r>
            <a:r>
              <a:rPr lang="en-US" altLang="zh-CN" sz="2800">
                <a:solidFill>
                  <a:srgbClr val="FFFFB1"/>
                </a:solidFill>
                <a:sym typeface="Symbol" panose="05050102010706020507" pitchFamily="18" charset="2"/>
              </a:rPr>
              <a:t></a:t>
            </a:r>
            <a:r>
              <a:rPr lang="zh-CN" altLang="en-US" sz="2800">
                <a:solidFill>
                  <a:srgbClr val="FFFFB1"/>
                </a:solidFill>
              </a:rPr>
              <a:t>＝</a:t>
            </a:r>
            <a:r>
              <a:rPr lang="en-US" altLang="zh-CN" sz="2800">
                <a:solidFill>
                  <a:srgbClr val="FFFFB1"/>
                </a:solidFill>
              </a:rPr>
              <a:t>0.05</a:t>
            </a:r>
            <a:r>
              <a:rPr lang="en-US" altLang="zh-CN" sz="2800"/>
              <a:t>)</a:t>
            </a:r>
          </a:p>
        </p:txBody>
      </p:sp>
      <p:sp>
        <p:nvSpPr>
          <p:cNvPr id="708614" name="AutoShape 6"/>
          <p:cNvSpPr>
            <a:spLocks noChangeArrowheads="1"/>
          </p:cNvSpPr>
          <p:nvPr/>
        </p:nvSpPr>
        <p:spPr bwMode="auto">
          <a:xfrm>
            <a:off x="6081713" y="2114550"/>
            <a:ext cx="2490787" cy="830263"/>
          </a:xfrm>
          <a:prstGeom prst="cloudCallout">
            <a:avLst>
              <a:gd name="adj1" fmla="val -55991"/>
              <a:gd name="adj2" fmla="val 119792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单侧检验</a:t>
            </a:r>
          </a:p>
        </p:txBody>
      </p:sp>
      <p:grpSp>
        <p:nvGrpSpPr>
          <p:cNvPr id="708624" name="Group 16"/>
          <p:cNvGrpSpPr>
            <a:grpSpLocks/>
          </p:cNvGrpSpPr>
          <p:nvPr/>
        </p:nvGrpSpPr>
        <p:grpSpPr bwMode="auto">
          <a:xfrm>
            <a:off x="5913438" y="3598863"/>
            <a:ext cx="2616200" cy="2032000"/>
            <a:chOff x="3725" y="2267"/>
            <a:chExt cx="1648" cy="1280"/>
          </a:xfrm>
        </p:grpSpPr>
        <p:sp>
          <p:nvSpPr>
            <p:cNvPr id="708618" name="Freeform 10"/>
            <p:cNvSpPr>
              <a:spLocks/>
            </p:cNvSpPr>
            <p:nvPr/>
          </p:nvSpPr>
          <p:spPr bwMode="auto">
            <a:xfrm rot="-669707">
              <a:off x="3725" y="2341"/>
              <a:ext cx="1196" cy="1206"/>
            </a:xfrm>
            <a:custGeom>
              <a:avLst/>
              <a:gdLst>
                <a:gd name="T0" fmla="*/ 785 w 913"/>
                <a:gd name="T1" fmla="*/ 1333 h 1333"/>
                <a:gd name="T2" fmla="*/ 913 w 913"/>
                <a:gd name="T3" fmla="*/ 44 h 1333"/>
                <a:gd name="T4" fmla="*/ 129 w 913"/>
                <a:gd name="T5" fmla="*/ 0 h 1333"/>
                <a:gd name="T6" fmla="*/ 0 w 913"/>
                <a:gd name="T7" fmla="*/ 1148 h 1333"/>
                <a:gd name="T8" fmla="*/ 785 w 913"/>
                <a:gd name="T9" fmla="*/ 1333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3" h="1333">
                  <a:moveTo>
                    <a:pt x="785" y="1333"/>
                  </a:moveTo>
                  <a:lnTo>
                    <a:pt x="913" y="44"/>
                  </a:lnTo>
                  <a:lnTo>
                    <a:pt x="129" y="0"/>
                  </a:lnTo>
                  <a:lnTo>
                    <a:pt x="0" y="1148"/>
                  </a:lnTo>
                  <a:lnTo>
                    <a:pt x="785" y="1333"/>
                  </a:lnTo>
                  <a:close/>
                </a:path>
              </a:pathLst>
            </a:custGeom>
            <a:solidFill>
              <a:srgbClr val="969696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8619" name="Freeform 11"/>
            <p:cNvSpPr>
              <a:spLocks/>
            </p:cNvSpPr>
            <p:nvPr/>
          </p:nvSpPr>
          <p:spPr bwMode="auto">
            <a:xfrm rot="-625351">
              <a:off x="3835" y="2439"/>
              <a:ext cx="930" cy="975"/>
            </a:xfrm>
            <a:custGeom>
              <a:avLst/>
              <a:gdLst>
                <a:gd name="T0" fmla="*/ 654 w 654"/>
                <a:gd name="T1" fmla="*/ 45 h 1003"/>
                <a:gd name="T2" fmla="*/ 561 w 654"/>
                <a:gd name="T3" fmla="*/ 1003 h 1003"/>
                <a:gd name="T4" fmla="*/ 0 w 654"/>
                <a:gd name="T5" fmla="*/ 890 h 1003"/>
                <a:gd name="T6" fmla="*/ 95 w 654"/>
                <a:gd name="T7" fmla="*/ 0 h 1003"/>
                <a:gd name="T8" fmla="*/ 654 w 654"/>
                <a:gd name="T9" fmla="*/ 45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1003">
                  <a:moveTo>
                    <a:pt x="654" y="45"/>
                  </a:moveTo>
                  <a:lnTo>
                    <a:pt x="561" y="1003"/>
                  </a:lnTo>
                  <a:lnTo>
                    <a:pt x="0" y="890"/>
                  </a:lnTo>
                  <a:lnTo>
                    <a:pt x="95" y="0"/>
                  </a:lnTo>
                  <a:lnTo>
                    <a:pt x="654" y="45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8620" name="AutoShape 12"/>
            <p:cNvSpPr>
              <a:spLocks noChangeArrowheads="1"/>
            </p:cNvSpPr>
            <p:nvPr/>
          </p:nvSpPr>
          <p:spPr bwMode="auto">
            <a:xfrm rot="15988652" flipV="1">
              <a:off x="4523" y="2568"/>
              <a:ext cx="1152" cy="549"/>
            </a:xfrm>
            <a:prstGeom prst="triangle">
              <a:avLst>
                <a:gd name="adj" fmla="val 72560"/>
              </a:avLst>
            </a:prstGeom>
            <a:solidFill>
              <a:srgbClr val="C0C0C0"/>
            </a:solidFill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未知大样本均值的检验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76400"/>
            <a:ext cx="3848100" cy="4114800"/>
          </a:xfrm>
          <a:noFill/>
          <a:ln/>
        </p:spPr>
        <p:txBody>
          <a:bodyPr/>
          <a:lstStyle/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0</a:t>
            </a:r>
            <a:r>
              <a:rPr lang="en-US" altLang="zh-CN" sz="2800" b="1">
                <a:solidFill>
                  <a:srgbClr val="EAEAEA"/>
                </a:solidFill>
              </a:rPr>
              <a:t>: </a:t>
            </a:r>
            <a:r>
              <a:rPr lang="en-US" altLang="zh-CN" sz="2800" b="1">
                <a:latin typeface="Symbol" panose="05050102010706020507" pitchFamily="18" charset="2"/>
              </a:rPr>
              <a:t> </a:t>
            </a:r>
            <a:r>
              <a:rPr lang="en-US" altLang="zh-CN" sz="2800" b="1">
                <a:sym typeface="Symbol" panose="05050102010706020507" pitchFamily="18" charset="2"/>
              </a:rPr>
              <a:t> </a:t>
            </a:r>
            <a:r>
              <a:rPr lang="en-US" altLang="zh-CN" sz="2800" b="1"/>
              <a:t>1200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EAEAEA"/>
                </a:solidFill>
              </a:rPr>
              <a:t>: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/>
              <a:t> &gt;1200</a:t>
            </a:r>
          </a:p>
          <a:p>
            <a:pPr marL="0" indent="0"/>
            <a:r>
              <a:rPr lang="en-US" altLang="zh-CN" sz="2800" b="1">
                <a:solidFill>
                  <a:srgbClr val="FFFF93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FFFF93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/>
              <a:t>0.05</a:t>
            </a:r>
          </a:p>
          <a:p>
            <a:pPr marL="0" indent="0"/>
            <a:r>
              <a:rPr lang="en-US" altLang="zh-CN" sz="2800" b="1" i="1">
                <a:solidFill>
                  <a:srgbClr val="FFFFB1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b="1">
                <a:solidFill>
                  <a:srgbClr val="EAEAEA"/>
                </a:solidFill>
              </a:rPr>
              <a:t>=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/>
              <a:t>100</a:t>
            </a:r>
          </a:p>
          <a:p>
            <a:pPr marL="0" indent="0"/>
            <a:r>
              <a:rPr lang="zh-CN" altLang="en-US" sz="2800" b="1">
                <a:solidFill>
                  <a:srgbClr val="FFFFB1"/>
                </a:solidFill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</a:rPr>
              <a:t>(s):</a:t>
            </a:r>
          </a:p>
        </p:txBody>
      </p:sp>
      <p:sp>
        <p:nvSpPr>
          <p:cNvPr id="950276" name="Rectangle 4"/>
          <p:cNvSpPr>
            <a:spLocks noChangeArrowheads="1"/>
          </p:cNvSpPr>
          <p:nvPr/>
        </p:nvSpPr>
        <p:spPr bwMode="auto">
          <a:xfrm>
            <a:off x="4256088" y="1793875"/>
            <a:ext cx="3810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 </a:t>
            </a:r>
          </a:p>
        </p:txBody>
      </p:sp>
      <p:sp>
        <p:nvSpPr>
          <p:cNvPr id="950277" name="Rectangle 5"/>
          <p:cNvSpPr>
            <a:spLocks noChangeArrowheads="1"/>
          </p:cNvSpPr>
          <p:nvPr/>
        </p:nvSpPr>
        <p:spPr bwMode="auto">
          <a:xfrm>
            <a:off x="4257675" y="4333875"/>
            <a:ext cx="45053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的水平上不拒绝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950278" name="Rectangle 6"/>
          <p:cNvSpPr>
            <a:spLocks noChangeArrowheads="1"/>
          </p:cNvSpPr>
          <p:nvPr/>
        </p:nvSpPr>
        <p:spPr bwMode="auto">
          <a:xfrm>
            <a:off x="4352925" y="5400675"/>
            <a:ext cx="41624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不能认为该厂生产的元件寿命显著地高于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1200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小时</a:t>
            </a:r>
          </a:p>
        </p:txBody>
      </p:sp>
      <p:sp>
        <p:nvSpPr>
          <p:cNvPr id="950279" name="Text Box 7"/>
          <p:cNvSpPr txBox="1">
            <a:spLocks noChangeArrowheads="1"/>
          </p:cNvSpPr>
          <p:nvPr/>
        </p:nvSpPr>
        <p:spPr bwMode="auto">
          <a:xfrm>
            <a:off x="4352925" y="3724275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决策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  <p:sp>
        <p:nvSpPr>
          <p:cNvPr id="950280" name="Text Box 8"/>
          <p:cNvSpPr txBox="1">
            <a:spLocks noChangeArrowheads="1"/>
          </p:cNvSpPr>
          <p:nvPr/>
        </p:nvSpPr>
        <p:spPr bwMode="auto">
          <a:xfrm>
            <a:off x="4352925" y="4867275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结论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  <p:graphicFrame>
        <p:nvGraphicFramePr>
          <p:cNvPr id="950286" name="Object 1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260850" y="2409825"/>
          <a:ext cx="422910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366" name="Equation" r:id="rId4" imgW="1942920" imgH="457200" progId="Equation.3">
                  <p:embed/>
                </p:oleObj>
              </mc:Choice>
              <mc:Fallback>
                <p:oleObj name="Equation" r:id="rId4" imgW="1942920" imgH="45720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2409825"/>
                        <a:ext cx="422910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0335" name="Group 63"/>
          <p:cNvGrpSpPr>
            <a:grpSpLocks/>
          </p:cNvGrpSpPr>
          <p:nvPr/>
        </p:nvGrpSpPr>
        <p:grpSpPr bwMode="auto">
          <a:xfrm>
            <a:off x="674688" y="4452938"/>
            <a:ext cx="2887662" cy="1958975"/>
            <a:chOff x="425" y="2805"/>
            <a:chExt cx="1819" cy="1234"/>
          </a:xfrm>
        </p:grpSpPr>
        <p:sp>
          <p:nvSpPr>
            <p:cNvPr id="950336" name="Rectangle 64"/>
            <p:cNvSpPr>
              <a:spLocks noChangeArrowheads="1"/>
            </p:cNvSpPr>
            <p:nvPr/>
          </p:nvSpPr>
          <p:spPr bwMode="auto">
            <a:xfrm>
              <a:off x="2099" y="3789"/>
              <a:ext cx="1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Z</a:t>
              </a:r>
            </a:p>
          </p:txBody>
        </p:sp>
        <p:sp>
          <p:nvSpPr>
            <p:cNvPr id="950337" name="Rectangle 65"/>
            <p:cNvSpPr>
              <a:spLocks noChangeArrowheads="1"/>
            </p:cNvSpPr>
            <p:nvPr/>
          </p:nvSpPr>
          <p:spPr bwMode="auto">
            <a:xfrm>
              <a:off x="1268" y="3786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950338" name="Rectangle 66"/>
            <p:cNvSpPr>
              <a:spLocks noChangeArrowheads="1"/>
            </p:cNvSpPr>
            <p:nvPr/>
          </p:nvSpPr>
          <p:spPr bwMode="auto">
            <a:xfrm>
              <a:off x="1616" y="2805"/>
              <a:ext cx="4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拒绝域</a:t>
              </a:r>
            </a:p>
          </p:txBody>
        </p:sp>
        <p:sp>
          <p:nvSpPr>
            <p:cNvPr id="950339" name="Rectangle 67"/>
            <p:cNvSpPr>
              <a:spLocks noChangeArrowheads="1"/>
            </p:cNvSpPr>
            <p:nvPr/>
          </p:nvSpPr>
          <p:spPr bwMode="auto">
            <a:xfrm>
              <a:off x="1933" y="3216"/>
              <a:ext cx="3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0.05</a:t>
              </a:r>
              <a:endPara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50340" name="Freeform 68" descr="60%"/>
            <p:cNvSpPr>
              <a:spLocks/>
            </p:cNvSpPr>
            <p:nvPr/>
          </p:nvSpPr>
          <p:spPr bwMode="auto">
            <a:xfrm>
              <a:off x="1659" y="3284"/>
              <a:ext cx="526" cy="504"/>
            </a:xfrm>
            <a:custGeom>
              <a:avLst/>
              <a:gdLst>
                <a:gd name="T0" fmla="*/ 0 w 424"/>
                <a:gd name="T1" fmla="*/ 0 h 414"/>
                <a:gd name="T2" fmla="*/ 0 w 424"/>
                <a:gd name="T3" fmla="*/ 414 h 414"/>
                <a:gd name="T4" fmla="*/ 424 w 424"/>
                <a:gd name="T5" fmla="*/ 414 h 414"/>
                <a:gd name="T6" fmla="*/ 372 w 424"/>
                <a:gd name="T7" fmla="*/ 392 h 414"/>
                <a:gd name="T8" fmla="*/ 323 w 424"/>
                <a:gd name="T9" fmla="*/ 366 h 414"/>
                <a:gd name="T10" fmla="*/ 276 w 424"/>
                <a:gd name="T11" fmla="*/ 337 h 414"/>
                <a:gd name="T12" fmla="*/ 230 w 424"/>
                <a:gd name="T13" fmla="*/ 304 h 414"/>
                <a:gd name="T14" fmla="*/ 188 w 424"/>
                <a:gd name="T15" fmla="*/ 268 h 414"/>
                <a:gd name="T16" fmla="*/ 148 w 424"/>
                <a:gd name="T17" fmla="*/ 230 h 414"/>
                <a:gd name="T18" fmla="*/ 112 w 424"/>
                <a:gd name="T19" fmla="*/ 188 h 414"/>
                <a:gd name="T20" fmla="*/ 78 w 424"/>
                <a:gd name="T21" fmla="*/ 145 h 414"/>
                <a:gd name="T22" fmla="*/ 48 w 424"/>
                <a:gd name="T23" fmla="*/ 99 h 414"/>
                <a:gd name="T24" fmla="*/ 22 w 424"/>
                <a:gd name="T25" fmla="*/ 50 h 414"/>
                <a:gd name="T26" fmla="*/ 0 w 424"/>
                <a:gd name="T2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414">
                  <a:moveTo>
                    <a:pt x="0" y="0"/>
                  </a:moveTo>
                  <a:lnTo>
                    <a:pt x="0" y="414"/>
                  </a:lnTo>
                  <a:lnTo>
                    <a:pt x="424" y="414"/>
                  </a:lnTo>
                  <a:lnTo>
                    <a:pt x="372" y="392"/>
                  </a:lnTo>
                  <a:lnTo>
                    <a:pt x="323" y="366"/>
                  </a:lnTo>
                  <a:lnTo>
                    <a:pt x="276" y="337"/>
                  </a:lnTo>
                  <a:lnTo>
                    <a:pt x="230" y="304"/>
                  </a:lnTo>
                  <a:lnTo>
                    <a:pt x="188" y="268"/>
                  </a:lnTo>
                  <a:lnTo>
                    <a:pt x="148" y="230"/>
                  </a:lnTo>
                  <a:lnTo>
                    <a:pt x="112" y="188"/>
                  </a:lnTo>
                  <a:lnTo>
                    <a:pt x="78" y="145"/>
                  </a:lnTo>
                  <a:lnTo>
                    <a:pt x="48" y="99"/>
                  </a:lnTo>
                  <a:lnTo>
                    <a:pt x="22" y="50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50341" name="Group 69"/>
            <p:cNvGrpSpPr>
              <a:grpSpLocks/>
            </p:cNvGrpSpPr>
            <p:nvPr/>
          </p:nvGrpSpPr>
          <p:grpSpPr bwMode="auto">
            <a:xfrm>
              <a:off x="448" y="2843"/>
              <a:ext cx="1761" cy="909"/>
              <a:chOff x="472" y="2857"/>
              <a:chExt cx="1808" cy="838"/>
            </a:xfrm>
          </p:grpSpPr>
          <p:sp>
            <p:nvSpPr>
              <p:cNvPr id="950342" name="Freeform 70"/>
              <p:cNvSpPr>
                <a:spLocks/>
              </p:cNvSpPr>
              <p:nvPr/>
            </p:nvSpPr>
            <p:spPr bwMode="auto">
              <a:xfrm>
                <a:off x="1376" y="2857"/>
                <a:ext cx="904" cy="838"/>
              </a:xfrm>
              <a:custGeom>
                <a:avLst/>
                <a:gdLst>
                  <a:gd name="T0" fmla="*/ 904 w 904"/>
                  <a:gd name="T1" fmla="*/ 838 h 838"/>
                  <a:gd name="T2" fmla="*/ 809 w 904"/>
                  <a:gd name="T3" fmla="*/ 828 h 838"/>
                  <a:gd name="T4" fmla="*/ 762 w 904"/>
                  <a:gd name="T5" fmla="*/ 818 h 838"/>
                  <a:gd name="T6" fmla="*/ 714 w 904"/>
                  <a:gd name="T7" fmla="*/ 805 h 838"/>
                  <a:gd name="T8" fmla="*/ 667 w 904"/>
                  <a:gd name="T9" fmla="*/ 785 h 838"/>
                  <a:gd name="T10" fmla="*/ 619 w 904"/>
                  <a:gd name="T11" fmla="*/ 759 h 838"/>
                  <a:gd name="T12" fmla="*/ 572 w 904"/>
                  <a:gd name="T13" fmla="*/ 724 h 838"/>
                  <a:gd name="T14" fmla="*/ 476 w 904"/>
                  <a:gd name="T15" fmla="*/ 627 h 838"/>
                  <a:gd name="T16" fmla="*/ 381 w 904"/>
                  <a:gd name="T17" fmla="*/ 491 h 838"/>
                  <a:gd name="T18" fmla="*/ 286 w 904"/>
                  <a:gd name="T19" fmla="*/ 326 h 838"/>
                  <a:gd name="T20" fmla="*/ 239 w 904"/>
                  <a:gd name="T21" fmla="*/ 243 h 838"/>
                  <a:gd name="T22" fmla="*/ 191 w 904"/>
                  <a:gd name="T23" fmla="*/ 165 h 838"/>
                  <a:gd name="T24" fmla="*/ 144 w 904"/>
                  <a:gd name="T25" fmla="*/ 98 h 838"/>
                  <a:gd name="T26" fmla="*/ 95 w 904"/>
                  <a:gd name="T27" fmla="*/ 44 h 838"/>
                  <a:gd name="T28" fmla="*/ 48 w 904"/>
                  <a:gd name="T29" fmla="*/ 11 h 838"/>
                  <a:gd name="T30" fmla="*/ 0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904" y="838"/>
                    </a:moveTo>
                    <a:lnTo>
                      <a:pt x="809" y="828"/>
                    </a:lnTo>
                    <a:lnTo>
                      <a:pt x="762" y="818"/>
                    </a:lnTo>
                    <a:lnTo>
                      <a:pt x="714" y="805"/>
                    </a:lnTo>
                    <a:lnTo>
                      <a:pt x="667" y="785"/>
                    </a:lnTo>
                    <a:lnTo>
                      <a:pt x="619" y="759"/>
                    </a:lnTo>
                    <a:lnTo>
                      <a:pt x="572" y="724"/>
                    </a:lnTo>
                    <a:lnTo>
                      <a:pt x="476" y="627"/>
                    </a:lnTo>
                    <a:lnTo>
                      <a:pt x="381" y="491"/>
                    </a:lnTo>
                    <a:lnTo>
                      <a:pt x="286" y="326"/>
                    </a:lnTo>
                    <a:lnTo>
                      <a:pt x="239" y="243"/>
                    </a:lnTo>
                    <a:lnTo>
                      <a:pt x="191" y="165"/>
                    </a:lnTo>
                    <a:lnTo>
                      <a:pt x="144" y="98"/>
                    </a:lnTo>
                    <a:lnTo>
                      <a:pt x="95" y="44"/>
                    </a:lnTo>
                    <a:lnTo>
                      <a:pt x="48" y="1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0343" name="Freeform 71"/>
              <p:cNvSpPr>
                <a:spLocks/>
              </p:cNvSpPr>
              <p:nvPr/>
            </p:nvSpPr>
            <p:spPr bwMode="auto">
              <a:xfrm>
                <a:off x="472" y="2857"/>
                <a:ext cx="904" cy="838"/>
              </a:xfrm>
              <a:custGeom>
                <a:avLst/>
                <a:gdLst>
                  <a:gd name="T0" fmla="*/ 0 w 904"/>
                  <a:gd name="T1" fmla="*/ 838 h 838"/>
                  <a:gd name="T2" fmla="*/ 95 w 904"/>
                  <a:gd name="T3" fmla="*/ 828 h 838"/>
                  <a:gd name="T4" fmla="*/ 144 w 904"/>
                  <a:gd name="T5" fmla="*/ 818 h 838"/>
                  <a:gd name="T6" fmla="*/ 191 w 904"/>
                  <a:gd name="T7" fmla="*/ 805 h 838"/>
                  <a:gd name="T8" fmla="*/ 238 w 904"/>
                  <a:gd name="T9" fmla="*/ 785 h 838"/>
                  <a:gd name="T10" fmla="*/ 286 w 904"/>
                  <a:gd name="T11" fmla="*/ 759 h 838"/>
                  <a:gd name="T12" fmla="*/ 333 w 904"/>
                  <a:gd name="T13" fmla="*/ 724 h 838"/>
                  <a:gd name="T14" fmla="*/ 429 w 904"/>
                  <a:gd name="T15" fmla="*/ 627 h 838"/>
                  <a:gd name="T16" fmla="*/ 523 w 904"/>
                  <a:gd name="T17" fmla="*/ 491 h 838"/>
                  <a:gd name="T18" fmla="*/ 619 w 904"/>
                  <a:gd name="T19" fmla="*/ 326 h 838"/>
                  <a:gd name="T20" fmla="*/ 667 w 904"/>
                  <a:gd name="T21" fmla="*/ 243 h 838"/>
                  <a:gd name="T22" fmla="*/ 714 w 904"/>
                  <a:gd name="T23" fmla="*/ 165 h 838"/>
                  <a:gd name="T24" fmla="*/ 762 w 904"/>
                  <a:gd name="T25" fmla="*/ 98 h 838"/>
                  <a:gd name="T26" fmla="*/ 809 w 904"/>
                  <a:gd name="T27" fmla="*/ 44 h 838"/>
                  <a:gd name="T28" fmla="*/ 857 w 904"/>
                  <a:gd name="T29" fmla="*/ 11 h 838"/>
                  <a:gd name="T30" fmla="*/ 904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0" y="838"/>
                    </a:moveTo>
                    <a:lnTo>
                      <a:pt x="95" y="828"/>
                    </a:lnTo>
                    <a:lnTo>
                      <a:pt x="144" y="818"/>
                    </a:lnTo>
                    <a:lnTo>
                      <a:pt x="191" y="805"/>
                    </a:lnTo>
                    <a:lnTo>
                      <a:pt x="238" y="785"/>
                    </a:lnTo>
                    <a:lnTo>
                      <a:pt x="286" y="759"/>
                    </a:lnTo>
                    <a:lnTo>
                      <a:pt x="333" y="724"/>
                    </a:lnTo>
                    <a:lnTo>
                      <a:pt x="429" y="627"/>
                    </a:lnTo>
                    <a:lnTo>
                      <a:pt x="523" y="491"/>
                    </a:lnTo>
                    <a:lnTo>
                      <a:pt x="619" y="326"/>
                    </a:lnTo>
                    <a:lnTo>
                      <a:pt x="667" y="243"/>
                    </a:lnTo>
                    <a:lnTo>
                      <a:pt x="714" y="165"/>
                    </a:lnTo>
                    <a:lnTo>
                      <a:pt x="762" y="98"/>
                    </a:lnTo>
                    <a:lnTo>
                      <a:pt x="809" y="44"/>
                    </a:lnTo>
                    <a:lnTo>
                      <a:pt x="857" y="11"/>
                    </a:lnTo>
                    <a:lnTo>
                      <a:pt x="904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0344" name="Group 72"/>
            <p:cNvGrpSpPr>
              <a:grpSpLocks/>
            </p:cNvGrpSpPr>
            <p:nvPr/>
          </p:nvGrpSpPr>
          <p:grpSpPr bwMode="auto">
            <a:xfrm>
              <a:off x="1642" y="3050"/>
              <a:ext cx="292" cy="727"/>
              <a:chOff x="4652" y="2072"/>
              <a:chExt cx="375" cy="874"/>
            </a:xfrm>
          </p:grpSpPr>
          <p:sp>
            <p:nvSpPr>
              <p:cNvPr id="950345" name="Line 73"/>
              <p:cNvSpPr>
                <a:spLocks noChangeShapeType="1"/>
              </p:cNvSpPr>
              <p:nvPr/>
            </p:nvSpPr>
            <p:spPr bwMode="auto">
              <a:xfrm>
                <a:off x="4652" y="2072"/>
                <a:ext cx="375" cy="2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0346" name="Line 74"/>
              <p:cNvSpPr>
                <a:spLocks noChangeShapeType="1"/>
              </p:cNvSpPr>
              <p:nvPr/>
            </p:nvSpPr>
            <p:spPr bwMode="auto">
              <a:xfrm flipV="1">
                <a:off x="4655" y="2072"/>
                <a:ext cx="1" cy="874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50347" name="Rectangle 75"/>
            <p:cNvSpPr>
              <a:spLocks noChangeArrowheads="1"/>
            </p:cNvSpPr>
            <p:nvPr/>
          </p:nvSpPr>
          <p:spPr bwMode="auto">
            <a:xfrm>
              <a:off x="1537" y="3816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b="1"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1.645</a:t>
              </a:r>
              <a:endPara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50348" name="Freeform 76"/>
            <p:cNvSpPr>
              <a:spLocks/>
            </p:cNvSpPr>
            <p:nvPr/>
          </p:nvSpPr>
          <p:spPr bwMode="auto">
            <a:xfrm rot="3547430">
              <a:off x="1802" y="3369"/>
              <a:ext cx="132" cy="319"/>
            </a:xfrm>
            <a:custGeom>
              <a:avLst/>
              <a:gdLst>
                <a:gd name="T0" fmla="*/ 0 w 110"/>
                <a:gd name="T1" fmla="*/ 0 h 238"/>
                <a:gd name="T2" fmla="*/ 19 w 110"/>
                <a:gd name="T3" fmla="*/ 1 h 238"/>
                <a:gd name="T4" fmla="*/ 37 w 110"/>
                <a:gd name="T5" fmla="*/ 5 h 238"/>
                <a:gd name="T6" fmla="*/ 52 w 110"/>
                <a:gd name="T7" fmla="*/ 14 h 238"/>
                <a:gd name="T8" fmla="*/ 67 w 110"/>
                <a:gd name="T9" fmla="*/ 25 h 238"/>
                <a:gd name="T10" fmla="*/ 78 w 110"/>
                <a:gd name="T11" fmla="*/ 39 h 238"/>
                <a:gd name="T12" fmla="*/ 86 w 110"/>
                <a:gd name="T13" fmla="*/ 55 h 238"/>
                <a:gd name="T14" fmla="*/ 90 w 110"/>
                <a:gd name="T15" fmla="*/ 73 h 238"/>
                <a:gd name="T16" fmla="*/ 90 w 110"/>
                <a:gd name="T17" fmla="*/ 90 h 238"/>
                <a:gd name="T18" fmla="*/ 86 w 110"/>
                <a:gd name="T19" fmla="*/ 108 h 238"/>
                <a:gd name="T20" fmla="*/ 78 w 110"/>
                <a:gd name="T21" fmla="*/ 124 h 238"/>
                <a:gd name="T22" fmla="*/ 70 w 110"/>
                <a:gd name="T23" fmla="*/ 140 h 238"/>
                <a:gd name="T24" fmla="*/ 67 w 110"/>
                <a:gd name="T25" fmla="*/ 157 h 238"/>
                <a:gd name="T26" fmla="*/ 67 w 110"/>
                <a:gd name="T27" fmla="*/ 175 h 238"/>
                <a:gd name="T28" fmla="*/ 70 w 110"/>
                <a:gd name="T29" fmla="*/ 192 h 238"/>
                <a:gd name="T30" fmla="*/ 79 w 110"/>
                <a:gd name="T31" fmla="*/ 209 h 238"/>
                <a:gd name="T32" fmla="*/ 90 w 110"/>
                <a:gd name="T33" fmla="*/ 222 h 238"/>
                <a:gd name="T34" fmla="*/ 103 w 110"/>
                <a:gd name="T35" fmla="*/ 234 h 238"/>
                <a:gd name="T36" fmla="*/ 110 w 110"/>
                <a:gd name="T3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38">
                  <a:moveTo>
                    <a:pt x="0" y="0"/>
                  </a:moveTo>
                  <a:lnTo>
                    <a:pt x="19" y="1"/>
                  </a:lnTo>
                  <a:lnTo>
                    <a:pt x="37" y="5"/>
                  </a:lnTo>
                  <a:lnTo>
                    <a:pt x="52" y="14"/>
                  </a:lnTo>
                  <a:lnTo>
                    <a:pt x="67" y="25"/>
                  </a:lnTo>
                  <a:lnTo>
                    <a:pt x="78" y="39"/>
                  </a:lnTo>
                  <a:lnTo>
                    <a:pt x="86" y="55"/>
                  </a:lnTo>
                  <a:lnTo>
                    <a:pt x="90" y="73"/>
                  </a:lnTo>
                  <a:lnTo>
                    <a:pt x="90" y="90"/>
                  </a:lnTo>
                  <a:lnTo>
                    <a:pt x="86" y="108"/>
                  </a:lnTo>
                  <a:lnTo>
                    <a:pt x="78" y="124"/>
                  </a:lnTo>
                  <a:lnTo>
                    <a:pt x="70" y="140"/>
                  </a:lnTo>
                  <a:lnTo>
                    <a:pt x="67" y="157"/>
                  </a:lnTo>
                  <a:lnTo>
                    <a:pt x="67" y="175"/>
                  </a:lnTo>
                  <a:lnTo>
                    <a:pt x="70" y="192"/>
                  </a:lnTo>
                  <a:lnTo>
                    <a:pt x="79" y="209"/>
                  </a:lnTo>
                  <a:lnTo>
                    <a:pt x="90" y="222"/>
                  </a:lnTo>
                  <a:lnTo>
                    <a:pt x="103" y="234"/>
                  </a:lnTo>
                  <a:lnTo>
                    <a:pt x="110" y="23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0349" name="Line 77"/>
            <p:cNvSpPr>
              <a:spLocks noChangeShapeType="1"/>
            </p:cNvSpPr>
            <p:nvPr/>
          </p:nvSpPr>
          <p:spPr bwMode="auto">
            <a:xfrm>
              <a:off x="1332" y="2868"/>
              <a:ext cx="0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50350" name="Group 78"/>
            <p:cNvGrpSpPr>
              <a:grpSpLocks/>
            </p:cNvGrpSpPr>
            <p:nvPr/>
          </p:nvGrpSpPr>
          <p:grpSpPr bwMode="auto">
            <a:xfrm>
              <a:off x="425" y="3041"/>
              <a:ext cx="1817" cy="756"/>
              <a:chOff x="449" y="3003"/>
              <a:chExt cx="1865" cy="697"/>
            </a:xfrm>
          </p:grpSpPr>
          <p:sp>
            <p:nvSpPr>
              <p:cNvPr id="950351" name="Freeform 79"/>
              <p:cNvSpPr>
                <a:spLocks/>
              </p:cNvSpPr>
              <p:nvPr/>
            </p:nvSpPr>
            <p:spPr bwMode="auto">
              <a:xfrm>
                <a:off x="472" y="3003"/>
                <a:ext cx="1842" cy="689"/>
              </a:xfrm>
              <a:custGeom>
                <a:avLst/>
                <a:gdLst>
                  <a:gd name="T0" fmla="*/ 0 w 1842"/>
                  <a:gd name="T1" fmla="*/ 0 h 689"/>
                  <a:gd name="T2" fmla="*/ 0 w 1842"/>
                  <a:gd name="T3" fmla="*/ 689 h 689"/>
                  <a:gd name="T4" fmla="*/ 1842 w 1842"/>
                  <a:gd name="T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2" h="689">
                    <a:moveTo>
                      <a:pt x="0" y="0"/>
                    </a:moveTo>
                    <a:lnTo>
                      <a:pt x="0" y="689"/>
                    </a:lnTo>
                    <a:lnTo>
                      <a:pt x="1842" y="689"/>
                    </a:lnTo>
                  </a:path>
                </a:pathLst>
              </a:custGeom>
              <a:noFill/>
              <a:ln w="38100" cmpd="sng">
                <a:solidFill>
                  <a:srgbClr val="F0F0F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50352" name="Group 80"/>
              <p:cNvGrpSpPr>
                <a:grpSpLocks/>
              </p:cNvGrpSpPr>
              <p:nvPr/>
            </p:nvGrpSpPr>
            <p:grpSpPr bwMode="auto">
              <a:xfrm>
                <a:off x="449" y="3003"/>
                <a:ext cx="209" cy="697"/>
                <a:chOff x="449" y="3003"/>
                <a:chExt cx="209" cy="697"/>
              </a:xfrm>
            </p:grpSpPr>
            <p:sp>
              <p:nvSpPr>
                <p:cNvPr id="950353" name="Line 81"/>
                <p:cNvSpPr>
                  <a:spLocks noChangeShapeType="1"/>
                </p:cNvSpPr>
                <p:nvPr/>
              </p:nvSpPr>
              <p:spPr bwMode="auto">
                <a:xfrm>
                  <a:off x="449" y="3003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54" name="Line 82"/>
                <p:cNvSpPr>
                  <a:spLocks noChangeShapeType="1"/>
                </p:cNvSpPr>
                <p:nvPr/>
              </p:nvSpPr>
              <p:spPr bwMode="auto">
                <a:xfrm>
                  <a:off x="449" y="3072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55" name="Line 83"/>
                <p:cNvSpPr>
                  <a:spLocks noChangeShapeType="1"/>
                </p:cNvSpPr>
                <p:nvPr/>
              </p:nvSpPr>
              <p:spPr bwMode="auto">
                <a:xfrm>
                  <a:off x="449" y="3142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56" name="Line 84"/>
                <p:cNvSpPr>
                  <a:spLocks noChangeShapeType="1"/>
                </p:cNvSpPr>
                <p:nvPr/>
              </p:nvSpPr>
              <p:spPr bwMode="auto">
                <a:xfrm>
                  <a:off x="449" y="3210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57" name="Line 85"/>
                <p:cNvSpPr>
                  <a:spLocks noChangeShapeType="1"/>
                </p:cNvSpPr>
                <p:nvPr/>
              </p:nvSpPr>
              <p:spPr bwMode="auto">
                <a:xfrm>
                  <a:off x="449" y="3279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58" name="Line 86"/>
                <p:cNvSpPr>
                  <a:spLocks noChangeShapeType="1"/>
                </p:cNvSpPr>
                <p:nvPr/>
              </p:nvSpPr>
              <p:spPr bwMode="auto">
                <a:xfrm>
                  <a:off x="449" y="3347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59" name="Line 87"/>
                <p:cNvSpPr>
                  <a:spLocks noChangeShapeType="1"/>
                </p:cNvSpPr>
                <p:nvPr/>
              </p:nvSpPr>
              <p:spPr bwMode="auto">
                <a:xfrm>
                  <a:off x="449" y="3417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60" name="Line 88"/>
                <p:cNvSpPr>
                  <a:spLocks noChangeShapeType="1"/>
                </p:cNvSpPr>
                <p:nvPr/>
              </p:nvSpPr>
              <p:spPr bwMode="auto">
                <a:xfrm>
                  <a:off x="449" y="3485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61" name="Line 89"/>
                <p:cNvSpPr>
                  <a:spLocks noChangeShapeType="1"/>
                </p:cNvSpPr>
                <p:nvPr/>
              </p:nvSpPr>
              <p:spPr bwMode="auto">
                <a:xfrm>
                  <a:off x="449" y="3554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62" name="Line 90"/>
                <p:cNvSpPr>
                  <a:spLocks noChangeShapeType="1"/>
                </p:cNvSpPr>
                <p:nvPr/>
              </p:nvSpPr>
              <p:spPr bwMode="auto">
                <a:xfrm>
                  <a:off x="449" y="3623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0363" name="Line 91"/>
                <p:cNvSpPr>
                  <a:spLocks noChangeShapeType="1"/>
                </p:cNvSpPr>
                <p:nvPr/>
              </p:nvSpPr>
              <p:spPr bwMode="auto">
                <a:xfrm>
                  <a:off x="657" y="3692"/>
                  <a:ext cx="1" cy="8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950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0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5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50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0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50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50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5" grpId="0" build="p" autoUpdateAnimBg="0"/>
      <p:bldP spid="950276" grpId="0" build="p" autoUpdateAnimBg="0"/>
      <p:bldP spid="950277" grpId="0" build="p" autoUpdateAnimBg="0"/>
      <p:bldP spid="950278" grpId="0" build="p" autoUpdateAnimBg="0"/>
      <p:bldP spid="950279" grpId="0" build="p" autoUpdateAnimBg="0"/>
      <p:bldP spid="950280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总体均值的检验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Symbol" panose="05050102010706020507" pitchFamily="18" charset="2"/>
              </a:rPr>
              <a:t></a:t>
            </a:r>
            <a:r>
              <a:rPr lang="en-US" altLang="zh-CN" sz="36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未知小样本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478713" cy="4022725"/>
          </a:xfrm>
          <a:noFill/>
          <a:ln/>
        </p:spPr>
        <p:txBody>
          <a:bodyPr/>
          <a:lstStyle/>
          <a:p>
            <a:r>
              <a:rPr lang="en-US" altLang="zh-CN"/>
              <a:t>1.	</a:t>
            </a:r>
            <a:r>
              <a:rPr lang="zh-CN" altLang="en-US"/>
              <a:t>假定条件</a:t>
            </a:r>
          </a:p>
          <a:p>
            <a:pPr lvl="1"/>
            <a:r>
              <a:rPr lang="zh-CN" altLang="en-US">
                <a:latin typeface="Times New Roman" panose="02020603050405020304" pitchFamily="18" charset="0"/>
              </a:rPr>
              <a:t>总体为正态分布</a:t>
            </a:r>
          </a:p>
          <a:p>
            <a:pPr lvl="1"/>
            <a:r>
              <a:rPr lang="zh-CN" altLang="en-US">
                <a:latin typeface="Symbol" panose="05050102010706020507" pitchFamily="18" charset="2"/>
              </a:rPr>
              <a:t></a:t>
            </a:r>
            <a:r>
              <a:rPr lang="en-US" altLang="zh-CN" baseline="30000"/>
              <a:t>2</a:t>
            </a:r>
            <a:r>
              <a:rPr lang="zh-CN" altLang="en-US"/>
              <a:t>未知，且小样本</a:t>
            </a:r>
            <a:endParaRPr lang="zh-CN" altLang="en-US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</a:pPr>
            <a:r>
              <a:rPr lang="en-US" altLang="zh-CN"/>
              <a:t>2.	</a:t>
            </a:r>
            <a:r>
              <a:rPr lang="zh-CN" altLang="en-US"/>
              <a:t>使用</a:t>
            </a:r>
            <a:r>
              <a:rPr lang="en-US" altLang="zh-CN" i="1">
                <a:latin typeface="Times New Roman" panose="02020603050405020304" pitchFamily="18" charset="0"/>
              </a:rPr>
              <a:t>t</a:t>
            </a:r>
            <a:r>
              <a:rPr lang="en-US" altLang="zh-CN"/>
              <a:t> </a:t>
            </a:r>
            <a:r>
              <a:rPr lang="zh-CN" altLang="en-US"/>
              <a:t>统计量</a:t>
            </a:r>
          </a:p>
        </p:txBody>
      </p:sp>
      <p:graphicFrame>
        <p:nvGraphicFramePr>
          <p:cNvPr id="239633" name="Object 17">
            <a:hlinkClick r:id="" action="ppaction://ole?verb=0"/>
          </p:cNvPr>
          <p:cNvGraphicFramePr>
            <a:graphicFrameLocks/>
          </p:cNvGraphicFramePr>
          <p:nvPr/>
        </p:nvGraphicFramePr>
        <p:xfrm>
          <a:off x="1423988" y="4213225"/>
          <a:ext cx="3359150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9" name="Equation" r:id="rId4" imgW="1307880" imgH="469800" progId="Equation.3">
                  <p:embed/>
                </p:oleObj>
              </mc:Choice>
              <mc:Fallback>
                <p:oleObj name="Equation" r:id="rId4" imgW="1307880" imgH="46980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4213225"/>
                        <a:ext cx="3359150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9635" name="Picture 19" descr="fistslam">
            <a:hlinkHover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2838450"/>
            <a:ext cx="3436937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6216" name="Rectangle 8"/>
          <p:cNvSpPr>
            <a:spLocks noChangeArrowheads="1"/>
          </p:cNvSpPr>
          <p:nvPr/>
        </p:nvSpPr>
        <p:spPr bwMode="auto">
          <a:xfrm>
            <a:off x="19050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8.1  </a:t>
            </a:r>
            <a:r>
              <a:rPr lang="zh-CN" altLang="en-US" sz="4000">
                <a:latin typeface="Arial" panose="020B0604020202020204" pitchFamily="34" charset="0"/>
              </a:rPr>
              <a:t>假设检验的基本问题</a:t>
            </a:r>
          </a:p>
        </p:txBody>
      </p:sp>
      <p:sp>
        <p:nvSpPr>
          <p:cNvPr id="606218" name="Rectangle 10"/>
          <p:cNvSpPr>
            <a:spLocks noChangeArrowheads="1"/>
          </p:cNvSpPr>
          <p:nvPr/>
        </p:nvSpPr>
        <p:spPr bwMode="auto">
          <a:xfrm>
            <a:off x="669925" y="1981200"/>
            <a:ext cx="80327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4000"/>
              </a:spcBef>
            </a:pPr>
            <a:r>
              <a:rPr lang="en-US" altLang="zh-CN" b="1" dirty="0"/>
              <a:t>8.1.1  </a:t>
            </a:r>
            <a:r>
              <a:rPr lang="zh-CN" altLang="en-US" b="1" dirty="0"/>
              <a:t>假设问题的提出</a:t>
            </a:r>
          </a:p>
          <a:p>
            <a:pPr algn="l">
              <a:spcBef>
                <a:spcPct val="24000"/>
              </a:spcBef>
            </a:pPr>
            <a:r>
              <a:rPr lang="en-US" altLang="zh-CN" b="1" dirty="0"/>
              <a:t>8.1.2  </a:t>
            </a:r>
            <a:r>
              <a:rPr lang="zh-CN" altLang="en-US" b="1" dirty="0"/>
              <a:t>假设的表达式</a:t>
            </a:r>
          </a:p>
          <a:p>
            <a:pPr algn="l">
              <a:spcBef>
                <a:spcPct val="24000"/>
              </a:spcBef>
            </a:pPr>
            <a:r>
              <a:rPr lang="en-US" altLang="zh-CN" b="1" dirty="0"/>
              <a:t>8.1.3  </a:t>
            </a:r>
            <a:r>
              <a:rPr lang="zh-CN" altLang="en-US" b="1" dirty="0"/>
              <a:t>两类错误</a:t>
            </a:r>
          </a:p>
          <a:p>
            <a:pPr algn="l">
              <a:spcBef>
                <a:spcPct val="24000"/>
              </a:spcBef>
            </a:pPr>
            <a:r>
              <a:rPr lang="en-US" altLang="zh-CN" b="1" dirty="0"/>
              <a:t>8.1.4  </a:t>
            </a:r>
            <a:r>
              <a:rPr lang="zh-CN" altLang="en-US" b="1" dirty="0"/>
              <a:t>假设检验的流程</a:t>
            </a:r>
          </a:p>
          <a:p>
            <a:pPr algn="l">
              <a:spcBef>
                <a:spcPct val="24000"/>
              </a:spcBef>
            </a:pPr>
            <a:r>
              <a:rPr lang="en-US" altLang="zh-CN" b="1" dirty="0"/>
              <a:t>8.1.5  </a:t>
            </a:r>
            <a:r>
              <a:rPr lang="zh-CN" altLang="en-US" b="1" dirty="0"/>
              <a:t>利用</a:t>
            </a:r>
            <a:r>
              <a:rPr lang="en-US" altLang="zh-CN" b="1" dirty="0"/>
              <a:t>P</a:t>
            </a:r>
            <a:r>
              <a:rPr lang="zh-CN" altLang="en-US" b="1" dirty="0"/>
              <a:t>值进行决策</a:t>
            </a:r>
          </a:p>
          <a:p>
            <a:pPr algn="l">
              <a:spcBef>
                <a:spcPct val="24000"/>
              </a:spcBef>
            </a:pPr>
            <a:r>
              <a:rPr lang="en-US" altLang="zh-CN" b="1" dirty="0"/>
              <a:t>8.1.6  </a:t>
            </a:r>
            <a:r>
              <a:rPr lang="zh-CN" altLang="en-US" b="1" dirty="0"/>
              <a:t>单侧检验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7239000" cy="1143000"/>
          </a:xfrm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未知小样本均值的检验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56008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828800"/>
            <a:ext cx="4724400" cy="4495800"/>
          </a:xfrm>
        </p:spPr>
        <p:txBody>
          <a:bodyPr/>
          <a:lstStyle/>
          <a:p>
            <a:pPr marL="0" indent="0" algn="just"/>
            <a:r>
              <a:rPr lang="en-US" altLang="zh-CN" b="1">
                <a:solidFill>
                  <a:srgbClr val="FFFF99"/>
                </a:solidFill>
              </a:rPr>
              <a:t>【</a:t>
            </a:r>
            <a:r>
              <a:rPr lang="zh-CN" altLang="en-US" b="1">
                <a:solidFill>
                  <a:srgbClr val="FFFF99"/>
                </a:solidFill>
              </a:rPr>
              <a:t>例</a:t>
            </a:r>
            <a:r>
              <a:rPr lang="en-US" altLang="zh-CN" b="1">
                <a:solidFill>
                  <a:srgbClr val="FFFF99"/>
                </a:solidFill>
              </a:rPr>
              <a:t>】</a:t>
            </a:r>
            <a:r>
              <a:rPr lang="zh-CN" altLang="en-US" sz="3000"/>
              <a:t>某机器制造出的肥皂厚度为</a:t>
            </a:r>
            <a:r>
              <a:rPr lang="en-US" altLang="zh-CN" sz="3000">
                <a:solidFill>
                  <a:srgbClr val="FFFF99"/>
                </a:solidFill>
                <a:cs typeface="Times New Roman" panose="02020603050405020304" pitchFamily="18" charset="0"/>
              </a:rPr>
              <a:t>5</a:t>
            </a:r>
            <a:r>
              <a:rPr lang="en-US" altLang="zh-CN" sz="3000">
                <a:cs typeface="Times New Roman" panose="02020603050405020304" pitchFamily="18" charset="0"/>
              </a:rPr>
              <a:t>cm</a:t>
            </a:r>
            <a:r>
              <a:rPr lang="zh-CN" altLang="en-US" sz="3000"/>
              <a:t>，今欲了解机器性能是否良好，随机抽取</a:t>
            </a:r>
            <a:r>
              <a:rPr lang="en-US" altLang="zh-CN" sz="3000">
                <a:solidFill>
                  <a:srgbClr val="FFFF99"/>
                </a:solidFill>
                <a:cs typeface="Times New Roman" panose="02020603050405020304" pitchFamily="18" charset="0"/>
              </a:rPr>
              <a:t>10</a:t>
            </a:r>
            <a:r>
              <a:rPr lang="zh-CN" altLang="en-US" sz="3000"/>
              <a:t>块肥皂为样本，测得平均厚度为</a:t>
            </a:r>
            <a:r>
              <a:rPr lang="en-US" altLang="zh-CN" sz="3000">
                <a:solidFill>
                  <a:srgbClr val="FFFF99"/>
                </a:solidFill>
                <a:cs typeface="Times New Roman" panose="02020603050405020304" pitchFamily="18" charset="0"/>
              </a:rPr>
              <a:t>5.3</a:t>
            </a:r>
            <a:r>
              <a:rPr lang="en-US" altLang="zh-CN" sz="3000">
                <a:cs typeface="Times New Roman" panose="02020603050405020304" pitchFamily="18" charset="0"/>
              </a:rPr>
              <a:t>cm</a:t>
            </a:r>
            <a:r>
              <a:rPr lang="zh-CN" altLang="en-US" sz="3000"/>
              <a:t>，标准差为</a:t>
            </a:r>
            <a:r>
              <a:rPr lang="en-US" altLang="zh-CN" sz="3000">
                <a:solidFill>
                  <a:srgbClr val="FFFF99"/>
                </a:solidFill>
                <a:cs typeface="Times New Roman" panose="02020603050405020304" pitchFamily="18" charset="0"/>
              </a:rPr>
              <a:t>0.3</a:t>
            </a:r>
            <a:r>
              <a:rPr lang="en-US" altLang="zh-CN" sz="3000">
                <a:cs typeface="Times New Roman" panose="02020603050405020304" pitchFamily="18" charset="0"/>
              </a:rPr>
              <a:t>cm</a:t>
            </a:r>
            <a:r>
              <a:rPr lang="zh-CN" altLang="en-US" sz="3000"/>
              <a:t>，试以</a:t>
            </a:r>
            <a:r>
              <a:rPr lang="en-US" altLang="zh-CN" sz="3000">
                <a:solidFill>
                  <a:srgbClr val="FFFF99"/>
                </a:solidFill>
                <a:cs typeface="Times New Roman" panose="02020603050405020304" pitchFamily="18" charset="0"/>
              </a:rPr>
              <a:t>0.05</a:t>
            </a:r>
            <a:r>
              <a:rPr lang="zh-CN" altLang="en-US" sz="3000"/>
              <a:t>的显著性水平检验机器性能良好的假设。 </a:t>
            </a:r>
          </a:p>
        </p:txBody>
      </p:sp>
      <p:pic>
        <p:nvPicPr>
          <p:cNvPr id="256016" name="Picture 16" descr="BL0038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3548063"/>
            <a:ext cx="3059112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17" name="AutoShape 17"/>
          <p:cNvSpPr>
            <a:spLocks noChangeArrowheads="1"/>
          </p:cNvSpPr>
          <p:nvPr/>
        </p:nvSpPr>
        <p:spPr bwMode="auto">
          <a:xfrm>
            <a:off x="6383338" y="2093913"/>
            <a:ext cx="2205037" cy="836612"/>
          </a:xfrm>
          <a:prstGeom prst="cloudCallout">
            <a:avLst>
              <a:gd name="adj1" fmla="val -91324"/>
              <a:gd name="adj2" fmla="val 126852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双侧检验</a:t>
            </a:r>
          </a:p>
        </p:txBody>
      </p:sp>
    </p:spTree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未知小样本均值的检验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97050"/>
            <a:ext cx="3848100" cy="3994150"/>
          </a:xfrm>
          <a:noFill/>
          <a:ln/>
        </p:spPr>
        <p:txBody>
          <a:bodyPr/>
          <a:lstStyle/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0</a:t>
            </a:r>
            <a:r>
              <a:rPr lang="en-US" altLang="zh-CN" sz="2800" b="1">
                <a:solidFill>
                  <a:srgbClr val="EAEAEA"/>
                </a:solidFill>
              </a:rPr>
              <a:t>: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/>
              <a:t> = 5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EAEAEA"/>
                </a:solidFill>
              </a:rPr>
              <a:t>: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/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</a:t>
            </a:r>
            <a:r>
              <a:rPr lang="en-US" altLang="zh-CN" sz="2800" b="1"/>
              <a:t> 5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 0.05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df </a:t>
            </a:r>
            <a:r>
              <a:rPr lang="en-US" altLang="zh-CN" sz="2800" b="1">
                <a:solidFill>
                  <a:srgbClr val="EAEAEA"/>
                </a:solidFill>
              </a:rPr>
              <a:t>= 10</a:t>
            </a:r>
            <a:r>
              <a:rPr lang="en-US" altLang="zh-CN" sz="2800" b="1"/>
              <a:t> - 1 = 9</a:t>
            </a:r>
          </a:p>
          <a:p>
            <a:pPr marL="0" indent="0">
              <a:spcBef>
                <a:spcPct val="9000"/>
              </a:spcBef>
            </a:pPr>
            <a:r>
              <a:rPr lang="zh-CN" altLang="en-US" sz="2800" b="1">
                <a:solidFill>
                  <a:srgbClr val="FFFFB1"/>
                </a:solidFill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</a:rPr>
              <a:t>(s):</a:t>
            </a:r>
          </a:p>
          <a:p>
            <a:pPr marL="0" indent="0"/>
            <a:endParaRPr lang="en-US" altLang="zh-CN" sz="2800" b="1">
              <a:solidFill>
                <a:srgbClr val="FFFFB1"/>
              </a:solidFill>
            </a:endParaRPr>
          </a:p>
        </p:txBody>
      </p:sp>
      <p:sp>
        <p:nvSpPr>
          <p:cNvPr id="270340" name="Rectangle 4"/>
          <p:cNvSpPr>
            <a:spLocks noChangeArrowheads="1"/>
          </p:cNvSpPr>
          <p:nvPr/>
        </p:nvSpPr>
        <p:spPr bwMode="auto">
          <a:xfrm>
            <a:off x="4230688" y="1828800"/>
            <a:ext cx="289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 </a:t>
            </a:r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4308475" y="4322763"/>
            <a:ext cx="43402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在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的水平上拒绝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sz="2600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 sz="2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70344" name="Rectangle 8"/>
          <p:cNvSpPr>
            <a:spLocks noChangeArrowheads="1"/>
          </p:cNvSpPr>
          <p:nvPr/>
        </p:nvSpPr>
        <p:spPr bwMode="auto">
          <a:xfrm>
            <a:off x="4303713" y="5441950"/>
            <a:ext cx="42005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说明该机器的性能不好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270345" name="Rectangle 9"/>
          <p:cNvSpPr>
            <a:spLocks noChangeArrowheads="1"/>
          </p:cNvSpPr>
          <p:nvPr/>
        </p:nvSpPr>
        <p:spPr bwMode="auto">
          <a:xfrm>
            <a:off x="4308475" y="3713163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决策：</a:t>
            </a:r>
          </a:p>
        </p:txBody>
      </p:sp>
      <p:sp>
        <p:nvSpPr>
          <p:cNvPr id="270346" name="Rectangle 10"/>
          <p:cNvSpPr>
            <a:spLocks noChangeArrowheads="1"/>
          </p:cNvSpPr>
          <p:nvPr/>
        </p:nvSpPr>
        <p:spPr bwMode="auto">
          <a:xfrm>
            <a:off x="4308475" y="4856163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结论：</a:t>
            </a:r>
          </a:p>
        </p:txBody>
      </p:sp>
      <p:sp>
        <p:nvSpPr>
          <p:cNvPr id="270354" name="Text Box 18"/>
          <p:cNvSpPr txBox="1">
            <a:spLocks noChangeArrowheads="1"/>
          </p:cNvSpPr>
          <p:nvPr/>
        </p:nvSpPr>
        <p:spPr bwMode="auto">
          <a:xfrm>
            <a:off x="4267200" y="25146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70356" name="Object 20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75163" y="2501900"/>
          <a:ext cx="37750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16" name="公式" r:id="rId4" imgW="1739880" imgH="431640" progId="Equation.3">
                  <p:embed/>
                </p:oleObj>
              </mc:Choice>
              <mc:Fallback>
                <p:oleObj name="公式" r:id="rId4" imgW="1739880" imgH="43164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5163" y="2501900"/>
                        <a:ext cx="37750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0413" name="Group 77"/>
          <p:cNvGrpSpPr>
            <a:grpSpLocks/>
          </p:cNvGrpSpPr>
          <p:nvPr/>
        </p:nvGrpSpPr>
        <p:grpSpPr bwMode="auto">
          <a:xfrm>
            <a:off x="769938" y="4425950"/>
            <a:ext cx="2960687" cy="1833563"/>
            <a:chOff x="485" y="2788"/>
            <a:chExt cx="1865" cy="1155"/>
          </a:xfrm>
        </p:grpSpPr>
        <p:sp>
          <p:nvSpPr>
            <p:cNvPr id="270359" name="Freeform 23" descr="60%"/>
            <p:cNvSpPr>
              <a:spLocks/>
            </p:cNvSpPr>
            <p:nvPr/>
          </p:nvSpPr>
          <p:spPr bwMode="auto">
            <a:xfrm>
              <a:off x="611" y="3212"/>
              <a:ext cx="483" cy="484"/>
            </a:xfrm>
            <a:custGeom>
              <a:avLst/>
              <a:gdLst>
                <a:gd name="T0" fmla="*/ 447 w 447"/>
                <a:gd name="T1" fmla="*/ 0 h 436"/>
                <a:gd name="T2" fmla="*/ 447 w 447"/>
                <a:gd name="T3" fmla="*/ 436 h 436"/>
                <a:gd name="T4" fmla="*/ 0 w 447"/>
                <a:gd name="T5" fmla="*/ 436 h 436"/>
                <a:gd name="T6" fmla="*/ 54 w 447"/>
                <a:gd name="T7" fmla="*/ 412 h 436"/>
                <a:gd name="T8" fmla="*/ 106 w 447"/>
                <a:gd name="T9" fmla="*/ 386 h 436"/>
                <a:gd name="T10" fmla="*/ 156 w 447"/>
                <a:gd name="T11" fmla="*/ 355 h 436"/>
                <a:gd name="T12" fmla="*/ 203 w 447"/>
                <a:gd name="T13" fmla="*/ 321 h 436"/>
                <a:gd name="T14" fmla="*/ 248 w 447"/>
                <a:gd name="T15" fmla="*/ 284 h 436"/>
                <a:gd name="T16" fmla="*/ 290 w 447"/>
                <a:gd name="T17" fmla="*/ 243 h 436"/>
                <a:gd name="T18" fmla="*/ 329 w 447"/>
                <a:gd name="T19" fmla="*/ 199 h 436"/>
                <a:gd name="T20" fmla="*/ 364 w 447"/>
                <a:gd name="T21" fmla="*/ 152 h 436"/>
                <a:gd name="T22" fmla="*/ 395 w 447"/>
                <a:gd name="T23" fmla="*/ 104 h 436"/>
                <a:gd name="T24" fmla="*/ 423 w 447"/>
                <a:gd name="T25" fmla="*/ 54 h 436"/>
                <a:gd name="T26" fmla="*/ 447 w 447"/>
                <a:gd name="T2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7" h="436">
                  <a:moveTo>
                    <a:pt x="447" y="0"/>
                  </a:moveTo>
                  <a:lnTo>
                    <a:pt x="447" y="436"/>
                  </a:lnTo>
                  <a:lnTo>
                    <a:pt x="0" y="436"/>
                  </a:lnTo>
                  <a:lnTo>
                    <a:pt x="54" y="412"/>
                  </a:lnTo>
                  <a:lnTo>
                    <a:pt x="106" y="386"/>
                  </a:lnTo>
                  <a:lnTo>
                    <a:pt x="156" y="355"/>
                  </a:lnTo>
                  <a:lnTo>
                    <a:pt x="203" y="321"/>
                  </a:lnTo>
                  <a:lnTo>
                    <a:pt x="248" y="284"/>
                  </a:lnTo>
                  <a:lnTo>
                    <a:pt x="290" y="243"/>
                  </a:lnTo>
                  <a:lnTo>
                    <a:pt x="329" y="199"/>
                  </a:lnTo>
                  <a:lnTo>
                    <a:pt x="364" y="152"/>
                  </a:lnTo>
                  <a:lnTo>
                    <a:pt x="395" y="104"/>
                  </a:lnTo>
                  <a:lnTo>
                    <a:pt x="423" y="54"/>
                  </a:lnTo>
                  <a:lnTo>
                    <a:pt x="447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360" name="Freeform 24" descr="60%"/>
            <p:cNvSpPr>
              <a:spLocks/>
            </p:cNvSpPr>
            <p:nvPr/>
          </p:nvSpPr>
          <p:spPr bwMode="auto">
            <a:xfrm>
              <a:off x="1757" y="3234"/>
              <a:ext cx="484" cy="462"/>
            </a:xfrm>
            <a:custGeom>
              <a:avLst/>
              <a:gdLst>
                <a:gd name="T0" fmla="*/ 0 w 424"/>
                <a:gd name="T1" fmla="*/ 0 h 414"/>
                <a:gd name="T2" fmla="*/ 0 w 424"/>
                <a:gd name="T3" fmla="*/ 414 h 414"/>
                <a:gd name="T4" fmla="*/ 424 w 424"/>
                <a:gd name="T5" fmla="*/ 414 h 414"/>
                <a:gd name="T6" fmla="*/ 372 w 424"/>
                <a:gd name="T7" fmla="*/ 392 h 414"/>
                <a:gd name="T8" fmla="*/ 323 w 424"/>
                <a:gd name="T9" fmla="*/ 366 h 414"/>
                <a:gd name="T10" fmla="*/ 276 w 424"/>
                <a:gd name="T11" fmla="*/ 337 h 414"/>
                <a:gd name="T12" fmla="*/ 230 w 424"/>
                <a:gd name="T13" fmla="*/ 304 h 414"/>
                <a:gd name="T14" fmla="*/ 188 w 424"/>
                <a:gd name="T15" fmla="*/ 268 h 414"/>
                <a:gd name="T16" fmla="*/ 148 w 424"/>
                <a:gd name="T17" fmla="*/ 230 h 414"/>
                <a:gd name="T18" fmla="*/ 112 w 424"/>
                <a:gd name="T19" fmla="*/ 188 h 414"/>
                <a:gd name="T20" fmla="*/ 78 w 424"/>
                <a:gd name="T21" fmla="*/ 145 h 414"/>
                <a:gd name="T22" fmla="*/ 48 w 424"/>
                <a:gd name="T23" fmla="*/ 99 h 414"/>
                <a:gd name="T24" fmla="*/ 22 w 424"/>
                <a:gd name="T25" fmla="*/ 50 h 414"/>
                <a:gd name="T26" fmla="*/ 0 w 424"/>
                <a:gd name="T2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414">
                  <a:moveTo>
                    <a:pt x="0" y="0"/>
                  </a:moveTo>
                  <a:lnTo>
                    <a:pt x="0" y="414"/>
                  </a:lnTo>
                  <a:lnTo>
                    <a:pt x="424" y="414"/>
                  </a:lnTo>
                  <a:lnTo>
                    <a:pt x="372" y="392"/>
                  </a:lnTo>
                  <a:lnTo>
                    <a:pt x="323" y="366"/>
                  </a:lnTo>
                  <a:lnTo>
                    <a:pt x="276" y="337"/>
                  </a:lnTo>
                  <a:lnTo>
                    <a:pt x="230" y="304"/>
                  </a:lnTo>
                  <a:lnTo>
                    <a:pt x="188" y="268"/>
                  </a:lnTo>
                  <a:lnTo>
                    <a:pt x="148" y="230"/>
                  </a:lnTo>
                  <a:lnTo>
                    <a:pt x="112" y="188"/>
                  </a:lnTo>
                  <a:lnTo>
                    <a:pt x="78" y="145"/>
                  </a:lnTo>
                  <a:lnTo>
                    <a:pt x="48" y="99"/>
                  </a:lnTo>
                  <a:lnTo>
                    <a:pt x="22" y="50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0361" name="Group 25"/>
            <p:cNvGrpSpPr>
              <a:grpSpLocks/>
            </p:cNvGrpSpPr>
            <p:nvPr/>
          </p:nvGrpSpPr>
          <p:grpSpPr bwMode="auto">
            <a:xfrm>
              <a:off x="508" y="2821"/>
              <a:ext cx="1808" cy="838"/>
              <a:chOff x="472" y="2857"/>
              <a:chExt cx="1808" cy="838"/>
            </a:xfrm>
          </p:grpSpPr>
          <p:sp>
            <p:nvSpPr>
              <p:cNvPr id="270362" name="Freeform 26"/>
              <p:cNvSpPr>
                <a:spLocks/>
              </p:cNvSpPr>
              <p:nvPr/>
            </p:nvSpPr>
            <p:spPr bwMode="auto">
              <a:xfrm>
                <a:off x="1376" y="2857"/>
                <a:ext cx="904" cy="838"/>
              </a:xfrm>
              <a:custGeom>
                <a:avLst/>
                <a:gdLst>
                  <a:gd name="T0" fmla="*/ 904 w 904"/>
                  <a:gd name="T1" fmla="*/ 838 h 838"/>
                  <a:gd name="T2" fmla="*/ 809 w 904"/>
                  <a:gd name="T3" fmla="*/ 828 h 838"/>
                  <a:gd name="T4" fmla="*/ 762 w 904"/>
                  <a:gd name="T5" fmla="*/ 818 h 838"/>
                  <a:gd name="T6" fmla="*/ 714 w 904"/>
                  <a:gd name="T7" fmla="*/ 805 h 838"/>
                  <a:gd name="T8" fmla="*/ 667 w 904"/>
                  <a:gd name="T9" fmla="*/ 785 h 838"/>
                  <a:gd name="T10" fmla="*/ 619 w 904"/>
                  <a:gd name="T11" fmla="*/ 759 h 838"/>
                  <a:gd name="T12" fmla="*/ 572 w 904"/>
                  <a:gd name="T13" fmla="*/ 724 h 838"/>
                  <a:gd name="T14" fmla="*/ 476 w 904"/>
                  <a:gd name="T15" fmla="*/ 627 h 838"/>
                  <a:gd name="T16" fmla="*/ 381 w 904"/>
                  <a:gd name="T17" fmla="*/ 491 h 838"/>
                  <a:gd name="T18" fmla="*/ 286 w 904"/>
                  <a:gd name="T19" fmla="*/ 326 h 838"/>
                  <a:gd name="T20" fmla="*/ 239 w 904"/>
                  <a:gd name="T21" fmla="*/ 243 h 838"/>
                  <a:gd name="T22" fmla="*/ 191 w 904"/>
                  <a:gd name="T23" fmla="*/ 165 h 838"/>
                  <a:gd name="T24" fmla="*/ 144 w 904"/>
                  <a:gd name="T25" fmla="*/ 98 h 838"/>
                  <a:gd name="T26" fmla="*/ 95 w 904"/>
                  <a:gd name="T27" fmla="*/ 44 h 838"/>
                  <a:gd name="T28" fmla="*/ 48 w 904"/>
                  <a:gd name="T29" fmla="*/ 11 h 838"/>
                  <a:gd name="T30" fmla="*/ 0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904" y="838"/>
                    </a:moveTo>
                    <a:lnTo>
                      <a:pt x="809" y="828"/>
                    </a:lnTo>
                    <a:lnTo>
                      <a:pt x="762" y="818"/>
                    </a:lnTo>
                    <a:lnTo>
                      <a:pt x="714" y="805"/>
                    </a:lnTo>
                    <a:lnTo>
                      <a:pt x="667" y="785"/>
                    </a:lnTo>
                    <a:lnTo>
                      <a:pt x="619" y="759"/>
                    </a:lnTo>
                    <a:lnTo>
                      <a:pt x="572" y="724"/>
                    </a:lnTo>
                    <a:lnTo>
                      <a:pt x="476" y="627"/>
                    </a:lnTo>
                    <a:lnTo>
                      <a:pt x="381" y="491"/>
                    </a:lnTo>
                    <a:lnTo>
                      <a:pt x="286" y="326"/>
                    </a:lnTo>
                    <a:lnTo>
                      <a:pt x="239" y="243"/>
                    </a:lnTo>
                    <a:lnTo>
                      <a:pt x="191" y="165"/>
                    </a:lnTo>
                    <a:lnTo>
                      <a:pt x="144" y="98"/>
                    </a:lnTo>
                    <a:lnTo>
                      <a:pt x="95" y="44"/>
                    </a:lnTo>
                    <a:lnTo>
                      <a:pt x="48" y="1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0363" name="Freeform 27"/>
              <p:cNvSpPr>
                <a:spLocks/>
              </p:cNvSpPr>
              <p:nvPr/>
            </p:nvSpPr>
            <p:spPr bwMode="auto">
              <a:xfrm>
                <a:off x="472" y="2857"/>
                <a:ext cx="904" cy="838"/>
              </a:xfrm>
              <a:custGeom>
                <a:avLst/>
                <a:gdLst>
                  <a:gd name="T0" fmla="*/ 0 w 904"/>
                  <a:gd name="T1" fmla="*/ 838 h 838"/>
                  <a:gd name="T2" fmla="*/ 95 w 904"/>
                  <a:gd name="T3" fmla="*/ 828 h 838"/>
                  <a:gd name="T4" fmla="*/ 144 w 904"/>
                  <a:gd name="T5" fmla="*/ 818 h 838"/>
                  <a:gd name="T6" fmla="*/ 191 w 904"/>
                  <a:gd name="T7" fmla="*/ 805 h 838"/>
                  <a:gd name="T8" fmla="*/ 238 w 904"/>
                  <a:gd name="T9" fmla="*/ 785 h 838"/>
                  <a:gd name="T10" fmla="*/ 286 w 904"/>
                  <a:gd name="T11" fmla="*/ 759 h 838"/>
                  <a:gd name="T12" fmla="*/ 333 w 904"/>
                  <a:gd name="T13" fmla="*/ 724 h 838"/>
                  <a:gd name="T14" fmla="*/ 429 w 904"/>
                  <a:gd name="T15" fmla="*/ 627 h 838"/>
                  <a:gd name="T16" fmla="*/ 523 w 904"/>
                  <a:gd name="T17" fmla="*/ 491 h 838"/>
                  <a:gd name="T18" fmla="*/ 619 w 904"/>
                  <a:gd name="T19" fmla="*/ 326 h 838"/>
                  <a:gd name="T20" fmla="*/ 667 w 904"/>
                  <a:gd name="T21" fmla="*/ 243 h 838"/>
                  <a:gd name="T22" fmla="*/ 714 w 904"/>
                  <a:gd name="T23" fmla="*/ 165 h 838"/>
                  <a:gd name="T24" fmla="*/ 762 w 904"/>
                  <a:gd name="T25" fmla="*/ 98 h 838"/>
                  <a:gd name="T26" fmla="*/ 809 w 904"/>
                  <a:gd name="T27" fmla="*/ 44 h 838"/>
                  <a:gd name="T28" fmla="*/ 857 w 904"/>
                  <a:gd name="T29" fmla="*/ 11 h 838"/>
                  <a:gd name="T30" fmla="*/ 904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0" y="838"/>
                    </a:moveTo>
                    <a:lnTo>
                      <a:pt x="95" y="828"/>
                    </a:lnTo>
                    <a:lnTo>
                      <a:pt x="144" y="818"/>
                    </a:lnTo>
                    <a:lnTo>
                      <a:pt x="191" y="805"/>
                    </a:lnTo>
                    <a:lnTo>
                      <a:pt x="238" y="785"/>
                    </a:lnTo>
                    <a:lnTo>
                      <a:pt x="286" y="759"/>
                    </a:lnTo>
                    <a:lnTo>
                      <a:pt x="333" y="724"/>
                    </a:lnTo>
                    <a:lnTo>
                      <a:pt x="429" y="627"/>
                    </a:lnTo>
                    <a:lnTo>
                      <a:pt x="523" y="491"/>
                    </a:lnTo>
                    <a:lnTo>
                      <a:pt x="619" y="326"/>
                    </a:lnTo>
                    <a:lnTo>
                      <a:pt x="667" y="243"/>
                    </a:lnTo>
                    <a:lnTo>
                      <a:pt x="714" y="165"/>
                    </a:lnTo>
                    <a:lnTo>
                      <a:pt x="762" y="98"/>
                    </a:lnTo>
                    <a:lnTo>
                      <a:pt x="809" y="44"/>
                    </a:lnTo>
                    <a:lnTo>
                      <a:pt x="857" y="11"/>
                    </a:lnTo>
                    <a:lnTo>
                      <a:pt x="904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70364" name="Line 28"/>
            <p:cNvSpPr>
              <a:spLocks noChangeShapeType="1"/>
            </p:cNvSpPr>
            <p:nvPr/>
          </p:nvSpPr>
          <p:spPr bwMode="auto">
            <a:xfrm>
              <a:off x="1982" y="3656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365" name="Line 29"/>
            <p:cNvSpPr>
              <a:spLocks noChangeShapeType="1"/>
            </p:cNvSpPr>
            <p:nvPr/>
          </p:nvSpPr>
          <p:spPr bwMode="auto">
            <a:xfrm>
              <a:off x="1798" y="3656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366" name="Line 30"/>
            <p:cNvSpPr>
              <a:spLocks noChangeShapeType="1"/>
            </p:cNvSpPr>
            <p:nvPr/>
          </p:nvSpPr>
          <p:spPr bwMode="auto">
            <a:xfrm>
              <a:off x="877" y="3656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381" name="Rectangle 45"/>
            <p:cNvSpPr>
              <a:spLocks noChangeArrowheads="1"/>
            </p:cNvSpPr>
            <p:nvPr/>
          </p:nvSpPr>
          <p:spPr bwMode="auto">
            <a:xfrm>
              <a:off x="2203" y="3693"/>
              <a:ext cx="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</a:t>
              </a:r>
            </a:p>
          </p:txBody>
        </p:sp>
        <p:sp>
          <p:nvSpPr>
            <p:cNvPr id="270382" name="Rectangle 46"/>
            <p:cNvSpPr>
              <a:spLocks noChangeArrowheads="1"/>
            </p:cNvSpPr>
            <p:nvPr/>
          </p:nvSpPr>
          <p:spPr bwMode="auto">
            <a:xfrm>
              <a:off x="1351" y="3690"/>
              <a:ext cx="10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270383" name="Rectangle 47"/>
            <p:cNvSpPr>
              <a:spLocks noChangeArrowheads="1"/>
            </p:cNvSpPr>
            <p:nvPr/>
          </p:nvSpPr>
          <p:spPr bwMode="auto">
            <a:xfrm>
              <a:off x="1599" y="3714"/>
              <a:ext cx="3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2.262</a:t>
              </a:r>
            </a:p>
          </p:txBody>
        </p:sp>
        <p:sp>
          <p:nvSpPr>
            <p:cNvPr id="270384" name="Rectangle 48"/>
            <p:cNvSpPr>
              <a:spLocks noChangeArrowheads="1"/>
            </p:cNvSpPr>
            <p:nvPr/>
          </p:nvSpPr>
          <p:spPr bwMode="auto">
            <a:xfrm>
              <a:off x="821" y="3726"/>
              <a:ext cx="40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-2.262</a:t>
              </a:r>
            </a:p>
          </p:txBody>
        </p:sp>
        <p:sp>
          <p:nvSpPr>
            <p:cNvPr id="270385" name="Rectangle 49"/>
            <p:cNvSpPr>
              <a:spLocks noChangeArrowheads="1"/>
            </p:cNvSpPr>
            <p:nvPr/>
          </p:nvSpPr>
          <p:spPr bwMode="auto">
            <a:xfrm>
              <a:off x="1983" y="3134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  <p:sp>
          <p:nvSpPr>
            <p:cNvPr id="270386" name="Freeform 50"/>
            <p:cNvSpPr>
              <a:spLocks/>
            </p:cNvSpPr>
            <p:nvPr/>
          </p:nvSpPr>
          <p:spPr bwMode="auto">
            <a:xfrm>
              <a:off x="844" y="3316"/>
              <a:ext cx="134" cy="274"/>
            </a:xfrm>
            <a:custGeom>
              <a:avLst/>
              <a:gdLst>
                <a:gd name="T0" fmla="*/ 0 w 110"/>
                <a:gd name="T1" fmla="*/ 0 h 238"/>
                <a:gd name="T2" fmla="*/ 19 w 110"/>
                <a:gd name="T3" fmla="*/ 1 h 238"/>
                <a:gd name="T4" fmla="*/ 37 w 110"/>
                <a:gd name="T5" fmla="*/ 5 h 238"/>
                <a:gd name="T6" fmla="*/ 52 w 110"/>
                <a:gd name="T7" fmla="*/ 14 h 238"/>
                <a:gd name="T8" fmla="*/ 67 w 110"/>
                <a:gd name="T9" fmla="*/ 25 h 238"/>
                <a:gd name="T10" fmla="*/ 78 w 110"/>
                <a:gd name="T11" fmla="*/ 39 h 238"/>
                <a:gd name="T12" fmla="*/ 86 w 110"/>
                <a:gd name="T13" fmla="*/ 55 h 238"/>
                <a:gd name="T14" fmla="*/ 90 w 110"/>
                <a:gd name="T15" fmla="*/ 73 h 238"/>
                <a:gd name="T16" fmla="*/ 90 w 110"/>
                <a:gd name="T17" fmla="*/ 90 h 238"/>
                <a:gd name="T18" fmla="*/ 86 w 110"/>
                <a:gd name="T19" fmla="*/ 108 h 238"/>
                <a:gd name="T20" fmla="*/ 78 w 110"/>
                <a:gd name="T21" fmla="*/ 124 h 238"/>
                <a:gd name="T22" fmla="*/ 70 w 110"/>
                <a:gd name="T23" fmla="*/ 140 h 238"/>
                <a:gd name="T24" fmla="*/ 67 w 110"/>
                <a:gd name="T25" fmla="*/ 157 h 238"/>
                <a:gd name="T26" fmla="*/ 67 w 110"/>
                <a:gd name="T27" fmla="*/ 175 h 238"/>
                <a:gd name="T28" fmla="*/ 70 w 110"/>
                <a:gd name="T29" fmla="*/ 192 h 238"/>
                <a:gd name="T30" fmla="*/ 79 w 110"/>
                <a:gd name="T31" fmla="*/ 209 h 238"/>
                <a:gd name="T32" fmla="*/ 90 w 110"/>
                <a:gd name="T33" fmla="*/ 222 h 238"/>
                <a:gd name="T34" fmla="*/ 103 w 110"/>
                <a:gd name="T35" fmla="*/ 234 h 238"/>
                <a:gd name="T36" fmla="*/ 110 w 110"/>
                <a:gd name="T3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38">
                  <a:moveTo>
                    <a:pt x="0" y="0"/>
                  </a:moveTo>
                  <a:lnTo>
                    <a:pt x="19" y="1"/>
                  </a:lnTo>
                  <a:lnTo>
                    <a:pt x="37" y="5"/>
                  </a:lnTo>
                  <a:lnTo>
                    <a:pt x="52" y="14"/>
                  </a:lnTo>
                  <a:lnTo>
                    <a:pt x="67" y="25"/>
                  </a:lnTo>
                  <a:lnTo>
                    <a:pt x="78" y="39"/>
                  </a:lnTo>
                  <a:lnTo>
                    <a:pt x="86" y="55"/>
                  </a:lnTo>
                  <a:lnTo>
                    <a:pt x="90" y="73"/>
                  </a:lnTo>
                  <a:lnTo>
                    <a:pt x="90" y="90"/>
                  </a:lnTo>
                  <a:lnTo>
                    <a:pt x="86" y="108"/>
                  </a:lnTo>
                  <a:lnTo>
                    <a:pt x="78" y="124"/>
                  </a:lnTo>
                  <a:lnTo>
                    <a:pt x="70" y="140"/>
                  </a:lnTo>
                  <a:lnTo>
                    <a:pt x="67" y="157"/>
                  </a:lnTo>
                  <a:lnTo>
                    <a:pt x="67" y="175"/>
                  </a:lnTo>
                  <a:lnTo>
                    <a:pt x="70" y="192"/>
                  </a:lnTo>
                  <a:lnTo>
                    <a:pt x="79" y="209"/>
                  </a:lnTo>
                  <a:lnTo>
                    <a:pt x="90" y="222"/>
                  </a:lnTo>
                  <a:lnTo>
                    <a:pt x="103" y="234"/>
                  </a:lnTo>
                  <a:lnTo>
                    <a:pt x="110" y="23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387" name="Freeform 51"/>
            <p:cNvSpPr>
              <a:spLocks/>
            </p:cNvSpPr>
            <p:nvPr/>
          </p:nvSpPr>
          <p:spPr bwMode="auto">
            <a:xfrm>
              <a:off x="1873" y="3304"/>
              <a:ext cx="294" cy="236"/>
            </a:xfrm>
            <a:custGeom>
              <a:avLst/>
              <a:gdLst>
                <a:gd name="T0" fmla="*/ 294 w 294"/>
                <a:gd name="T1" fmla="*/ 0 h 188"/>
                <a:gd name="T2" fmla="*/ 291 w 294"/>
                <a:gd name="T3" fmla="*/ 23 h 188"/>
                <a:gd name="T4" fmla="*/ 283 w 294"/>
                <a:gd name="T5" fmla="*/ 46 h 188"/>
                <a:gd name="T6" fmla="*/ 271 w 294"/>
                <a:gd name="T7" fmla="*/ 66 h 188"/>
                <a:gd name="T8" fmla="*/ 255 w 294"/>
                <a:gd name="T9" fmla="*/ 84 h 188"/>
                <a:gd name="T10" fmla="*/ 236 w 294"/>
                <a:gd name="T11" fmla="*/ 99 h 188"/>
                <a:gd name="T12" fmla="*/ 214 w 294"/>
                <a:gd name="T13" fmla="*/ 110 h 188"/>
                <a:gd name="T14" fmla="*/ 190 w 294"/>
                <a:gd name="T15" fmla="*/ 117 h 188"/>
                <a:gd name="T16" fmla="*/ 166 w 294"/>
                <a:gd name="T17" fmla="*/ 118 h 188"/>
                <a:gd name="T18" fmla="*/ 142 w 294"/>
                <a:gd name="T19" fmla="*/ 116 h 188"/>
                <a:gd name="T20" fmla="*/ 117 w 294"/>
                <a:gd name="T21" fmla="*/ 113 h 188"/>
                <a:gd name="T22" fmla="*/ 92 w 294"/>
                <a:gd name="T23" fmla="*/ 116 h 188"/>
                <a:gd name="T24" fmla="*/ 70 w 294"/>
                <a:gd name="T25" fmla="*/ 123 h 188"/>
                <a:gd name="T26" fmla="*/ 47 w 294"/>
                <a:gd name="T27" fmla="*/ 133 h 188"/>
                <a:gd name="T28" fmla="*/ 27 w 294"/>
                <a:gd name="T29" fmla="*/ 147 h 188"/>
                <a:gd name="T30" fmla="*/ 12 w 294"/>
                <a:gd name="T31" fmla="*/ 166 h 188"/>
                <a:gd name="T32" fmla="*/ 0 w 294"/>
                <a:gd name="T33" fmla="*/ 186 h 188"/>
                <a:gd name="T34" fmla="*/ 0 w 294"/>
                <a:gd name="T3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4" h="188">
                  <a:moveTo>
                    <a:pt x="294" y="0"/>
                  </a:moveTo>
                  <a:lnTo>
                    <a:pt x="291" y="23"/>
                  </a:lnTo>
                  <a:lnTo>
                    <a:pt x="283" y="46"/>
                  </a:lnTo>
                  <a:lnTo>
                    <a:pt x="271" y="66"/>
                  </a:lnTo>
                  <a:lnTo>
                    <a:pt x="255" y="84"/>
                  </a:lnTo>
                  <a:lnTo>
                    <a:pt x="236" y="99"/>
                  </a:lnTo>
                  <a:lnTo>
                    <a:pt x="214" y="110"/>
                  </a:lnTo>
                  <a:lnTo>
                    <a:pt x="190" y="117"/>
                  </a:lnTo>
                  <a:lnTo>
                    <a:pt x="166" y="118"/>
                  </a:lnTo>
                  <a:lnTo>
                    <a:pt x="142" y="116"/>
                  </a:lnTo>
                  <a:lnTo>
                    <a:pt x="117" y="113"/>
                  </a:lnTo>
                  <a:lnTo>
                    <a:pt x="92" y="116"/>
                  </a:lnTo>
                  <a:lnTo>
                    <a:pt x="70" y="123"/>
                  </a:lnTo>
                  <a:lnTo>
                    <a:pt x="47" y="133"/>
                  </a:lnTo>
                  <a:lnTo>
                    <a:pt x="27" y="147"/>
                  </a:lnTo>
                  <a:lnTo>
                    <a:pt x="12" y="166"/>
                  </a:lnTo>
                  <a:lnTo>
                    <a:pt x="0" y="186"/>
                  </a:lnTo>
                  <a:lnTo>
                    <a:pt x="0" y="18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388" name="Rectangle 52"/>
            <p:cNvSpPr>
              <a:spLocks noChangeArrowheads="1"/>
            </p:cNvSpPr>
            <p:nvPr/>
          </p:nvSpPr>
          <p:spPr bwMode="auto">
            <a:xfrm>
              <a:off x="537" y="2788"/>
              <a:ext cx="53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2000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0389" name="Rectangle 53"/>
            <p:cNvSpPr>
              <a:spLocks noChangeArrowheads="1"/>
            </p:cNvSpPr>
            <p:nvPr/>
          </p:nvSpPr>
          <p:spPr bwMode="auto">
            <a:xfrm>
              <a:off x="1733" y="2788"/>
              <a:ext cx="53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2000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270390" name="Group 54"/>
            <p:cNvGrpSpPr>
              <a:grpSpLocks/>
            </p:cNvGrpSpPr>
            <p:nvPr/>
          </p:nvGrpSpPr>
          <p:grpSpPr bwMode="auto">
            <a:xfrm>
              <a:off x="794" y="3012"/>
              <a:ext cx="301" cy="670"/>
              <a:chOff x="758" y="3048"/>
              <a:chExt cx="301" cy="670"/>
            </a:xfrm>
          </p:grpSpPr>
          <p:sp>
            <p:nvSpPr>
              <p:cNvPr id="270391" name="Line 55"/>
              <p:cNvSpPr>
                <a:spLocks noChangeShapeType="1"/>
              </p:cNvSpPr>
              <p:nvPr/>
            </p:nvSpPr>
            <p:spPr bwMode="auto">
              <a:xfrm>
                <a:off x="758" y="3048"/>
                <a:ext cx="300" cy="1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0392" name="Line 56"/>
              <p:cNvSpPr>
                <a:spLocks noChangeShapeType="1"/>
              </p:cNvSpPr>
              <p:nvPr/>
            </p:nvSpPr>
            <p:spPr bwMode="auto">
              <a:xfrm flipV="1">
                <a:off x="1058" y="3048"/>
                <a:ext cx="1" cy="670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0393" name="Group 57"/>
            <p:cNvGrpSpPr>
              <a:grpSpLocks/>
            </p:cNvGrpSpPr>
            <p:nvPr/>
          </p:nvGrpSpPr>
          <p:grpSpPr bwMode="auto">
            <a:xfrm>
              <a:off x="1757" y="3012"/>
              <a:ext cx="322" cy="676"/>
              <a:chOff x="1721" y="3048"/>
              <a:chExt cx="322" cy="676"/>
            </a:xfrm>
          </p:grpSpPr>
          <p:sp>
            <p:nvSpPr>
              <p:cNvPr id="270394" name="Line 58"/>
              <p:cNvSpPr>
                <a:spLocks noChangeShapeType="1"/>
              </p:cNvSpPr>
              <p:nvPr/>
            </p:nvSpPr>
            <p:spPr bwMode="auto">
              <a:xfrm flipH="1">
                <a:off x="1721" y="3048"/>
                <a:ext cx="322" cy="1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0395" name="Line 59"/>
              <p:cNvSpPr>
                <a:spLocks noChangeShapeType="1"/>
              </p:cNvSpPr>
              <p:nvPr/>
            </p:nvSpPr>
            <p:spPr bwMode="auto">
              <a:xfrm flipV="1">
                <a:off x="1721" y="3048"/>
                <a:ext cx="1" cy="676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70396" name="Rectangle 60"/>
            <p:cNvSpPr>
              <a:spLocks noChangeArrowheads="1"/>
            </p:cNvSpPr>
            <p:nvPr/>
          </p:nvSpPr>
          <p:spPr bwMode="auto">
            <a:xfrm>
              <a:off x="589" y="3134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  <p:sp>
          <p:nvSpPr>
            <p:cNvPr id="270397" name="Line 61"/>
            <p:cNvSpPr>
              <a:spLocks noChangeShapeType="1"/>
            </p:cNvSpPr>
            <p:nvPr/>
          </p:nvSpPr>
          <p:spPr bwMode="auto">
            <a:xfrm>
              <a:off x="1428" y="2856"/>
              <a:ext cx="0" cy="8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0398" name="Group 62"/>
            <p:cNvGrpSpPr>
              <a:grpSpLocks/>
            </p:cNvGrpSpPr>
            <p:nvPr/>
          </p:nvGrpSpPr>
          <p:grpSpPr bwMode="auto">
            <a:xfrm>
              <a:off x="485" y="3003"/>
              <a:ext cx="1865" cy="697"/>
              <a:chOff x="449" y="3003"/>
              <a:chExt cx="1865" cy="697"/>
            </a:xfrm>
          </p:grpSpPr>
          <p:sp>
            <p:nvSpPr>
              <p:cNvPr id="270399" name="Freeform 63"/>
              <p:cNvSpPr>
                <a:spLocks/>
              </p:cNvSpPr>
              <p:nvPr/>
            </p:nvSpPr>
            <p:spPr bwMode="auto">
              <a:xfrm>
                <a:off x="472" y="3003"/>
                <a:ext cx="1842" cy="689"/>
              </a:xfrm>
              <a:custGeom>
                <a:avLst/>
                <a:gdLst>
                  <a:gd name="T0" fmla="*/ 0 w 1842"/>
                  <a:gd name="T1" fmla="*/ 0 h 689"/>
                  <a:gd name="T2" fmla="*/ 0 w 1842"/>
                  <a:gd name="T3" fmla="*/ 689 h 689"/>
                  <a:gd name="T4" fmla="*/ 1842 w 1842"/>
                  <a:gd name="T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2" h="689">
                    <a:moveTo>
                      <a:pt x="0" y="0"/>
                    </a:moveTo>
                    <a:lnTo>
                      <a:pt x="0" y="689"/>
                    </a:lnTo>
                    <a:lnTo>
                      <a:pt x="1842" y="689"/>
                    </a:lnTo>
                  </a:path>
                </a:pathLst>
              </a:custGeom>
              <a:noFill/>
              <a:ln w="19050" cmpd="sng">
                <a:solidFill>
                  <a:srgbClr val="F0F0F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70400" name="Group 64"/>
              <p:cNvGrpSpPr>
                <a:grpSpLocks/>
              </p:cNvGrpSpPr>
              <p:nvPr/>
            </p:nvGrpSpPr>
            <p:grpSpPr bwMode="auto">
              <a:xfrm>
                <a:off x="449" y="3003"/>
                <a:ext cx="209" cy="697"/>
                <a:chOff x="449" y="3003"/>
                <a:chExt cx="209" cy="697"/>
              </a:xfrm>
            </p:grpSpPr>
            <p:sp>
              <p:nvSpPr>
                <p:cNvPr id="270401" name="Line 65"/>
                <p:cNvSpPr>
                  <a:spLocks noChangeShapeType="1"/>
                </p:cNvSpPr>
                <p:nvPr/>
              </p:nvSpPr>
              <p:spPr bwMode="auto">
                <a:xfrm>
                  <a:off x="449" y="3003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02" name="Line 66"/>
                <p:cNvSpPr>
                  <a:spLocks noChangeShapeType="1"/>
                </p:cNvSpPr>
                <p:nvPr/>
              </p:nvSpPr>
              <p:spPr bwMode="auto">
                <a:xfrm>
                  <a:off x="449" y="3072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03" name="Line 67"/>
                <p:cNvSpPr>
                  <a:spLocks noChangeShapeType="1"/>
                </p:cNvSpPr>
                <p:nvPr/>
              </p:nvSpPr>
              <p:spPr bwMode="auto">
                <a:xfrm>
                  <a:off x="449" y="3142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04" name="Line 68"/>
                <p:cNvSpPr>
                  <a:spLocks noChangeShapeType="1"/>
                </p:cNvSpPr>
                <p:nvPr/>
              </p:nvSpPr>
              <p:spPr bwMode="auto">
                <a:xfrm>
                  <a:off x="449" y="3210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05" name="Line 69"/>
                <p:cNvSpPr>
                  <a:spLocks noChangeShapeType="1"/>
                </p:cNvSpPr>
                <p:nvPr/>
              </p:nvSpPr>
              <p:spPr bwMode="auto">
                <a:xfrm>
                  <a:off x="449" y="3279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06" name="Line 70"/>
                <p:cNvSpPr>
                  <a:spLocks noChangeShapeType="1"/>
                </p:cNvSpPr>
                <p:nvPr/>
              </p:nvSpPr>
              <p:spPr bwMode="auto">
                <a:xfrm>
                  <a:off x="449" y="3347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07" name="Line 71"/>
                <p:cNvSpPr>
                  <a:spLocks noChangeShapeType="1"/>
                </p:cNvSpPr>
                <p:nvPr/>
              </p:nvSpPr>
              <p:spPr bwMode="auto">
                <a:xfrm>
                  <a:off x="449" y="3417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08" name="Line 72"/>
                <p:cNvSpPr>
                  <a:spLocks noChangeShapeType="1"/>
                </p:cNvSpPr>
                <p:nvPr/>
              </p:nvSpPr>
              <p:spPr bwMode="auto">
                <a:xfrm>
                  <a:off x="449" y="3485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09" name="Line 73"/>
                <p:cNvSpPr>
                  <a:spLocks noChangeShapeType="1"/>
                </p:cNvSpPr>
                <p:nvPr/>
              </p:nvSpPr>
              <p:spPr bwMode="auto">
                <a:xfrm>
                  <a:off x="449" y="3554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10" name="Line 74"/>
                <p:cNvSpPr>
                  <a:spLocks noChangeShapeType="1"/>
                </p:cNvSpPr>
                <p:nvPr/>
              </p:nvSpPr>
              <p:spPr bwMode="auto">
                <a:xfrm>
                  <a:off x="449" y="3623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411" name="Line 75"/>
                <p:cNvSpPr>
                  <a:spLocks noChangeShapeType="1"/>
                </p:cNvSpPr>
                <p:nvPr/>
              </p:nvSpPr>
              <p:spPr bwMode="auto">
                <a:xfrm>
                  <a:off x="657" y="3692"/>
                  <a:ext cx="1" cy="8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0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70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0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0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0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0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0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39" grpId="0" build="p" autoUpdateAnimBg="0"/>
      <p:bldP spid="270340" grpId="0" build="p" autoUpdateAnimBg="0"/>
      <p:bldP spid="270343" grpId="0" build="p" autoUpdateAnimBg="0"/>
      <p:bldP spid="270344" grpId="0" build="p" autoUpdateAnimBg="0"/>
      <p:bldP spid="270345" grpId="0" build="p" autoUpdateAnimBg="0"/>
      <p:bldP spid="270346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未知小样本均值的检验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i="1">
                <a:solidFill>
                  <a:schemeClr val="hlink"/>
                </a:solidFill>
                <a:latin typeface="Arial" panose="020B0604020202020204" pitchFamily="34" charset="0"/>
              </a:rPr>
              <a:t>P 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值的计算与应用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89113"/>
            <a:ext cx="8058150" cy="4281487"/>
          </a:xfrm>
          <a:noFill/>
          <a:ln/>
        </p:spPr>
        <p:txBody>
          <a:bodyPr/>
          <a:lstStyle/>
          <a:p>
            <a:pPr marL="0" indent="0" algn="just">
              <a:lnSpc>
                <a:spcPct val="90000"/>
              </a:lnSpc>
            </a:pPr>
            <a:r>
              <a:rPr lang="zh-CN" altLang="en-US" sz="2800">
                <a:solidFill>
                  <a:srgbClr val="FFFF99"/>
                </a:solidFill>
              </a:rPr>
              <a:t>第</a:t>
            </a:r>
            <a:r>
              <a:rPr lang="en-US" altLang="zh-CN" sz="2800">
                <a:solidFill>
                  <a:srgbClr val="FFFF99"/>
                </a:solidFill>
              </a:rPr>
              <a:t>1</a:t>
            </a:r>
            <a:r>
              <a:rPr lang="zh-CN" altLang="en-US" sz="2800">
                <a:solidFill>
                  <a:srgbClr val="FFFF99"/>
                </a:solidFill>
              </a:rPr>
              <a:t>步：</a:t>
            </a:r>
            <a:r>
              <a:rPr lang="zh-CN" altLang="en-US" sz="2800"/>
              <a:t>进入</a:t>
            </a:r>
            <a:r>
              <a:rPr lang="en-US" altLang="zh-CN" sz="2800">
                <a:cs typeface="Times New Roman" panose="02020603050405020304" pitchFamily="18" charset="0"/>
              </a:rPr>
              <a:t>Excel</a:t>
            </a:r>
            <a:r>
              <a:rPr lang="zh-CN" altLang="en-US" sz="2800"/>
              <a:t>表格界面，选择“插入”下拉菜单</a:t>
            </a:r>
            <a:endParaRPr lang="zh-CN" altLang="en-US" sz="2800"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</a:pPr>
            <a:r>
              <a:rPr lang="zh-CN" altLang="en-US" sz="2800">
                <a:solidFill>
                  <a:srgbClr val="FFFF99"/>
                </a:solidFill>
              </a:rPr>
              <a:t>第</a:t>
            </a:r>
            <a:r>
              <a:rPr lang="en-US" altLang="zh-CN" sz="2800">
                <a:solidFill>
                  <a:srgbClr val="FFFF99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2800">
                <a:solidFill>
                  <a:srgbClr val="FFFF99"/>
                </a:solidFill>
              </a:rPr>
              <a:t>步：</a:t>
            </a:r>
            <a:r>
              <a:rPr lang="zh-CN" altLang="en-US" sz="2800"/>
              <a:t>选择“函数”点击</a:t>
            </a:r>
            <a:r>
              <a:rPr lang="zh-CN" altLang="en-US" sz="2800">
                <a:cs typeface="Times New Roman" panose="02020603050405020304" pitchFamily="18" charset="0"/>
              </a:rPr>
              <a:t>，并</a:t>
            </a:r>
            <a:r>
              <a:rPr lang="zh-CN" altLang="en-US" sz="2800"/>
              <a:t>在函数分类中点击“统</a:t>
            </a:r>
          </a:p>
          <a:p>
            <a:pPr marL="0" indent="0" algn="just">
              <a:lnSpc>
                <a:spcPct val="90000"/>
              </a:lnSpc>
            </a:pPr>
            <a:r>
              <a:rPr lang="zh-CN" altLang="en-US" sz="2800"/>
              <a:t>             计” ，然后，在函数名的菜单中选择字符</a:t>
            </a:r>
          </a:p>
          <a:p>
            <a:pPr marL="0" indent="0" algn="just">
              <a:lnSpc>
                <a:spcPct val="90000"/>
              </a:lnSpc>
            </a:pPr>
            <a:r>
              <a:rPr lang="zh-CN" altLang="en-US" sz="2800"/>
              <a:t>             “</a:t>
            </a:r>
            <a:r>
              <a:rPr lang="en-US" altLang="zh-CN" sz="2800">
                <a:solidFill>
                  <a:srgbClr val="7BFFF2"/>
                </a:solidFill>
                <a:cs typeface="Times New Roman" panose="02020603050405020304" pitchFamily="18" charset="0"/>
              </a:rPr>
              <a:t>TDIST</a:t>
            </a:r>
            <a:r>
              <a:rPr lang="en-US" altLang="zh-CN" sz="2800"/>
              <a:t>”</a:t>
            </a:r>
            <a:r>
              <a:rPr lang="zh-CN" altLang="en-US" sz="2800"/>
              <a:t>，确定</a:t>
            </a:r>
            <a:endParaRPr lang="zh-CN" altLang="en-US" sz="2800"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</a:pPr>
            <a:r>
              <a:rPr lang="zh-CN" altLang="en-US" sz="2800">
                <a:solidFill>
                  <a:srgbClr val="FFFF99"/>
                </a:solidFill>
              </a:rPr>
              <a:t>第</a:t>
            </a:r>
            <a:r>
              <a:rPr lang="en-US" altLang="zh-CN" sz="2800">
                <a:solidFill>
                  <a:srgbClr val="FFFF99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800">
                <a:solidFill>
                  <a:srgbClr val="FFFF99"/>
                </a:solidFill>
              </a:rPr>
              <a:t>步：</a:t>
            </a:r>
            <a:r>
              <a:rPr lang="zh-CN" altLang="en-US" sz="2800"/>
              <a:t>在弹出的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/>
              <a:t>栏中录入计算出的</a:t>
            </a:r>
            <a:r>
              <a:rPr lang="en-US" altLang="zh-CN" sz="2800" i="1">
                <a:cs typeface="Times New Roman" panose="02020603050405020304" pitchFamily="18" charset="0"/>
              </a:rPr>
              <a:t>t</a:t>
            </a:r>
            <a:r>
              <a:rPr lang="zh-CN" altLang="en-US" sz="2800"/>
              <a:t>值</a:t>
            </a:r>
            <a:r>
              <a:rPr lang="en-US" altLang="zh-CN" sz="2800">
                <a:cs typeface="Times New Roman" panose="02020603050405020304" pitchFamily="18" charset="0"/>
              </a:rPr>
              <a:t>3.16      </a:t>
            </a:r>
          </a:p>
          <a:p>
            <a:pPr marL="0" indent="0" algn="just">
              <a:lnSpc>
                <a:spcPct val="90000"/>
              </a:lnSpc>
            </a:pPr>
            <a:r>
              <a:rPr lang="en-US" altLang="zh-CN" sz="2800">
                <a:cs typeface="Times New Roman" panose="02020603050405020304" pitchFamily="18" charset="0"/>
              </a:rPr>
              <a:t>             </a:t>
            </a:r>
            <a:r>
              <a:rPr lang="zh-CN" altLang="en-US" sz="2800"/>
              <a:t>在自由度</a:t>
            </a:r>
            <a:r>
              <a:rPr lang="en-US" altLang="zh-CN" sz="2800"/>
              <a:t>(</a:t>
            </a:r>
            <a:r>
              <a:rPr lang="en-US" altLang="zh-CN" sz="2800">
                <a:cs typeface="Times New Roman" panose="02020603050405020304" pitchFamily="18" charset="0"/>
              </a:rPr>
              <a:t>Deg-freedom</a:t>
            </a:r>
            <a:r>
              <a:rPr lang="en-US" altLang="zh-CN" sz="2800"/>
              <a:t>)</a:t>
            </a:r>
            <a:r>
              <a:rPr lang="zh-CN" altLang="en-US" sz="2800"/>
              <a:t>栏中录入</a:t>
            </a:r>
            <a:r>
              <a:rPr lang="en-US" altLang="zh-CN" sz="2800">
                <a:cs typeface="Times New Roman" panose="02020603050405020304" pitchFamily="18" charset="0"/>
              </a:rPr>
              <a:t>9</a:t>
            </a:r>
          </a:p>
          <a:p>
            <a:pPr marL="0" indent="0" algn="just">
              <a:lnSpc>
                <a:spcPct val="90000"/>
              </a:lnSpc>
            </a:pPr>
            <a:r>
              <a:rPr lang="en-US" altLang="zh-CN" sz="2800"/>
              <a:t>             </a:t>
            </a:r>
            <a:r>
              <a:rPr lang="zh-CN" altLang="en-US" sz="2800"/>
              <a:t>在</a:t>
            </a:r>
            <a:r>
              <a:rPr lang="en-US" altLang="zh-CN" sz="2800">
                <a:cs typeface="Times New Roman" panose="02020603050405020304" pitchFamily="18" charset="0"/>
              </a:rPr>
              <a:t>Tails</a:t>
            </a:r>
            <a:r>
              <a:rPr lang="zh-CN" altLang="en-US" sz="2800"/>
              <a:t>栏中录入</a:t>
            </a:r>
            <a:r>
              <a:rPr lang="en-US" altLang="zh-CN" sz="2800">
                <a:cs typeface="Times New Roman" panose="02020603050405020304" pitchFamily="18" charset="0"/>
              </a:rPr>
              <a:t>2</a:t>
            </a:r>
            <a:r>
              <a:rPr lang="zh-CN" altLang="en-US" sz="2800"/>
              <a:t>，表明是双侧检验</a:t>
            </a:r>
            <a:r>
              <a:rPr lang="en-US" altLang="zh-CN" sz="2800"/>
              <a:t>(</a:t>
            </a:r>
            <a:r>
              <a:rPr lang="zh-CN" altLang="en-US" sz="2800"/>
              <a:t>单测</a:t>
            </a:r>
          </a:p>
          <a:p>
            <a:pPr marL="0" indent="0" algn="just">
              <a:lnSpc>
                <a:spcPct val="90000"/>
              </a:lnSpc>
            </a:pPr>
            <a:r>
              <a:rPr lang="zh-CN" altLang="en-US" sz="2800"/>
              <a:t>             检验则在该栏内录入</a:t>
            </a:r>
            <a:r>
              <a:rPr lang="en-US" altLang="zh-CN" sz="2800">
                <a:cs typeface="Times New Roman" panose="02020603050405020304" pitchFamily="18" charset="0"/>
              </a:rPr>
              <a:t>1</a:t>
            </a:r>
            <a:r>
              <a:rPr lang="en-US" altLang="zh-CN" sz="2800"/>
              <a:t>)</a:t>
            </a:r>
            <a:endParaRPr lang="en-US" altLang="zh-CN" sz="2800"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</a:pPr>
            <a:r>
              <a:rPr lang="en-US" altLang="zh-CN" sz="2800" i="1">
                <a:cs typeface="Times New Roman" panose="02020603050405020304" pitchFamily="18" charset="0"/>
              </a:rPr>
              <a:t>             P</a:t>
            </a:r>
            <a:r>
              <a:rPr lang="zh-CN" altLang="en-US" sz="2800"/>
              <a:t>值的结果为</a:t>
            </a:r>
            <a:r>
              <a:rPr lang="en-US" altLang="zh-CN" sz="2800">
                <a:cs typeface="Times New Roman" panose="02020603050405020304" pitchFamily="18" charset="0"/>
              </a:rPr>
              <a:t>0.01155&lt;0.025</a:t>
            </a:r>
            <a:r>
              <a:rPr lang="zh-CN" altLang="en-US" sz="2800">
                <a:cs typeface="Times New Roman" panose="02020603050405020304" pitchFamily="18" charset="0"/>
              </a:rPr>
              <a:t>，</a:t>
            </a:r>
            <a:r>
              <a:rPr lang="zh-CN" altLang="en-US" sz="2800"/>
              <a:t>拒绝</a:t>
            </a:r>
            <a:r>
              <a:rPr lang="en-US" altLang="zh-CN" sz="2800"/>
              <a:t>H</a:t>
            </a:r>
            <a:r>
              <a:rPr lang="en-US" altLang="zh-CN" sz="2800" baseline="-25000"/>
              <a:t>0</a:t>
            </a:r>
          </a:p>
        </p:txBody>
      </p:sp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000">
                <a:latin typeface="Symbol" panose="05050102010706020507" pitchFamily="18" charset="2"/>
              </a:rPr>
              <a:t></a:t>
            </a:r>
            <a:r>
              <a:rPr lang="en-US" altLang="zh-CN" sz="4000" baseline="30000">
                <a:latin typeface="Arial" panose="020B0604020202020204" pitchFamily="34" charset="0"/>
              </a:rPr>
              <a:t>2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未知小样本均值的检验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22688" y="1752600"/>
            <a:ext cx="5048250" cy="4678363"/>
          </a:xfrm>
          <a:noFill/>
          <a:ln/>
        </p:spPr>
        <p:txBody>
          <a:bodyPr/>
          <a:lstStyle/>
          <a:p>
            <a:pPr marL="0" indent="0" algn="just">
              <a:lnSpc>
                <a:spcPct val="105000"/>
              </a:lnSpc>
            </a:pPr>
            <a:r>
              <a:rPr lang="en-US" altLang="zh-CN" sz="2600"/>
              <a:t> </a:t>
            </a:r>
            <a:r>
              <a:rPr lang="en-US" altLang="zh-CN" sz="2800" b="1">
                <a:solidFill>
                  <a:srgbClr val="FFFFB1"/>
                </a:solidFill>
              </a:rPr>
              <a:t>【</a:t>
            </a:r>
            <a:r>
              <a:rPr lang="zh-CN" altLang="en-US" sz="2800" b="1">
                <a:solidFill>
                  <a:srgbClr val="FFFFB1"/>
                </a:solidFill>
              </a:rPr>
              <a:t>例</a:t>
            </a:r>
            <a:r>
              <a:rPr lang="en-US" altLang="zh-CN" sz="2800" b="1">
                <a:solidFill>
                  <a:srgbClr val="FFFFB1"/>
                </a:solidFill>
              </a:rPr>
              <a:t>】</a:t>
            </a:r>
            <a:r>
              <a:rPr lang="zh-CN" altLang="en-US" sz="2600"/>
              <a:t>一个汽车轮胎制造商声称，某一等级的轮胎的平均寿命在一定的汽车重量和正常行驶条件下</a:t>
            </a:r>
            <a:r>
              <a:rPr lang="zh-CN" altLang="en-US" sz="2600">
                <a:solidFill>
                  <a:srgbClr val="FFFFB1"/>
                </a:solidFill>
              </a:rPr>
              <a:t>大于</a:t>
            </a:r>
            <a:r>
              <a:rPr lang="en-US" altLang="zh-CN" sz="2600">
                <a:solidFill>
                  <a:srgbClr val="FFFFB1"/>
                </a:solidFill>
              </a:rPr>
              <a:t>40000</a:t>
            </a:r>
            <a:r>
              <a:rPr lang="zh-CN" altLang="en-US" sz="2600"/>
              <a:t>公里，对一个由</a:t>
            </a:r>
            <a:r>
              <a:rPr lang="en-US" altLang="zh-CN" sz="2600">
                <a:solidFill>
                  <a:srgbClr val="FFFFB1"/>
                </a:solidFill>
              </a:rPr>
              <a:t>20</a:t>
            </a:r>
            <a:r>
              <a:rPr lang="zh-CN" altLang="en-US" sz="2600"/>
              <a:t>个轮胎组成的随机样本作了试验，测得平均值为</a:t>
            </a:r>
            <a:r>
              <a:rPr lang="en-US" altLang="zh-CN" sz="2600">
                <a:solidFill>
                  <a:srgbClr val="FFFFB1"/>
                </a:solidFill>
              </a:rPr>
              <a:t>41000</a:t>
            </a:r>
            <a:r>
              <a:rPr lang="zh-CN" altLang="en-US" sz="2600"/>
              <a:t>公里，标准差为</a:t>
            </a:r>
            <a:r>
              <a:rPr lang="en-US" altLang="zh-CN" sz="2600">
                <a:solidFill>
                  <a:srgbClr val="FFFFB1"/>
                </a:solidFill>
              </a:rPr>
              <a:t>5000</a:t>
            </a:r>
            <a:r>
              <a:rPr lang="zh-CN" altLang="en-US" sz="2600"/>
              <a:t>公里。已知轮胎寿命的公里数服从正态分布，我们能否根据这些数据作出结论，该制造商的产品同他所说的标准相符？</a:t>
            </a:r>
            <a:r>
              <a:rPr lang="en-US" altLang="zh-CN" sz="2600"/>
              <a:t>(</a:t>
            </a:r>
            <a:r>
              <a:rPr lang="en-US" altLang="zh-CN" sz="2800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>
                <a:solidFill>
                  <a:srgbClr val="FFFFB1"/>
                </a:solidFill>
              </a:rPr>
              <a:t> </a:t>
            </a:r>
            <a:r>
              <a:rPr lang="en-US" altLang="zh-CN" sz="2600">
                <a:solidFill>
                  <a:srgbClr val="FFFFB1"/>
                </a:solidFill>
              </a:rPr>
              <a:t>= 0.05</a:t>
            </a:r>
            <a:r>
              <a:rPr lang="en-US" altLang="zh-CN" sz="2600"/>
              <a:t>)</a:t>
            </a:r>
          </a:p>
        </p:txBody>
      </p:sp>
      <p:graphicFrame>
        <p:nvGraphicFramePr>
          <p:cNvPr id="290822" name="Object 6">
            <a:hlinkHover r:id="" action="ppaction://noaction" highlightClick="1"/>
          </p:cNvPr>
          <p:cNvGraphicFramePr>
            <a:graphicFrameLocks noChangeAspect="1"/>
          </p:cNvGraphicFramePr>
          <p:nvPr/>
        </p:nvGraphicFramePr>
        <p:xfrm>
          <a:off x="228600" y="4648200"/>
          <a:ext cx="3581400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34" name="Clip" r:id="rId4" imgW="6544800" imgH="1706400" progId="MS_ClipArt_Gallery.5">
                  <p:embed/>
                </p:oleObj>
              </mc:Choice>
              <mc:Fallback>
                <p:oleObj name="Clip" r:id="rId4" imgW="6544800" imgH="1706400" progId="MS_ClipArt_Gallery.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648200"/>
                        <a:ext cx="3581400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28" name="AutoShape 12"/>
          <p:cNvSpPr>
            <a:spLocks noChangeArrowheads="1"/>
          </p:cNvSpPr>
          <p:nvPr/>
        </p:nvSpPr>
        <p:spPr bwMode="auto">
          <a:xfrm flipH="1">
            <a:off x="650875" y="2266950"/>
            <a:ext cx="2574925" cy="1219200"/>
          </a:xfrm>
          <a:prstGeom prst="cloudCallout">
            <a:avLst>
              <a:gd name="adj1" fmla="val -63995"/>
              <a:gd name="adj2" fmla="val 119787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单侧检验！</a:t>
            </a:r>
          </a:p>
        </p:txBody>
      </p:sp>
    </p:spTree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均值的单尾 </a:t>
            </a:r>
            <a:r>
              <a:rPr lang="en-US" altLang="zh-CN" sz="4000">
                <a:latin typeface="Arial" panose="020B0604020202020204" pitchFamily="34" charset="0"/>
              </a:rPr>
              <a:t>t </a:t>
            </a:r>
            <a:r>
              <a:rPr lang="zh-CN" altLang="en-US" sz="4000">
                <a:latin typeface="Arial" panose="020B0604020202020204" pitchFamily="34" charset="0"/>
              </a:rPr>
              <a:t>检验 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计算结果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30515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78000"/>
            <a:ext cx="3848100" cy="4013200"/>
          </a:xfrm>
          <a:noFill/>
          <a:ln/>
        </p:spPr>
        <p:txBody>
          <a:bodyPr/>
          <a:lstStyle/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0</a:t>
            </a:r>
            <a:r>
              <a:rPr lang="en-US" altLang="zh-CN" sz="2800" b="1">
                <a:solidFill>
                  <a:srgbClr val="EAEAEA"/>
                </a:solidFill>
              </a:rPr>
              <a:t>: </a:t>
            </a:r>
            <a:r>
              <a:rPr lang="en-US" altLang="zh-CN" sz="2800" b="1">
                <a:solidFill>
                  <a:srgbClr val="EAEAEA"/>
                </a:solidFill>
                <a:latin typeface="Symbol" panose="05050102010706020507" pitchFamily="18" charset="2"/>
              </a:rPr>
              <a:t></a:t>
            </a:r>
            <a:r>
              <a:rPr lang="en-US" altLang="zh-CN" sz="2800" b="1">
                <a:solidFill>
                  <a:srgbClr val="EAEAEA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  <a:sym typeface="Symbol" panose="05050102010706020507" pitchFamily="18" charset="2"/>
              </a:rPr>
              <a:t></a:t>
            </a:r>
            <a:r>
              <a:rPr lang="en-US" altLang="zh-CN" sz="2800" b="1"/>
              <a:t> 40000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EAEAEA"/>
                </a:solidFill>
              </a:rPr>
              <a:t>: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/>
              <a:t> &lt; 40000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 0.</a:t>
            </a:r>
            <a:r>
              <a:rPr lang="en-US" altLang="zh-CN" sz="2800" b="1"/>
              <a:t>05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df </a:t>
            </a:r>
            <a:r>
              <a:rPr lang="en-US" altLang="zh-CN" sz="2800" b="1">
                <a:solidFill>
                  <a:srgbClr val="EAEAEA"/>
                </a:solidFill>
              </a:rPr>
              <a:t>= </a:t>
            </a:r>
            <a:r>
              <a:rPr lang="en-US" altLang="zh-CN" sz="2800" b="1"/>
              <a:t>20 - 1 = 19</a:t>
            </a:r>
          </a:p>
          <a:p>
            <a:pPr marL="0" indent="0">
              <a:spcBef>
                <a:spcPct val="18000"/>
              </a:spcBef>
            </a:pPr>
            <a:r>
              <a:rPr lang="zh-CN" altLang="en-US" sz="2800" b="1">
                <a:solidFill>
                  <a:srgbClr val="FFFFB1"/>
                </a:solidFill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</a:rPr>
              <a:t>(s):</a:t>
            </a:r>
          </a:p>
          <a:p>
            <a:pPr marL="0" indent="0"/>
            <a:endParaRPr lang="en-US" altLang="zh-CN" sz="2800" b="1">
              <a:solidFill>
                <a:srgbClr val="FFFF7F"/>
              </a:solidFill>
            </a:endParaRPr>
          </a:p>
        </p:txBody>
      </p:sp>
      <p:sp>
        <p:nvSpPr>
          <p:cNvPr id="305157" name="Rectangle 5"/>
          <p:cNvSpPr>
            <a:spLocks noChangeArrowheads="1"/>
          </p:cNvSpPr>
          <p:nvPr/>
        </p:nvSpPr>
        <p:spPr bwMode="auto">
          <a:xfrm>
            <a:off x="4144963" y="1790700"/>
            <a:ext cx="3733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05159" name="Rectangle 7"/>
          <p:cNvSpPr>
            <a:spLocks noChangeArrowheads="1"/>
          </p:cNvSpPr>
          <p:nvPr/>
        </p:nvSpPr>
        <p:spPr bwMode="auto">
          <a:xfrm>
            <a:off x="4210050" y="4343400"/>
            <a:ext cx="4652963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的水平上不拒绝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5160" name="Rectangle 8"/>
          <p:cNvSpPr>
            <a:spLocks noChangeArrowheads="1"/>
          </p:cNvSpPr>
          <p:nvPr/>
        </p:nvSpPr>
        <p:spPr bwMode="auto">
          <a:xfrm>
            <a:off x="4286250" y="5486400"/>
            <a:ext cx="43434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不能认为制造商的产品同他所说的标准不相符</a:t>
            </a:r>
          </a:p>
        </p:txBody>
      </p:sp>
      <p:sp>
        <p:nvSpPr>
          <p:cNvPr id="305161" name="Text Box 9"/>
          <p:cNvSpPr txBox="1">
            <a:spLocks noChangeArrowheads="1"/>
          </p:cNvSpPr>
          <p:nvPr/>
        </p:nvSpPr>
        <p:spPr bwMode="auto">
          <a:xfrm>
            <a:off x="4144963" y="38862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决策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  <a:r>
              <a:rPr lang="en-US" altLang="zh-CN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305162" name="Text Box 10"/>
          <p:cNvSpPr txBox="1">
            <a:spLocks noChangeArrowheads="1"/>
          </p:cNvSpPr>
          <p:nvPr/>
        </p:nvSpPr>
        <p:spPr bwMode="auto">
          <a:xfrm>
            <a:off x="4144963" y="49530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结论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  <a:r>
              <a:rPr lang="en-US" altLang="zh-CN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graphicFrame>
        <p:nvGraphicFramePr>
          <p:cNvPr id="305218" name="Object 6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275138" y="2200275"/>
          <a:ext cx="358775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67" name="Equation" r:id="rId4" imgW="1688760" imgH="914400" progId="Equation.3">
                  <p:embed/>
                </p:oleObj>
              </mc:Choice>
              <mc:Fallback>
                <p:oleObj name="Equation" r:id="rId4" imgW="1688760" imgH="914400" progId="Equation.3">
                  <p:embed/>
                  <p:pic>
                    <p:nvPicPr>
                      <p:cNvPr id="0" name="Object 6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8" y="2200275"/>
                        <a:ext cx="3587750" cy="179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5264" name="Group 112"/>
          <p:cNvGrpSpPr>
            <a:grpSpLocks/>
          </p:cNvGrpSpPr>
          <p:nvPr/>
        </p:nvGrpSpPr>
        <p:grpSpPr bwMode="auto">
          <a:xfrm>
            <a:off x="731838" y="4379913"/>
            <a:ext cx="2922587" cy="1868487"/>
            <a:chOff x="461" y="2735"/>
            <a:chExt cx="1841" cy="1177"/>
          </a:xfrm>
        </p:grpSpPr>
        <p:sp>
          <p:nvSpPr>
            <p:cNvPr id="305220" name="Text Box 68"/>
            <p:cNvSpPr txBox="1">
              <a:spLocks noChangeArrowheads="1"/>
            </p:cNvSpPr>
            <p:nvPr/>
          </p:nvSpPr>
          <p:spPr bwMode="auto">
            <a:xfrm>
              <a:off x="670" y="3642"/>
              <a:ext cx="6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-1.7291</a:t>
              </a:r>
            </a:p>
          </p:txBody>
        </p:sp>
        <p:sp>
          <p:nvSpPr>
            <p:cNvPr id="305221" name="Line 69"/>
            <p:cNvSpPr>
              <a:spLocks noChangeShapeType="1"/>
            </p:cNvSpPr>
            <p:nvPr/>
          </p:nvSpPr>
          <p:spPr bwMode="auto">
            <a:xfrm>
              <a:off x="1377" y="2796"/>
              <a:ext cx="0" cy="855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222" name="Freeform 70" descr="60%"/>
            <p:cNvSpPr>
              <a:spLocks/>
            </p:cNvSpPr>
            <p:nvPr/>
          </p:nvSpPr>
          <p:spPr bwMode="auto">
            <a:xfrm>
              <a:off x="510" y="3213"/>
              <a:ext cx="552" cy="451"/>
            </a:xfrm>
            <a:custGeom>
              <a:avLst/>
              <a:gdLst>
                <a:gd name="T0" fmla="*/ 447 w 447"/>
                <a:gd name="T1" fmla="*/ 0 h 436"/>
                <a:gd name="T2" fmla="*/ 447 w 447"/>
                <a:gd name="T3" fmla="*/ 436 h 436"/>
                <a:gd name="T4" fmla="*/ 0 w 447"/>
                <a:gd name="T5" fmla="*/ 436 h 436"/>
                <a:gd name="T6" fmla="*/ 54 w 447"/>
                <a:gd name="T7" fmla="*/ 412 h 436"/>
                <a:gd name="T8" fmla="*/ 106 w 447"/>
                <a:gd name="T9" fmla="*/ 386 h 436"/>
                <a:gd name="T10" fmla="*/ 156 w 447"/>
                <a:gd name="T11" fmla="*/ 355 h 436"/>
                <a:gd name="T12" fmla="*/ 203 w 447"/>
                <a:gd name="T13" fmla="*/ 321 h 436"/>
                <a:gd name="T14" fmla="*/ 248 w 447"/>
                <a:gd name="T15" fmla="*/ 284 h 436"/>
                <a:gd name="T16" fmla="*/ 290 w 447"/>
                <a:gd name="T17" fmla="*/ 243 h 436"/>
                <a:gd name="T18" fmla="*/ 329 w 447"/>
                <a:gd name="T19" fmla="*/ 199 h 436"/>
                <a:gd name="T20" fmla="*/ 364 w 447"/>
                <a:gd name="T21" fmla="*/ 152 h 436"/>
                <a:gd name="T22" fmla="*/ 395 w 447"/>
                <a:gd name="T23" fmla="*/ 104 h 436"/>
                <a:gd name="T24" fmla="*/ 423 w 447"/>
                <a:gd name="T25" fmla="*/ 54 h 436"/>
                <a:gd name="T26" fmla="*/ 447 w 447"/>
                <a:gd name="T2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7" h="436">
                  <a:moveTo>
                    <a:pt x="447" y="0"/>
                  </a:moveTo>
                  <a:lnTo>
                    <a:pt x="447" y="436"/>
                  </a:lnTo>
                  <a:lnTo>
                    <a:pt x="0" y="436"/>
                  </a:lnTo>
                  <a:lnTo>
                    <a:pt x="54" y="412"/>
                  </a:lnTo>
                  <a:lnTo>
                    <a:pt x="106" y="386"/>
                  </a:lnTo>
                  <a:lnTo>
                    <a:pt x="156" y="355"/>
                  </a:lnTo>
                  <a:lnTo>
                    <a:pt x="203" y="321"/>
                  </a:lnTo>
                  <a:lnTo>
                    <a:pt x="248" y="284"/>
                  </a:lnTo>
                  <a:lnTo>
                    <a:pt x="290" y="243"/>
                  </a:lnTo>
                  <a:lnTo>
                    <a:pt x="329" y="199"/>
                  </a:lnTo>
                  <a:lnTo>
                    <a:pt x="364" y="152"/>
                  </a:lnTo>
                  <a:lnTo>
                    <a:pt x="395" y="104"/>
                  </a:lnTo>
                  <a:lnTo>
                    <a:pt x="423" y="54"/>
                  </a:lnTo>
                  <a:lnTo>
                    <a:pt x="447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5223" name="Group 71"/>
            <p:cNvGrpSpPr>
              <a:grpSpLocks/>
            </p:cNvGrpSpPr>
            <p:nvPr/>
          </p:nvGrpSpPr>
          <p:grpSpPr bwMode="auto">
            <a:xfrm>
              <a:off x="484" y="2782"/>
              <a:ext cx="1784" cy="844"/>
              <a:chOff x="472" y="2857"/>
              <a:chExt cx="1808" cy="838"/>
            </a:xfrm>
          </p:grpSpPr>
          <p:sp>
            <p:nvSpPr>
              <p:cNvPr id="305224" name="Freeform 72"/>
              <p:cNvSpPr>
                <a:spLocks/>
              </p:cNvSpPr>
              <p:nvPr/>
            </p:nvSpPr>
            <p:spPr bwMode="auto">
              <a:xfrm>
                <a:off x="1376" y="2857"/>
                <a:ext cx="904" cy="838"/>
              </a:xfrm>
              <a:custGeom>
                <a:avLst/>
                <a:gdLst>
                  <a:gd name="T0" fmla="*/ 904 w 904"/>
                  <a:gd name="T1" fmla="*/ 838 h 838"/>
                  <a:gd name="T2" fmla="*/ 809 w 904"/>
                  <a:gd name="T3" fmla="*/ 828 h 838"/>
                  <a:gd name="T4" fmla="*/ 762 w 904"/>
                  <a:gd name="T5" fmla="*/ 818 h 838"/>
                  <a:gd name="T6" fmla="*/ 714 w 904"/>
                  <a:gd name="T7" fmla="*/ 805 h 838"/>
                  <a:gd name="T8" fmla="*/ 667 w 904"/>
                  <a:gd name="T9" fmla="*/ 785 h 838"/>
                  <a:gd name="T10" fmla="*/ 619 w 904"/>
                  <a:gd name="T11" fmla="*/ 759 h 838"/>
                  <a:gd name="T12" fmla="*/ 572 w 904"/>
                  <a:gd name="T13" fmla="*/ 724 h 838"/>
                  <a:gd name="T14" fmla="*/ 476 w 904"/>
                  <a:gd name="T15" fmla="*/ 627 h 838"/>
                  <a:gd name="T16" fmla="*/ 381 w 904"/>
                  <a:gd name="T17" fmla="*/ 491 h 838"/>
                  <a:gd name="T18" fmla="*/ 286 w 904"/>
                  <a:gd name="T19" fmla="*/ 326 h 838"/>
                  <a:gd name="T20" fmla="*/ 239 w 904"/>
                  <a:gd name="T21" fmla="*/ 243 h 838"/>
                  <a:gd name="T22" fmla="*/ 191 w 904"/>
                  <a:gd name="T23" fmla="*/ 165 h 838"/>
                  <a:gd name="T24" fmla="*/ 144 w 904"/>
                  <a:gd name="T25" fmla="*/ 98 h 838"/>
                  <a:gd name="T26" fmla="*/ 95 w 904"/>
                  <a:gd name="T27" fmla="*/ 44 h 838"/>
                  <a:gd name="T28" fmla="*/ 48 w 904"/>
                  <a:gd name="T29" fmla="*/ 11 h 838"/>
                  <a:gd name="T30" fmla="*/ 0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904" y="838"/>
                    </a:moveTo>
                    <a:lnTo>
                      <a:pt x="809" y="828"/>
                    </a:lnTo>
                    <a:lnTo>
                      <a:pt x="762" y="818"/>
                    </a:lnTo>
                    <a:lnTo>
                      <a:pt x="714" y="805"/>
                    </a:lnTo>
                    <a:lnTo>
                      <a:pt x="667" y="785"/>
                    </a:lnTo>
                    <a:lnTo>
                      <a:pt x="619" y="759"/>
                    </a:lnTo>
                    <a:lnTo>
                      <a:pt x="572" y="724"/>
                    </a:lnTo>
                    <a:lnTo>
                      <a:pt x="476" y="627"/>
                    </a:lnTo>
                    <a:lnTo>
                      <a:pt x="381" y="491"/>
                    </a:lnTo>
                    <a:lnTo>
                      <a:pt x="286" y="326"/>
                    </a:lnTo>
                    <a:lnTo>
                      <a:pt x="239" y="243"/>
                    </a:lnTo>
                    <a:lnTo>
                      <a:pt x="191" y="165"/>
                    </a:lnTo>
                    <a:lnTo>
                      <a:pt x="144" y="98"/>
                    </a:lnTo>
                    <a:lnTo>
                      <a:pt x="95" y="44"/>
                    </a:lnTo>
                    <a:lnTo>
                      <a:pt x="48" y="1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5225" name="Freeform 73"/>
              <p:cNvSpPr>
                <a:spLocks/>
              </p:cNvSpPr>
              <p:nvPr/>
            </p:nvSpPr>
            <p:spPr bwMode="auto">
              <a:xfrm>
                <a:off x="472" y="2857"/>
                <a:ext cx="904" cy="838"/>
              </a:xfrm>
              <a:custGeom>
                <a:avLst/>
                <a:gdLst>
                  <a:gd name="T0" fmla="*/ 0 w 904"/>
                  <a:gd name="T1" fmla="*/ 838 h 838"/>
                  <a:gd name="T2" fmla="*/ 95 w 904"/>
                  <a:gd name="T3" fmla="*/ 828 h 838"/>
                  <a:gd name="T4" fmla="*/ 144 w 904"/>
                  <a:gd name="T5" fmla="*/ 818 h 838"/>
                  <a:gd name="T6" fmla="*/ 191 w 904"/>
                  <a:gd name="T7" fmla="*/ 805 h 838"/>
                  <a:gd name="T8" fmla="*/ 238 w 904"/>
                  <a:gd name="T9" fmla="*/ 785 h 838"/>
                  <a:gd name="T10" fmla="*/ 286 w 904"/>
                  <a:gd name="T11" fmla="*/ 759 h 838"/>
                  <a:gd name="T12" fmla="*/ 333 w 904"/>
                  <a:gd name="T13" fmla="*/ 724 h 838"/>
                  <a:gd name="T14" fmla="*/ 429 w 904"/>
                  <a:gd name="T15" fmla="*/ 627 h 838"/>
                  <a:gd name="T16" fmla="*/ 523 w 904"/>
                  <a:gd name="T17" fmla="*/ 491 h 838"/>
                  <a:gd name="T18" fmla="*/ 619 w 904"/>
                  <a:gd name="T19" fmla="*/ 326 h 838"/>
                  <a:gd name="T20" fmla="*/ 667 w 904"/>
                  <a:gd name="T21" fmla="*/ 243 h 838"/>
                  <a:gd name="T22" fmla="*/ 714 w 904"/>
                  <a:gd name="T23" fmla="*/ 165 h 838"/>
                  <a:gd name="T24" fmla="*/ 762 w 904"/>
                  <a:gd name="T25" fmla="*/ 98 h 838"/>
                  <a:gd name="T26" fmla="*/ 809 w 904"/>
                  <a:gd name="T27" fmla="*/ 44 h 838"/>
                  <a:gd name="T28" fmla="*/ 857 w 904"/>
                  <a:gd name="T29" fmla="*/ 11 h 838"/>
                  <a:gd name="T30" fmla="*/ 904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0" y="838"/>
                    </a:moveTo>
                    <a:lnTo>
                      <a:pt x="95" y="828"/>
                    </a:lnTo>
                    <a:lnTo>
                      <a:pt x="144" y="818"/>
                    </a:lnTo>
                    <a:lnTo>
                      <a:pt x="191" y="805"/>
                    </a:lnTo>
                    <a:lnTo>
                      <a:pt x="238" y="785"/>
                    </a:lnTo>
                    <a:lnTo>
                      <a:pt x="286" y="759"/>
                    </a:lnTo>
                    <a:lnTo>
                      <a:pt x="333" y="724"/>
                    </a:lnTo>
                    <a:lnTo>
                      <a:pt x="429" y="627"/>
                    </a:lnTo>
                    <a:lnTo>
                      <a:pt x="523" y="491"/>
                    </a:lnTo>
                    <a:lnTo>
                      <a:pt x="619" y="326"/>
                    </a:lnTo>
                    <a:lnTo>
                      <a:pt x="667" y="243"/>
                    </a:lnTo>
                    <a:lnTo>
                      <a:pt x="714" y="165"/>
                    </a:lnTo>
                    <a:lnTo>
                      <a:pt x="762" y="98"/>
                    </a:lnTo>
                    <a:lnTo>
                      <a:pt x="809" y="44"/>
                    </a:lnTo>
                    <a:lnTo>
                      <a:pt x="857" y="11"/>
                    </a:lnTo>
                    <a:lnTo>
                      <a:pt x="904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5226" name="Line 74"/>
            <p:cNvSpPr>
              <a:spLocks noChangeShapeType="1"/>
            </p:cNvSpPr>
            <p:nvPr/>
          </p:nvSpPr>
          <p:spPr bwMode="auto">
            <a:xfrm>
              <a:off x="847" y="3624"/>
              <a:ext cx="2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241" name="Rectangle 89"/>
            <p:cNvSpPr>
              <a:spLocks noChangeArrowheads="1"/>
            </p:cNvSpPr>
            <p:nvPr/>
          </p:nvSpPr>
          <p:spPr bwMode="auto">
            <a:xfrm>
              <a:off x="2157" y="3662"/>
              <a:ext cx="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</a:t>
              </a:r>
            </a:p>
          </p:txBody>
        </p:sp>
        <p:sp>
          <p:nvSpPr>
            <p:cNvPr id="305242" name="Rectangle 90"/>
            <p:cNvSpPr>
              <a:spLocks noChangeArrowheads="1"/>
            </p:cNvSpPr>
            <p:nvPr/>
          </p:nvSpPr>
          <p:spPr bwMode="auto">
            <a:xfrm>
              <a:off x="1315" y="3659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305243" name="Freeform 91"/>
            <p:cNvSpPr>
              <a:spLocks/>
            </p:cNvSpPr>
            <p:nvPr/>
          </p:nvSpPr>
          <p:spPr bwMode="auto">
            <a:xfrm>
              <a:off x="749" y="3272"/>
              <a:ext cx="199" cy="284"/>
            </a:xfrm>
            <a:custGeom>
              <a:avLst/>
              <a:gdLst>
                <a:gd name="T0" fmla="*/ 0 w 110"/>
                <a:gd name="T1" fmla="*/ 0 h 238"/>
                <a:gd name="T2" fmla="*/ 19 w 110"/>
                <a:gd name="T3" fmla="*/ 1 h 238"/>
                <a:gd name="T4" fmla="*/ 37 w 110"/>
                <a:gd name="T5" fmla="*/ 5 h 238"/>
                <a:gd name="T6" fmla="*/ 52 w 110"/>
                <a:gd name="T7" fmla="*/ 14 h 238"/>
                <a:gd name="T8" fmla="*/ 67 w 110"/>
                <a:gd name="T9" fmla="*/ 25 h 238"/>
                <a:gd name="T10" fmla="*/ 78 w 110"/>
                <a:gd name="T11" fmla="*/ 39 h 238"/>
                <a:gd name="T12" fmla="*/ 86 w 110"/>
                <a:gd name="T13" fmla="*/ 55 h 238"/>
                <a:gd name="T14" fmla="*/ 90 w 110"/>
                <a:gd name="T15" fmla="*/ 73 h 238"/>
                <a:gd name="T16" fmla="*/ 90 w 110"/>
                <a:gd name="T17" fmla="*/ 90 h 238"/>
                <a:gd name="T18" fmla="*/ 86 w 110"/>
                <a:gd name="T19" fmla="*/ 108 h 238"/>
                <a:gd name="T20" fmla="*/ 78 w 110"/>
                <a:gd name="T21" fmla="*/ 124 h 238"/>
                <a:gd name="T22" fmla="*/ 70 w 110"/>
                <a:gd name="T23" fmla="*/ 140 h 238"/>
                <a:gd name="T24" fmla="*/ 67 w 110"/>
                <a:gd name="T25" fmla="*/ 157 h 238"/>
                <a:gd name="T26" fmla="*/ 67 w 110"/>
                <a:gd name="T27" fmla="*/ 175 h 238"/>
                <a:gd name="T28" fmla="*/ 70 w 110"/>
                <a:gd name="T29" fmla="*/ 192 h 238"/>
                <a:gd name="T30" fmla="*/ 79 w 110"/>
                <a:gd name="T31" fmla="*/ 209 h 238"/>
                <a:gd name="T32" fmla="*/ 90 w 110"/>
                <a:gd name="T33" fmla="*/ 222 h 238"/>
                <a:gd name="T34" fmla="*/ 103 w 110"/>
                <a:gd name="T35" fmla="*/ 234 h 238"/>
                <a:gd name="T36" fmla="*/ 110 w 110"/>
                <a:gd name="T3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38">
                  <a:moveTo>
                    <a:pt x="0" y="0"/>
                  </a:moveTo>
                  <a:lnTo>
                    <a:pt x="19" y="1"/>
                  </a:lnTo>
                  <a:lnTo>
                    <a:pt x="37" y="5"/>
                  </a:lnTo>
                  <a:lnTo>
                    <a:pt x="52" y="14"/>
                  </a:lnTo>
                  <a:lnTo>
                    <a:pt x="67" y="25"/>
                  </a:lnTo>
                  <a:lnTo>
                    <a:pt x="78" y="39"/>
                  </a:lnTo>
                  <a:lnTo>
                    <a:pt x="86" y="55"/>
                  </a:lnTo>
                  <a:lnTo>
                    <a:pt x="90" y="73"/>
                  </a:lnTo>
                  <a:lnTo>
                    <a:pt x="90" y="90"/>
                  </a:lnTo>
                  <a:lnTo>
                    <a:pt x="86" y="108"/>
                  </a:lnTo>
                  <a:lnTo>
                    <a:pt x="78" y="124"/>
                  </a:lnTo>
                  <a:lnTo>
                    <a:pt x="70" y="140"/>
                  </a:lnTo>
                  <a:lnTo>
                    <a:pt x="67" y="157"/>
                  </a:lnTo>
                  <a:lnTo>
                    <a:pt x="67" y="175"/>
                  </a:lnTo>
                  <a:lnTo>
                    <a:pt x="70" y="192"/>
                  </a:lnTo>
                  <a:lnTo>
                    <a:pt x="79" y="209"/>
                  </a:lnTo>
                  <a:lnTo>
                    <a:pt x="90" y="222"/>
                  </a:lnTo>
                  <a:lnTo>
                    <a:pt x="103" y="234"/>
                  </a:lnTo>
                  <a:lnTo>
                    <a:pt x="110" y="23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244" name="Rectangle 92"/>
            <p:cNvSpPr>
              <a:spLocks noChangeArrowheads="1"/>
            </p:cNvSpPr>
            <p:nvPr/>
          </p:nvSpPr>
          <p:spPr bwMode="auto">
            <a:xfrm>
              <a:off x="611" y="2735"/>
              <a:ext cx="4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拒绝域</a:t>
              </a:r>
            </a:p>
          </p:txBody>
        </p:sp>
        <p:sp>
          <p:nvSpPr>
            <p:cNvPr id="305245" name="Line 93"/>
            <p:cNvSpPr>
              <a:spLocks noChangeShapeType="1"/>
            </p:cNvSpPr>
            <p:nvPr/>
          </p:nvSpPr>
          <p:spPr bwMode="auto">
            <a:xfrm>
              <a:off x="766" y="2975"/>
              <a:ext cx="296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247" name="Rectangle 95"/>
            <p:cNvSpPr>
              <a:spLocks noChangeArrowheads="1"/>
            </p:cNvSpPr>
            <p:nvPr/>
          </p:nvSpPr>
          <p:spPr bwMode="auto">
            <a:xfrm>
              <a:off x="611" y="3067"/>
              <a:ext cx="22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.05</a:t>
              </a:r>
              <a:endPara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05249" name="Line 97"/>
            <p:cNvSpPr>
              <a:spLocks noChangeShapeType="1"/>
            </p:cNvSpPr>
            <p:nvPr/>
          </p:nvSpPr>
          <p:spPr bwMode="auto">
            <a:xfrm flipH="1">
              <a:off x="1056" y="2976"/>
              <a:ext cx="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5250" name="Group 98"/>
            <p:cNvGrpSpPr>
              <a:grpSpLocks/>
            </p:cNvGrpSpPr>
            <p:nvPr/>
          </p:nvGrpSpPr>
          <p:grpSpPr bwMode="auto">
            <a:xfrm>
              <a:off x="461" y="2966"/>
              <a:ext cx="1841" cy="702"/>
              <a:chOff x="449" y="3003"/>
              <a:chExt cx="1865" cy="697"/>
            </a:xfrm>
          </p:grpSpPr>
          <p:sp>
            <p:nvSpPr>
              <p:cNvPr id="305251" name="Freeform 99"/>
              <p:cNvSpPr>
                <a:spLocks/>
              </p:cNvSpPr>
              <p:nvPr/>
            </p:nvSpPr>
            <p:spPr bwMode="auto">
              <a:xfrm>
                <a:off x="472" y="3003"/>
                <a:ext cx="1842" cy="689"/>
              </a:xfrm>
              <a:custGeom>
                <a:avLst/>
                <a:gdLst>
                  <a:gd name="T0" fmla="*/ 0 w 1842"/>
                  <a:gd name="T1" fmla="*/ 0 h 689"/>
                  <a:gd name="T2" fmla="*/ 0 w 1842"/>
                  <a:gd name="T3" fmla="*/ 689 h 689"/>
                  <a:gd name="T4" fmla="*/ 1842 w 1842"/>
                  <a:gd name="T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2" h="689">
                    <a:moveTo>
                      <a:pt x="0" y="0"/>
                    </a:moveTo>
                    <a:lnTo>
                      <a:pt x="0" y="689"/>
                    </a:lnTo>
                    <a:lnTo>
                      <a:pt x="1842" y="689"/>
                    </a:lnTo>
                  </a:path>
                </a:pathLst>
              </a:custGeom>
              <a:noFill/>
              <a:ln w="38100" cmpd="sng">
                <a:solidFill>
                  <a:srgbClr val="F0F0F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05252" name="Group 100"/>
              <p:cNvGrpSpPr>
                <a:grpSpLocks/>
              </p:cNvGrpSpPr>
              <p:nvPr/>
            </p:nvGrpSpPr>
            <p:grpSpPr bwMode="auto">
              <a:xfrm>
                <a:off x="449" y="3003"/>
                <a:ext cx="209" cy="697"/>
                <a:chOff x="449" y="3003"/>
                <a:chExt cx="209" cy="697"/>
              </a:xfrm>
            </p:grpSpPr>
            <p:sp>
              <p:nvSpPr>
                <p:cNvPr id="305253" name="Line 101"/>
                <p:cNvSpPr>
                  <a:spLocks noChangeShapeType="1"/>
                </p:cNvSpPr>
                <p:nvPr/>
              </p:nvSpPr>
              <p:spPr bwMode="auto">
                <a:xfrm>
                  <a:off x="449" y="3003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54" name="Line 102"/>
                <p:cNvSpPr>
                  <a:spLocks noChangeShapeType="1"/>
                </p:cNvSpPr>
                <p:nvPr/>
              </p:nvSpPr>
              <p:spPr bwMode="auto">
                <a:xfrm>
                  <a:off x="449" y="3072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55" name="Line 103"/>
                <p:cNvSpPr>
                  <a:spLocks noChangeShapeType="1"/>
                </p:cNvSpPr>
                <p:nvPr/>
              </p:nvSpPr>
              <p:spPr bwMode="auto">
                <a:xfrm>
                  <a:off x="449" y="3142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56" name="Line 104"/>
                <p:cNvSpPr>
                  <a:spLocks noChangeShapeType="1"/>
                </p:cNvSpPr>
                <p:nvPr/>
              </p:nvSpPr>
              <p:spPr bwMode="auto">
                <a:xfrm>
                  <a:off x="449" y="3210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57" name="Line 105"/>
                <p:cNvSpPr>
                  <a:spLocks noChangeShapeType="1"/>
                </p:cNvSpPr>
                <p:nvPr/>
              </p:nvSpPr>
              <p:spPr bwMode="auto">
                <a:xfrm>
                  <a:off x="449" y="3279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58" name="Line 106"/>
                <p:cNvSpPr>
                  <a:spLocks noChangeShapeType="1"/>
                </p:cNvSpPr>
                <p:nvPr/>
              </p:nvSpPr>
              <p:spPr bwMode="auto">
                <a:xfrm>
                  <a:off x="449" y="3347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59" name="Line 107"/>
                <p:cNvSpPr>
                  <a:spLocks noChangeShapeType="1"/>
                </p:cNvSpPr>
                <p:nvPr/>
              </p:nvSpPr>
              <p:spPr bwMode="auto">
                <a:xfrm>
                  <a:off x="449" y="3417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60" name="Line 108"/>
                <p:cNvSpPr>
                  <a:spLocks noChangeShapeType="1"/>
                </p:cNvSpPr>
                <p:nvPr/>
              </p:nvSpPr>
              <p:spPr bwMode="auto">
                <a:xfrm>
                  <a:off x="449" y="3485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61" name="Line 109"/>
                <p:cNvSpPr>
                  <a:spLocks noChangeShapeType="1"/>
                </p:cNvSpPr>
                <p:nvPr/>
              </p:nvSpPr>
              <p:spPr bwMode="auto">
                <a:xfrm>
                  <a:off x="449" y="3554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62" name="Line 110"/>
                <p:cNvSpPr>
                  <a:spLocks noChangeShapeType="1"/>
                </p:cNvSpPr>
                <p:nvPr/>
              </p:nvSpPr>
              <p:spPr bwMode="auto">
                <a:xfrm>
                  <a:off x="449" y="3623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263" name="Line 111"/>
                <p:cNvSpPr>
                  <a:spLocks noChangeShapeType="1"/>
                </p:cNvSpPr>
                <p:nvPr/>
              </p:nvSpPr>
              <p:spPr bwMode="auto">
                <a:xfrm>
                  <a:off x="657" y="3692"/>
                  <a:ext cx="1" cy="8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5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5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5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5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5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0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5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5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5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5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5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6" grpId="0" build="p" autoUpdateAnimBg="0"/>
      <p:bldP spid="305157" grpId="0" build="p" autoUpdateAnimBg="0"/>
      <p:bldP spid="305159" grpId="0" build="p" autoUpdateAnimBg="0"/>
      <p:bldP spid="305160" grpId="0" build="p" autoUpdateAnimBg="0"/>
      <p:bldP spid="305161" grpId="0" build="p" autoUpdateAnimBg="0"/>
      <p:bldP spid="305162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>
                <a:latin typeface="Arial" panose="020B0604020202020204" pitchFamily="34" charset="0"/>
              </a:rPr>
              <a:t>总体比例的检验</a:t>
            </a:r>
            <a:br>
              <a:rPr lang="zh-CN" altLang="en-US" sz="4400">
                <a:latin typeface="Arial" panose="020B0604020202020204" pitchFamily="34" charset="0"/>
              </a:rPr>
            </a:br>
            <a:r>
              <a:rPr lang="en-US" altLang="zh-CN" sz="40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4000" i="1">
                <a:solidFill>
                  <a:schemeClr val="hlink"/>
                </a:solidFill>
                <a:latin typeface="Arial" panose="020B0604020202020204" pitchFamily="34" charset="0"/>
              </a:rPr>
              <a:t>Z</a:t>
            </a:r>
            <a:r>
              <a:rPr lang="en-US" altLang="zh-CN" sz="40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r>
              <a:rPr lang="zh-CN" altLang="en-US" sz="4000">
                <a:solidFill>
                  <a:schemeClr val="hlink"/>
                </a:solidFill>
                <a:latin typeface="Arial" panose="020B0604020202020204" pitchFamily="34" charset="0"/>
              </a:rPr>
              <a:t>检验</a:t>
            </a:r>
            <a:r>
              <a:rPr lang="en-US" altLang="zh-CN" sz="40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一个总体比例检验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8229600" cy="411480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/>
              <a:t>假定条件</a:t>
            </a:r>
          </a:p>
          <a:p>
            <a:pPr marL="1219200" lvl="1" indent="-533400"/>
            <a:r>
              <a:rPr lang="zh-CN" altLang="en-US"/>
              <a:t>有两类结果</a:t>
            </a:r>
          </a:p>
          <a:p>
            <a:pPr marL="1219200" lvl="1" indent="-533400"/>
            <a:r>
              <a:rPr lang="zh-CN" altLang="en-US"/>
              <a:t>总体服从二项分布</a:t>
            </a:r>
          </a:p>
          <a:p>
            <a:pPr marL="1219200" lvl="1" indent="-533400"/>
            <a:r>
              <a:rPr lang="zh-CN" altLang="en-US"/>
              <a:t>可用正态分布来近似</a:t>
            </a:r>
          </a:p>
          <a:p>
            <a:pPr marL="609600" indent="-609600">
              <a:buFontTx/>
              <a:buAutoNum type="arabicPeriod" startAt="2"/>
            </a:pPr>
            <a:r>
              <a:rPr lang="zh-CN" altLang="en-US"/>
              <a:t>比</a:t>
            </a:r>
            <a:r>
              <a:rPr lang="zh-CN" altLang="en-US">
                <a:latin typeface="Times New Roman" panose="02020603050405020304" pitchFamily="18" charset="0"/>
              </a:rPr>
              <a:t>例检验的 </a:t>
            </a:r>
            <a:r>
              <a:rPr lang="en-US" altLang="zh-CN" i="1">
                <a:latin typeface="Times New Roman" panose="02020603050405020304" pitchFamily="18" charset="0"/>
              </a:rPr>
              <a:t>Z </a:t>
            </a:r>
            <a:r>
              <a:rPr lang="zh-CN" altLang="en-US">
                <a:latin typeface="Times New Roman" panose="02020603050405020304" pitchFamily="18" charset="0"/>
              </a:rPr>
              <a:t>统计量</a:t>
            </a:r>
          </a:p>
        </p:txBody>
      </p:sp>
      <p:sp>
        <p:nvSpPr>
          <p:cNvPr id="342023" name="Rectangle 7"/>
          <p:cNvSpPr>
            <a:spLocks noChangeArrowheads="1"/>
          </p:cNvSpPr>
          <p:nvPr/>
        </p:nvSpPr>
        <p:spPr bwMode="auto">
          <a:xfrm>
            <a:off x="5060950" y="5427663"/>
            <a:ext cx="34385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zh-CN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b="1" baseline="-250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r>
              <a:rPr lang="zh-CN" altLang="en-US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为假设的总体比例</a:t>
            </a:r>
          </a:p>
        </p:txBody>
      </p:sp>
      <p:graphicFrame>
        <p:nvGraphicFramePr>
          <p:cNvPr id="342037" name="Object 21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11238" y="4537075"/>
          <a:ext cx="4532312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42" name="Equation" r:id="rId4" imgW="1650960" imgH="660240" progId="Equation.3">
                  <p:embed/>
                </p:oleObj>
              </mc:Choice>
              <mc:Fallback>
                <p:oleObj name="Equation" r:id="rId4" imgW="1650960" imgH="66024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4537075"/>
                        <a:ext cx="4532312" cy="164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2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2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2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 build="p" autoUpdateAnimBg="0"/>
      <p:bldP spid="34202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59" name="Rectangle 347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239000" cy="1143000"/>
          </a:xfrm>
          <a:noFill/>
          <a:ln/>
        </p:spPr>
        <p:txBody>
          <a:bodyPr/>
          <a:lstStyle/>
          <a:p>
            <a:r>
              <a:rPr lang="zh-CN" altLang="en-US" sz="4000"/>
              <a:t>一个总体比例的检验</a:t>
            </a:r>
            <a:r>
              <a:rPr lang="zh-CN" altLang="en-US" sz="4000">
                <a:solidFill>
                  <a:schemeClr val="tx2"/>
                </a:solidFill>
              </a:rPr>
              <a:t/>
            </a:r>
            <a:br>
              <a:rPr lang="zh-CN" altLang="en-US" sz="4000">
                <a:solidFill>
                  <a:schemeClr val="tx2"/>
                </a:solidFill>
              </a:rPr>
            </a:br>
            <a:r>
              <a:rPr lang="zh-CN" altLang="en-US" sz="4000">
                <a:solidFill>
                  <a:schemeClr val="tx2"/>
                </a:solidFill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46460" name="Rectangle 348"/>
          <p:cNvSpPr>
            <a:spLocks noGrp="1" noChangeArrowheads="1"/>
          </p:cNvSpPr>
          <p:nvPr>
            <p:ph type="body" sz="half" idx="1"/>
          </p:nvPr>
        </p:nvSpPr>
        <p:spPr>
          <a:xfrm>
            <a:off x="608013" y="1666875"/>
            <a:ext cx="4533900" cy="4533900"/>
          </a:xfrm>
          <a:noFill/>
          <a:ln/>
        </p:spPr>
        <p:txBody>
          <a:bodyPr/>
          <a:lstStyle/>
          <a:p>
            <a:pPr marL="0" indent="0" algn="just">
              <a:lnSpc>
                <a:spcPct val="110000"/>
              </a:lnSpc>
            </a:pPr>
            <a:r>
              <a:rPr lang="en-US" altLang="zh-CN" sz="2800" b="1">
                <a:solidFill>
                  <a:srgbClr val="FFFF99"/>
                </a:solidFill>
              </a:rPr>
              <a:t>【</a:t>
            </a:r>
            <a:r>
              <a:rPr lang="zh-CN" altLang="en-US" sz="2800" b="1">
                <a:solidFill>
                  <a:srgbClr val="FFFF99"/>
                </a:solidFill>
              </a:rPr>
              <a:t>例</a:t>
            </a:r>
            <a:r>
              <a:rPr lang="en-US" altLang="zh-CN" sz="2800" b="1">
                <a:solidFill>
                  <a:srgbClr val="FFFF99"/>
                </a:solidFill>
              </a:rPr>
              <a:t>】</a:t>
            </a:r>
            <a:r>
              <a:rPr lang="zh-CN" altLang="en-US" sz="2600"/>
              <a:t>一项统计结果声称，某市老年人口（年龄在</a:t>
            </a:r>
            <a:r>
              <a:rPr lang="en-US" altLang="zh-CN" sz="2600">
                <a:cs typeface="Times New Roman" panose="02020603050405020304" pitchFamily="18" charset="0"/>
              </a:rPr>
              <a:t>65</a:t>
            </a:r>
            <a:r>
              <a:rPr lang="zh-CN" altLang="en-US" sz="2600"/>
              <a:t>岁以上）的比重为</a:t>
            </a:r>
            <a:r>
              <a:rPr lang="en-US" altLang="zh-CN" sz="2600">
                <a:solidFill>
                  <a:srgbClr val="FFFF99"/>
                </a:solidFill>
                <a:cs typeface="Times New Roman" panose="02020603050405020304" pitchFamily="18" charset="0"/>
              </a:rPr>
              <a:t>14.7</a:t>
            </a:r>
            <a:r>
              <a:rPr lang="en-US" altLang="zh-CN" sz="2600">
                <a:cs typeface="Times New Roman" panose="02020603050405020304" pitchFamily="18" charset="0"/>
              </a:rPr>
              <a:t>%</a:t>
            </a:r>
            <a:r>
              <a:rPr lang="zh-CN" altLang="en-US" sz="2600"/>
              <a:t>，该市老年人口研究会为了检验该项统计是否可靠，随机抽选了</a:t>
            </a:r>
            <a:r>
              <a:rPr lang="en-US" altLang="zh-CN" sz="2600">
                <a:solidFill>
                  <a:srgbClr val="FFFF99"/>
                </a:solidFill>
                <a:cs typeface="Times New Roman" panose="02020603050405020304" pitchFamily="18" charset="0"/>
              </a:rPr>
              <a:t>400</a:t>
            </a:r>
            <a:r>
              <a:rPr lang="zh-CN" altLang="en-US" sz="2600"/>
              <a:t>名居民，发现其中有</a:t>
            </a:r>
            <a:r>
              <a:rPr lang="en-US" altLang="zh-CN" sz="2600">
                <a:cs typeface="Times New Roman" panose="02020603050405020304" pitchFamily="18" charset="0"/>
              </a:rPr>
              <a:t>57</a:t>
            </a:r>
            <a:r>
              <a:rPr lang="zh-CN" altLang="en-US" sz="2600"/>
              <a:t>人年龄在</a:t>
            </a:r>
            <a:r>
              <a:rPr lang="en-US" altLang="zh-CN" sz="2600">
                <a:cs typeface="Times New Roman" panose="02020603050405020304" pitchFamily="18" charset="0"/>
              </a:rPr>
              <a:t>65</a:t>
            </a:r>
            <a:r>
              <a:rPr lang="zh-CN" altLang="en-US" sz="2600"/>
              <a:t>岁以上。调查结果是否支持该市老年人口比重为</a:t>
            </a:r>
            <a:r>
              <a:rPr lang="en-US" altLang="zh-CN" sz="2600">
                <a:cs typeface="Times New Roman" panose="02020603050405020304" pitchFamily="18" charset="0"/>
              </a:rPr>
              <a:t>14.7%</a:t>
            </a:r>
            <a:r>
              <a:rPr lang="zh-CN" altLang="en-US" sz="2600"/>
              <a:t>的看法？</a:t>
            </a:r>
            <a:r>
              <a:rPr lang="en-US" altLang="zh-CN" sz="2600"/>
              <a:t>(</a:t>
            </a:r>
            <a:r>
              <a:rPr lang="en-US" altLang="zh-CN" sz="2600" b="1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600">
                <a:solidFill>
                  <a:srgbClr val="FFFFB1"/>
                </a:solidFill>
              </a:rPr>
              <a:t>= </a:t>
            </a:r>
            <a:r>
              <a:rPr lang="en-US" altLang="zh-CN" sz="2600" b="1">
                <a:solidFill>
                  <a:srgbClr val="FFFFB1"/>
                </a:solidFill>
              </a:rPr>
              <a:t>0.05</a:t>
            </a:r>
            <a:r>
              <a:rPr lang="en-US" altLang="zh-CN" sz="2600"/>
              <a:t>)</a:t>
            </a:r>
          </a:p>
        </p:txBody>
      </p:sp>
      <p:sp>
        <p:nvSpPr>
          <p:cNvPr id="346518" name="AutoShape 406"/>
          <p:cNvSpPr>
            <a:spLocks noChangeArrowheads="1"/>
          </p:cNvSpPr>
          <p:nvPr/>
        </p:nvSpPr>
        <p:spPr bwMode="auto">
          <a:xfrm>
            <a:off x="6081713" y="2114550"/>
            <a:ext cx="2490787" cy="830263"/>
          </a:xfrm>
          <a:prstGeom prst="cloudCallout">
            <a:avLst>
              <a:gd name="adj1" fmla="val -82759"/>
              <a:gd name="adj2" fmla="val 145028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双侧检验</a:t>
            </a:r>
          </a:p>
        </p:txBody>
      </p:sp>
      <p:grpSp>
        <p:nvGrpSpPr>
          <p:cNvPr id="346670" name="Group 558"/>
          <p:cNvGrpSpPr>
            <a:grpSpLocks/>
          </p:cNvGrpSpPr>
          <p:nvPr/>
        </p:nvGrpSpPr>
        <p:grpSpPr bwMode="auto">
          <a:xfrm>
            <a:off x="5461000" y="3994150"/>
            <a:ext cx="2927350" cy="2243138"/>
            <a:chOff x="3332" y="2660"/>
            <a:chExt cx="1664" cy="1269"/>
          </a:xfrm>
        </p:grpSpPr>
        <p:grpSp>
          <p:nvGrpSpPr>
            <p:cNvPr id="346604" name="Group 492"/>
            <p:cNvGrpSpPr>
              <a:grpSpLocks/>
            </p:cNvGrpSpPr>
            <p:nvPr/>
          </p:nvGrpSpPr>
          <p:grpSpPr bwMode="auto">
            <a:xfrm>
              <a:off x="3332" y="2696"/>
              <a:ext cx="764" cy="1233"/>
              <a:chOff x="3848" y="1976"/>
              <a:chExt cx="944" cy="1317"/>
            </a:xfrm>
          </p:grpSpPr>
          <p:grpSp>
            <p:nvGrpSpPr>
              <p:cNvPr id="346550" name="Group 438"/>
              <p:cNvGrpSpPr>
                <a:grpSpLocks/>
              </p:cNvGrpSpPr>
              <p:nvPr/>
            </p:nvGrpSpPr>
            <p:grpSpPr bwMode="auto">
              <a:xfrm>
                <a:off x="4057" y="2424"/>
                <a:ext cx="673" cy="582"/>
                <a:chOff x="4057" y="2424"/>
                <a:chExt cx="673" cy="582"/>
              </a:xfrm>
            </p:grpSpPr>
            <p:sp>
              <p:nvSpPr>
                <p:cNvPr id="346540" name="Freeform 428"/>
                <p:cNvSpPr>
                  <a:spLocks/>
                </p:cNvSpPr>
                <p:nvPr/>
              </p:nvSpPr>
              <p:spPr bwMode="auto">
                <a:xfrm>
                  <a:off x="4057" y="2424"/>
                  <a:ext cx="437" cy="363"/>
                </a:xfrm>
                <a:custGeom>
                  <a:avLst/>
                  <a:gdLst>
                    <a:gd name="T0" fmla="*/ 600 w 873"/>
                    <a:gd name="T1" fmla="*/ 287 h 726"/>
                    <a:gd name="T2" fmla="*/ 722 w 873"/>
                    <a:gd name="T3" fmla="*/ 347 h 726"/>
                    <a:gd name="T4" fmla="*/ 758 w 873"/>
                    <a:gd name="T5" fmla="*/ 400 h 726"/>
                    <a:gd name="T6" fmla="*/ 786 w 873"/>
                    <a:gd name="T7" fmla="*/ 536 h 726"/>
                    <a:gd name="T8" fmla="*/ 834 w 873"/>
                    <a:gd name="T9" fmla="*/ 634 h 726"/>
                    <a:gd name="T10" fmla="*/ 873 w 873"/>
                    <a:gd name="T11" fmla="*/ 726 h 726"/>
                    <a:gd name="T12" fmla="*/ 778 w 873"/>
                    <a:gd name="T13" fmla="*/ 643 h 726"/>
                    <a:gd name="T14" fmla="*/ 702 w 873"/>
                    <a:gd name="T15" fmla="*/ 603 h 726"/>
                    <a:gd name="T16" fmla="*/ 591 w 873"/>
                    <a:gd name="T17" fmla="*/ 520 h 726"/>
                    <a:gd name="T18" fmla="*/ 547 w 873"/>
                    <a:gd name="T19" fmla="*/ 441 h 726"/>
                    <a:gd name="T20" fmla="*/ 520 w 873"/>
                    <a:gd name="T21" fmla="*/ 328 h 726"/>
                    <a:gd name="T22" fmla="*/ 122 w 873"/>
                    <a:gd name="T23" fmla="*/ 161 h 726"/>
                    <a:gd name="T24" fmla="*/ 0 w 873"/>
                    <a:gd name="T25" fmla="*/ 6 h 726"/>
                    <a:gd name="T26" fmla="*/ 59 w 873"/>
                    <a:gd name="T27" fmla="*/ 0 h 726"/>
                    <a:gd name="T28" fmla="*/ 190 w 873"/>
                    <a:gd name="T29" fmla="*/ 50 h 726"/>
                    <a:gd name="T30" fmla="*/ 600 w 873"/>
                    <a:gd name="T31" fmla="*/ 287 h 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73" h="726">
                      <a:moveTo>
                        <a:pt x="600" y="287"/>
                      </a:moveTo>
                      <a:lnTo>
                        <a:pt x="722" y="347"/>
                      </a:lnTo>
                      <a:lnTo>
                        <a:pt x="758" y="400"/>
                      </a:lnTo>
                      <a:lnTo>
                        <a:pt x="786" y="536"/>
                      </a:lnTo>
                      <a:lnTo>
                        <a:pt x="834" y="634"/>
                      </a:lnTo>
                      <a:lnTo>
                        <a:pt x="873" y="726"/>
                      </a:lnTo>
                      <a:lnTo>
                        <a:pt x="778" y="643"/>
                      </a:lnTo>
                      <a:lnTo>
                        <a:pt x="702" y="603"/>
                      </a:lnTo>
                      <a:lnTo>
                        <a:pt x="591" y="520"/>
                      </a:lnTo>
                      <a:lnTo>
                        <a:pt x="547" y="441"/>
                      </a:lnTo>
                      <a:lnTo>
                        <a:pt x="520" y="328"/>
                      </a:lnTo>
                      <a:lnTo>
                        <a:pt x="122" y="161"/>
                      </a:lnTo>
                      <a:lnTo>
                        <a:pt x="0" y="6"/>
                      </a:lnTo>
                      <a:lnTo>
                        <a:pt x="59" y="0"/>
                      </a:lnTo>
                      <a:lnTo>
                        <a:pt x="190" y="50"/>
                      </a:lnTo>
                      <a:lnTo>
                        <a:pt x="600" y="287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46549" name="Group 437"/>
                <p:cNvGrpSpPr>
                  <a:grpSpLocks/>
                </p:cNvGrpSpPr>
                <p:nvPr/>
              </p:nvGrpSpPr>
              <p:grpSpPr bwMode="auto">
                <a:xfrm>
                  <a:off x="4370" y="2632"/>
                  <a:ext cx="360" cy="374"/>
                  <a:chOff x="4370" y="2632"/>
                  <a:chExt cx="360" cy="374"/>
                </a:xfrm>
              </p:grpSpPr>
              <p:sp>
                <p:nvSpPr>
                  <p:cNvPr id="346541" name="Freeform 429"/>
                  <p:cNvSpPr>
                    <a:spLocks/>
                  </p:cNvSpPr>
                  <p:nvPr/>
                </p:nvSpPr>
                <p:spPr bwMode="auto">
                  <a:xfrm>
                    <a:off x="4370" y="2632"/>
                    <a:ext cx="360" cy="374"/>
                  </a:xfrm>
                  <a:custGeom>
                    <a:avLst/>
                    <a:gdLst>
                      <a:gd name="T0" fmla="*/ 0 w 720"/>
                      <a:gd name="T1" fmla="*/ 608 h 749"/>
                      <a:gd name="T2" fmla="*/ 97 w 720"/>
                      <a:gd name="T3" fmla="*/ 565 h 749"/>
                      <a:gd name="T4" fmla="*/ 124 w 720"/>
                      <a:gd name="T5" fmla="*/ 500 h 749"/>
                      <a:gd name="T6" fmla="*/ 148 w 720"/>
                      <a:gd name="T7" fmla="*/ 440 h 749"/>
                      <a:gd name="T8" fmla="*/ 151 w 720"/>
                      <a:gd name="T9" fmla="*/ 366 h 749"/>
                      <a:gd name="T10" fmla="*/ 133 w 720"/>
                      <a:gd name="T11" fmla="*/ 273 h 749"/>
                      <a:gd name="T12" fmla="*/ 116 w 720"/>
                      <a:gd name="T13" fmla="*/ 176 h 749"/>
                      <a:gd name="T14" fmla="*/ 141 w 720"/>
                      <a:gd name="T15" fmla="*/ 159 h 749"/>
                      <a:gd name="T16" fmla="*/ 173 w 720"/>
                      <a:gd name="T17" fmla="*/ 155 h 749"/>
                      <a:gd name="T18" fmla="*/ 212 w 720"/>
                      <a:gd name="T19" fmla="*/ 176 h 749"/>
                      <a:gd name="T20" fmla="*/ 251 w 720"/>
                      <a:gd name="T21" fmla="*/ 229 h 749"/>
                      <a:gd name="T22" fmla="*/ 296 w 720"/>
                      <a:gd name="T23" fmla="*/ 340 h 749"/>
                      <a:gd name="T24" fmla="*/ 335 w 720"/>
                      <a:gd name="T25" fmla="*/ 247 h 749"/>
                      <a:gd name="T26" fmla="*/ 394 w 720"/>
                      <a:gd name="T27" fmla="*/ 173 h 749"/>
                      <a:gd name="T28" fmla="*/ 452 w 720"/>
                      <a:gd name="T29" fmla="*/ 125 h 749"/>
                      <a:gd name="T30" fmla="*/ 532 w 720"/>
                      <a:gd name="T31" fmla="*/ 51 h 749"/>
                      <a:gd name="T32" fmla="*/ 591 w 720"/>
                      <a:gd name="T33" fmla="*/ 4 h 749"/>
                      <a:gd name="T34" fmla="*/ 630 w 720"/>
                      <a:gd name="T35" fmla="*/ 0 h 749"/>
                      <a:gd name="T36" fmla="*/ 656 w 720"/>
                      <a:gd name="T37" fmla="*/ 25 h 749"/>
                      <a:gd name="T38" fmla="*/ 644 w 720"/>
                      <a:gd name="T39" fmla="*/ 62 h 749"/>
                      <a:gd name="T40" fmla="*/ 610 w 720"/>
                      <a:gd name="T41" fmla="*/ 125 h 749"/>
                      <a:gd name="T42" fmla="*/ 561 w 720"/>
                      <a:gd name="T43" fmla="*/ 203 h 749"/>
                      <a:gd name="T44" fmla="*/ 498 w 720"/>
                      <a:gd name="T45" fmla="*/ 284 h 749"/>
                      <a:gd name="T46" fmla="*/ 584 w 720"/>
                      <a:gd name="T47" fmla="*/ 263 h 749"/>
                      <a:gd name="T48" fmla="*/ 654 w 720"/>
                      <a:gd name="T49" fmla="*/ 264 h 749"/>
                      <a:gd name="T50" fmla="*/ 690 w 720"/>
                      <a:gd name="T51" fmla="*/ 284 h 749"/>
                      <a:gd name="T52" fmla="*/ 690 w 720"/>
                      <a:gd name="T53" fmla="*/ 322 h 749"/>
                      <a:gd name="T54" fmla="*/ 671 w 720"/>
                      <a:gd name="T55" fmla="*/ 358 h 749"/>
                      <a:gd name="T56" fmla="*/ 635 w 720"/>
                      <a:gd name="T57" fmla="*/ 395 h 749"/>
                      <a:gd name="T58" fmla="*/ 576 w 720"/>
                      <a:gd name="T59" fmla="*/ 416 h 749"/>
                      <a:gd name="T60" fmla="*/ 644 w 720"/>
                      <a:gd name="T61" fmla="*/ 410 h 749"/>
                      <a:gd name="T62" fmla="*/ 700 w 720"/>
                      <a:gd name="T63" fmla="*/ 428 h 749"/>
                      <a:gd name="T64" fmla="*/ 720 w 720"/>
                      <a:gd name="T65" fmla="*/ 477 h 749"/>
                      <a:gd name="T66" fmla="*/ 702 w 720"/>
                      <a:gd name="T67" fmla="*/ 518 h 749"/>
                      <a:gd name="T68" fmla="*/ 657 w 720"/>
                      <a:gd name="T69" fmla="*/ 539 h 749"/>
                      <a:gd name="T70" fmla="*/ 542 w 720"/>
                      <a:gd name="T71" fmla="*/ 532 h 749"/>
                      <a:gd name="T72" fmla="*/ 598 w 720"/>
                      <a:gd name="T73" fmla="*/ 553 h 749"/>
                      <a:gd name="T74" fmla="*/ 625 w 720"/>
                      <a:gd name="T75" fmla="*/ 576 h 749"/>
                      <a:gd name="T76" fmla="*/ 646 w 720"/>
                      <a:gd name="T77" fmla="*/ 608 h 749"/>
                      <a:gd name="T78" fmla="*/ 639 w 720"/>
                      <a:gd name="T79" fmla="*/ 655 h 749"/>
                      <a:gd name="T80" fmla="*/ 605 w 720"/>
                      <a:gd name="T81" fmla="*/ 683 h 749"/>
                      <a:gd name="T82" fmla="*/ 567 w 720"/>
                      <a:gd name="T83" fmla="*/ 682 h 749"/>
                      <a:gd name="T84" fmla="*/ 516 w 720"/>
                      <a:gd name="T85" fmla="*/ 666 h 749"/>
                      <a:gd name="T86" fmla="*/ 467 w 720"/>
                      <a:gd name="T87" fmla="*/ 639 h 749"/>
                      <a:gd name="T88" fmla="*/ 437 w 720"/>
                      <a:gd name="T89" fmla="*/ 687 h 749"/>
                      <a:gd name="T90" fmla="*/ 404 w 720"/>
                      <a:gd name="T91" fmla="*/ 722 h 749"/>
                      <a:gd name="T92" fmla="*/ 367 w 720"/>
                      <a:gd name="T93" fmla="*/ 740 h 749"/>
                      <a:gd name="T94" fmla="*/ 319 w 720"/>
                      <a:gd name="T95" fmla="*/ 749 h 749"/>
                      <a:gd name="T96" fmla="*/ 121 w 720"/>
                      <a:gd name="T97" fmla="*/ 698 h 749"/>
                      <a:gd name="T98" fmla="*/ 0 w 720"/>
                      <a:gd name="T99" fmla="*/ 608 h 7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20" h="749">
                        <a:moveTo>
                          <a:pt x="0" y="608"/>
                        </a:moveTo>
                        <a:lnTo>
                          <a:pt x="97" y="565"/>
                        </a:lnTo>
                        <a:lnTo>
                          <a:pt x="124" y="500"/>
                        </a:lnTo>
                        <a:lnTo>
                          <a:pt x="148" y="440"/>
                        </a:lnTo>
                        <a:lnTo>
                          <a:pt x="151" y="366"/>
                        </a:lnTo>
                        <a:lnTo>
                          <a:pt x="133" y="273"/>
                        </a:lnTo>
                        <a:lnTo>
                          <a:pt x="116" y="176"/>
                        </a:lnTo>
                        <a:lnTo>
                          <a:pt x="141" y="159"/>
                        </a:lnTo>
                        <a:lnTo>
                          <a:pt x="173" y="155"/>
                        </a:lnTo>
                        <a:lnTo>
                          <a:pt x="212" y="176"/>
                        </a:lnTo>
                        <a:lnTo>
                          <a:pt x="251" y="229"/>
                        </a:lnTo>
                        <a:lnTo>
                          <a:pt x="296" y="340"/>
                        </a:lnTo>
                        <a:lnTo>
                          <a:pt x="335" y="247"/>
                        </a:lnTo>
                        <a:lnTo>
                          <a:pt x="394" y="173"/>
                        </a:lnTo>
                        <a:lnTo>
                          <a:pt x="452" y="125"/>
                        </a:lnTo>
                        <a:lnTo>
                          <a:pt x="532" y="51"/>
                        </a:lnTo>
                        <a:lnTo>
                          <a:pt x="591" y="4"/>
                        </a:lnTo>
                        <a:lnTo>
                          <a:pt x="630" y="0"/>
                        </a:lnTo>
                        <a:lnTo>
                          <a:pt x="656" y="25"/>
                        </a:lnTo>
                        <a:lnTo>
                          <a:pt x="644" y="62"/>
                        </a:lnTo>
                        <a:lnTo>
                          <a:pt x="610" y="125"/>
                        </a:lnTo>
                        <a:lnTo>
                          <a:pt x="561" y="203"/>
                        </a:lnTo>
                        <a:lnTo>
                          <a:pt x="498" y="284"/>
                        </a:lnTo>
                        <a:lnTo>
                          <a:pt x="584" y="263"/>
                        </a:lnTo>
                        <a:lnTo>
                          <a:pt x="654" y="264"/>
                        </a:lnTo>
                        <a:lnTo>
                          <a:pt x="690" y="284"/>
                        </a:lnTo>
                        <a:lnTo>
                          <a:pt x="690" y="322"/>
                        </a:lnTo>
                        <a:lnTo>
                          <a:pt x="671" y="358"/>
                        </a:lnTo>
                        <a:lnTo>
                          <a:pt x="635" y="395"/>
                        </a:lnTo>
                        <a:lnTo>
                          <a:pt x="576" y="416"/>
                        </a:lnTo>
                        <a:lnTo>
                          <a:pt x="644" y="410"/>
                        </a:lnTo>
                        <a:lnTo>
                          <a:pt x="700" y="428"/>
                        </a:lnTo>
                        <a:lnTo>
                          <a:pt x="720" y="477"/>
                        </a:lnTo>
                        <a:lnTo>
                          <a:pt x="702" y="518"/>
                        </a:lnTo>
                        <a:lnTo>
                          <a:pt x="657" y="539"/>
                        </a:lnTo>
                        <a:lnTo>
                          <a:pt x="542" y="532"/>
                        </a:lnTo>
                        <a:lnTo>
                          <a:pt x="598" y="553"/>
                        </a:lnTo>
                        <a:lnTo>
                          <a:pt x="625" y="576"/>
                        </a:lnTo>
                        <a:lnTo>
                          <a:pt x="646" y="608"/>
                        </a:lnTo>
                        <a:lnTo>
                          <a:pt x="639" y="655"/>
                        </a:lnTo>
                        <a:lnTo>
                          <a:pt x="605" y="683"/>
                        </a:lnTo>
                        <a:lnTo>
                          <a:pt x="567" y="682"/>
                        </a:lnTo>
                        <a:lnTo>
                          <a:pt x="516" y="666"/>
                        </a:lnTo>
                        <a:lnTo>
                          <a:pt x="467" y="639"/>
                        </a:lnTo>
                        <a:lnTo>
                          <a:pt x="437" y="687"/>
                        </a:lnTo>
                        <a:lnTo>
                          <a:pt x="404" y="722"/>
                        </a:lnTo>
                        <a:lnTo>
                          <a:pt x="367" y="740"/>
                        </a:lnTo>
                        <a:lnTo>
                          <a:pt x="319" y="749"/>
                        </a:lnTo>
                        <a:lnTo>
                          <a:pt x="121" y="698"/>
                        </a:lnTo>
                        <a:lnTo>
                          <a:pt x="0" y="60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46548" name="Group 436"/>
                  <p:cNvGrpSpPr>
                    <a:grpSpLocks/>
                  </p:cNvGrpSpPr>
                  <p:nvPr/>
                </p:nvGrpSpPr>
                <p:grpSpPr bwMode="auto">
                  <a:xfrm>
                    <a:off x="4419" y="2791"/>
                    <a:ext cx="250" cy="190"/>
                    <a:chOff x="4419" y="2791"/>
                    <a:chExt cx="250" cy="190"/>
                  </a:xfrm>
                </p:grpSpPr>
                <p:sp>
                  <p:nvSpPr>
                    <p:cNvPr id="346542" name="Freeform 430"/>
                    <p:cNvSpPr>
                      <a:spLocks/>
                    </p:cNvSpPr>
                    <p:nvPr/>
                  </p:nvSpPr>
                  <p:spPr bwMode="auto">
                    <a:xfrm>
                      <a:off x="4587" y="2793"/>
                      <a:ext cx="82" cy="54"/>
                    </a:xfrm>
                    <a:custGeom>
                      <a:avLst/>
                      <a:gdLst>
                        <a:gd name="T0" fmla="*/ 163 w 163"/>
                        <a:gd name="T1" fmla="*/ 96 h 108"/>
                        <a:gd name="T2" fmla="*/ 102 w 163"/>
                        <a:gd name="T3" fmla="*/ 108 h 108"/>
                        <a:gd name="T4" fmla="*/ 51 w 163"/>
                        <a:gd name="T5" fmla="*/ 104 h 108"/>
                        <a:gd name="T6" fmla="*/ 15 w 163"/>
                        <a:gd name="T7" fmla="*/ 87 h 108"/>
                        <a:gd name="T8" fmla="*/ 0 w 163"/>
                        <a:gd name="T9" fmla="*/ 55 h 108"/>
                        <a:gd name="T10" fmla="*/ 10 w 163"/>
                        <a:gd name="T11" fmla="*/ 22 h 108"/>
                        <a:gd name="T12" fmla="*/ 44 w 163"/>
                        <a:gd name="T13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3" h="108">
                          <a:moveTo>
                            <a:pt x="163" y="96"/>
                          </a:moveTo>
                          <a:lnTo>
                            <a:pt x="102" y="108"/>
                          </a:lnTo>
                          <a:lnTo>
                            <a:pt x="51" y="104"/>
                          </a:lnTo>
                          <a:lnTo>
                            <a:pt x="15" y="87"/>
                          </a:lnTo>
                          <a:lnTo>
                            <a:pt x="0" y="55"/>
                          </a:lnTo>
                          <a:lnTo>
                            <a:pt x="10" y="22"/>
                          </a:lnTo>
                          <a:lnTo>
                            <a:pt x="44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43" name="Freeform 431"/>
                    <p:cNvSpPr>
                      <a:spLocks/>
                    </p:cNvSpPr>
                    <p:nvPr/>
                  </p:nvSpPr>
                  <p:spPr bwMode="auto">
                    <a:xfrm>
                      <a:off x="4573" y="2847"/>
                      <a:ext cx="88" cy="56"/>
                    </a:xfrm>
                    <a:custGeom>
                      <a:avLst/>
                      <a:gdLst>
                        <a:gd name="T0" fmla="*/ 175 w 175"/>
                        <a:gd name="T1" fmla="*/ 109 h 113"/>
                        <a:gd name="T2" fmla="*/ 114 w 175"/>
                        <a:gd name="T3" fmla="*/ 113 h 113"/>
                        <a:gd name="T4" fmla="*/ 60 w 175"/>
                        <a:gd name="T5" fmla="*/ 106 h 113"/>
                        <a:gd name="T6" fmla="*/ 22 w 175"/>
                        <a:gd name="T7" fmla="*/ 90 h 113"/>
                        <a:gd name="T8" fmla="*/ 0 w 175"/>
                        <a:gd name="T9" fmla="*/ 58 h 113"/>
                        <a:gd name="T10" fmla="*/ 9 w 175"/>
                        <a:gd name="T11" fmla="*/ 30 h 113"/>
                        <a:gd name="T12" fmla="*/ 36 w 175"/>
                        <a:gd name="T13" fmla="*/ 0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5" h="113">
                          <a:moveTo>
                            <a:pt x="175" y="109"/>
                          </a:moveTo>
                          <a:lnTo>
                            <a:pt x="114" y="113"/>
                          </a:lnTo>
                          <a:lnTo>
                            <a:pt x="60" y="106"/>
                          </a:lnTo>
                          <a:lnTo>
                            <a:pt x="22" y="90"/>
                          </a:lnTo>
                          <a:lnTo>
                            <a:pt x="0" y="58"/>
                          </a:lnTo>
                          <a:lnTo>
                            <a:pt x="9" y="30"/>
                          </a:lnTo>
                          <a:lnTo>
                            <a:pt x="36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44" name="Freeform 432"/>
                    <p:cNvSpPr>
                      <a:spLocks/>
                    </p:cNvSpPr>
                    <p:nvPr/>
                  </p:nvSpPr>
                  <p:spPr bwMode="auto">
                    <a:xfrm>
                      <a:off x="4547" y="2887"/>
                      <a:ext cx="56" cy="68"/>
                    </a:xfrm>
                    <a:custGeom>
                      <a:avLst/>
                      <a:gdLst>
                        <a:gd name="T0" fmla="*/ 113 w 113"/>
                        <a:gd name="T1" fmla="*/ 137 h 137"/>
                        <a:gd name="T2" fmla="*/ 56 w 113"/>
                        <a:gd name="T3" fmla="*/ 115 h 137"/>
                        <a:gd name="T4" fmla="*/ 22 w 113"/>
                        <a:gd name="T5" fmla="*/ 88 h 137"/>
                        <a:gd name="T6" fmla="*/ 0 w 113"/>
                        <a:gd name="T7" fmla="*/ 49 h 137"/>
                        <a:gd name="T8" fmla="*/ 12 w 113"/>
                        <a:gd name="T9" fmla="*/ 12 h 137"/>
                        <a:gd name="T10" fmla="*/ 39 w 113"/>
                        <a:gd name="T11" fmla="*/ 0 h 1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3" h="137">
                          <a:moveTo>
                            <a:pt x="113" y="137"/>
                          </a:moveTo>
                          <a:lnTo>
                            <a:pt x="56" y="115"/>
                          </a:lnTo>
                          <a:lnTo>
                            <a:pt x="22" y="88"/>
                          </a:lnTo>
                          <a:lnTo>
                            <a:pt x="0" y="49"/>
                          </a:lnTo>
                          <a:lnTo>
                            <a:pt x="12" y="12"/>
                          </a:lnTo>
                          <a:lnTo>
                            <a:pt x="39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45" name="Freeform 433"/>
                    <p:cNvSpPr>
                      <a:spLocks/>
                    </p:cNvSpPr>
                    <p:nvPr/>
                  </p:nvSpPr>
                  <p:spPr bwMode="auto">
                    <a:xfrm>
                      <a:off x="4518" y="2791"/>
                      <a:ext cx="12" cy="66"/>
                    </a:xfrm>
                    <a:custGeom>
                      <a:avLst/>
                      <a:gdLst>
                        <a:gd name="T0" fmla="*/ 0 w 23"/>
                        <a:gd name="T1" fmla="*/ 0 h 130"/>
                        <a:gd name="T2" fmla="*/ 20 w 23"/>
                        <a:gd name="T3" fmla="*/ 58 h 130"/>
                        <a:gd name="T4" fmla="*/ 23 w 23"/>
                        <a:gd name="T5" fmla="*/ 91 h 130"/>
                        <a:gd name="T6" fmla="*/ 20 w 23"/>
                        <a:gd name="T7" fmla="*/ 13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3" h="130">
                          <a:moveTo>
                            <a:pt x="0" y="0"/>
                          </a:moveTo>
                          <a:lnTo>
                            <a:pt x="20" y="58"/>
                          </a:lnTo>
                          <a:lnTo>
                            <a:pt x="23" y="91"/>
                          </a:lnTo>
                          <a:lnTo>
                            <a:pt x="20" y="13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46" name="Freeform 434"/>
                    <p:cNvSpPr>
                      <a:spLocks/>
                    </p:cNvSpPr>
                    <p:nvPr/>
                  </p:nvSpPr>
                  <p:spPr bwMode="auto">
                    <a:xfrm>
                      <a:off x="4515" y="2791"/>
                      <a:ext cx="48" cy="26"/>
                    </a:xfrm>
                    <a:custGeom>
                      <a:avLst/>
                      <a:gdLst>
                        <a:gd name="T0" fmla="*/ 0 w 95"/>
                        <a:gd name="T1" fmla="*/ 0 h 51"/>
                        <a:gd name="T2" fmla="*/ 40 w 95"/>
                        <a:gd name="T3" fmla="*/ 5 h 51"/>
                        <a:gd name="T4" fmla="*/ 71 w 95"/>
                        <a:gd name="T5" fmla="*/ 21 h 51"/>
                        <a:gd name="T6" fmla="*/ 95 w 95"/>
                        <a:gd name="T7" fmla="*/ 51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5" h="51">
                          <a:moveTo>
                            <a:pt x="0" y="0"/>
                          </a:moveTo>
                          <a:lnTo>
                            <a:pt x="40" y="5"/>
                          </a:lnTo>
                          <a:lnTo>
                            <a:pt x="71" y="21"/>
                          </a:lnTo>
                          <a:lnTo>
                            <a:pt x="95" y="51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47" name="Freeform 435"/>
                    <p:cNvSpPr>
                      <a:spLocks/>
                    </p:cNvSpPr>
                    <p:nvPr/>
                  </p:nvSpPr>
                  <p:spPr bwMode="auto">
                    <a:xfrm>
                      <a:off x="4419" y="2910"/>
                      <a:ext cx="82" cy="71"/>
                    </a:xfrm>
                    <a:custGeom>
                      <a:avLst/>
                      <a:gdLst>
                        <a:gd name="T0" fmla="*/ 0 w 163"/>
                        <a:gd name="T1" fmla="*/ 0 h 141"/>
                        <a:gd name="T2" fmla="*/ 3 w 163"/>
                        <a:gd name="T3" fmla="*/ 21 h 141"/>
                        <a:gd name="T4" fmla="*/ 10 w 163"/>
                        <a:gd name="T5" fmla="*/ 45 h 141"/>
                        <a:gd name="T6" fmla="*/ 20 w 163"/>
                        <a:gd name="T7" fmla="*/ 63 h 141"/>
                        <a:gd name="T8" fmla="*/ 45 w 163"/>
                        <a:gd name="T9" fmla="*/ 82 h 141"/>
                        <a:gd name="T10" fmla="*/ 76 w 163"/>
                        <a:gd name="T11" fmla="*/ 97 h 141"/>
                        <a:gd name="T12" fmla="*/ 110 w 163"/>
                        <a:gd name="T13" fmla="*/ 98 h 141"/>
                        <a:gd name="T14" fmla="*/ 135 w 163"/>
                        <a:gd name="T15" fmla="*/ 105 h 141"/>
                        <a:gd name="T16" fmla="*/ 152 w 163"/>
                        <a:gd name="T17" fmla="*/ 123 h 141"/>
                        <a:gd name="T18" fmla="*/ 163 w 163"/>
                        <a:gd name="T19" fmla="*/ 139 h 141"/>
                        <a:gd name="T20" fmla="*/ 163 w 163"/>
                        <a:gd name="T21" fmla="*/ 141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63" h="141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10" y="45"/>
                          </a:lnTo>
                          <a:lnTo>
                            <a:pt x="20" y="63"/>
                          </a:lnTo>
                          <a:lnTo>
                            <a:pt x="45" y="82"/>
                          </a:lnTo>
                          <a:lnTo>
                            <a:pt x="76" y="97"/>
                          </a:lnTo>
                          <a:lnTo>
                            <a:pt x="110" y="98"/>
                          </a:lnTo>
                          <a:lnTo>
                            <a:pt x="135" y="105"/>
                          </a:lnTo>
                          <a:lnTo>
                            <a:pt x="152" y="123"/>
                          </a:lnTo>
                          <a:lnTo>
                            <a:pt x="163" y="139"/>
                          </a:lnTo>
                          <a:lnTo>
                            <a:pt x="163" y="141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46603" name="Group 491"/>
              <p:cNvGrpSpPr>
                <a:grpSpLocks/>
              </p:cNvGrpSpPr>
              <p:nvPr/>
            </p:nvGrpSpPr>
            <p:grpSpPr bwMode="auto">
              <a:xfrm>
                <a:off x="3848" y="1976"/>
                <a:ext cx="944" cy="1317"/>
                <a:chOff x="3848" y="1976"/>
                <a:chExt cx="944" cy="1317"/>
              </a:xfrm>
            </p:grpSpPr>
            <p:grpSp>
              <p:nvGrpSpPr>
                <p:cNvPr id="346582" name="Group 470"/>
                <p:cNvGrpSpPr>
                  <a:grpSpLocks/>
                </p:cNvGrpSpPr>
                <p:nvPr/>
              </p:nvGrpSpPr>
              <p:grpSpPr bwMode="auto">
                <a:xfrm>
                  <a:off x="4013" y="1976"/>
                  <a:ext cx="751" cy="730"/>
                  <a:chOff x="4013" y="1976"/>
                  <a:chExt cx="751" cy="730"/>
                </a:xfrm>
              </p:grpSpPr>
              <p:sp>
                <p:nvSpPr>
                  <p:cNvPr id="346551" name="Freeform 439"/>
                  <p:cNvSpPr>
                    <a:spLocks/>
                  </p:cNvSpPr>
                  <p:nvPr/>
                </p:nvSpPr>
                <p:spPr bwMode="auto">
                  <a:xfrm>
                    <a:off x="4084" y="1976"/>
                    <a:ext cx="671" cy="730"/>
                  </a:xfrm>
                  <a:custGeom>
                    <a:avLst/>
                    <a:gdLst>
                      <a:gd name="T0" fmla="*/ 164 w 1342"/>
                      <a:gd name="T1" fmla="*/ 1157 h 1460"/>
                      <a:gd name="T2" fmla="*/ 229 w 1342"/>
                      <a:gd name="T3" fmla="*/ 1032 h 1460"/>
                      <a:gd name="T4" fmla="*/ 229 w 1342"/>
                      <a:gd name="T5" fmla="*/ 995 h 1460"/>
                      <a:gd name="T6" fmla="*/ 205 w 1342"/>
                      <a:gd name="T7" fmla="*/ 946 h 1460"/>
                      <a:gd name="T8" fmla="*/ 169 w 1342"/>
                      <a:gd name="T9" fmla="*/ 891 h 1460"/>
                      <a:gd name="T10" fmla="*/ 103 w 1342"/>
                      <a:gd name="T11" fmla="*/ 840 h 1460"/>
                      <a:gd name="T12" fmla="*/ 61 w 1342"/>
                      <a:gd name="T13" fmla="*/ 770 h 1460"/>
                      <a:gd name="T14" fmla="*/ 40 w 1342"/>
                      <a:gd name="T15" fmla="*/ 708 h 1460"/>
                      <a:gd name="T16" fmla="*/ 15 w 1342"/>
                      <a:gd name="T17" fmla="*/ 662 h 1460"/>
                      <a:gd name="T18" fmla="*/ 15 w 1342"/>
                      <a:gd name="T19" fmla="*/ 608 h 1460"/>
                      <a:gd name="T20" fmla="*/ 0 w 1342"/>
                      <a:gd name="T21" fmla="*/ 482 h 1460"/>
                      <a:gd name="T22" fmla="*/ 15 w 1342"/>
                      <a:gd name="T23" fmla="*/ 387 h 1460"/>
                      <a:gd name="T24" fmla="*/ 44 w 1342"/>
                      <a:gd name="T25" fmla="*/ 305 h 1460"/>
                      <a:gd name="T26" fmla="*/ 85 w 1342"/>
                      <a:gd name="T27" fmla="*/ 217 h 1460"/>
                      <a:gd name="T28" fmla="*/ 134 w 1342"/>
                      <a:gd name="T29" fmla="*/ 165 h 1460"/>
                      <a:gd name="T30" fmla="*/ 226 w 1342"/>
                      <a:gd name="T31" fmla="*/ 104 h 1460"/>
                      <a:gd name="T32" fmla="*/ 326 w 1342"/>
                      <a:gd name="T33" fmla="*/ 62 h 1460"/>
                      <a:gd name="T34" fmla="*/ 431 w 1342"/>
                      <a:gd name="T35" fmla="*/ 25 h 1460"/>
                      <a:gd name="T36" fmla="*/ 565 w 1342"/>
                      <a:gd name="T37" fmla="*/ 3 h 1460"/>
                      <a:gd name="T38" fmla="*/ 660 w 1342"/>
                      <a:gd name="T39" fmla="*/ 0 h 1460"/>
                      <a:gd name="T40" fmla="*/ 756 w 1342"/>
                      <a:gd name="T41" fmla="*/ 9 h 1460"/>
                      <a:gd name="T42" fmla="*/ 876 w 1342"/>
                      <a:gd name="T43" fmla="*/ 33 h 1460"/>
                      <a:gd name="T44" fmla="*/ 987 w 1342"/>
                      <a:gd name="T45" fmla="*/ 70 h 1460"/>
                      <a:gd name="T46" fmla="*/ 1066 w 1342"/>
                      <a:gd name="T47" fmla="*/ 113 h 1460"/>
                      <a:gd name="T48" fmla="*/ 1167 w 1342"/>
                      <a:gd name="T49" fmla="*/ 192 h 1460"/>
                      <a:gd name="T50" fmla="*/ 1235 w 1342"/>
                      <a:gd name="T51" fmla="*/ 285 h 1460"/>
                      <a:gd name="T52" fmla="*/ 1286 w 1342"/>
                      <a:gd name="T53" fmla="*/ 372 h 1460"/>
                      <a:gd name="T54" fmla="*/ 1311 w 1342"/>
                      <a:gd name="T55" fmla="*/ 435 h 1460"/>
                      <a:gd name="T56" fmla="*/ 1342 w 1342"/>
                      <a:gd name="T57" fmla="*/ 544 h 1460"/>
                      <a:gd name="T58" fmla="*/ 1342 w 1342"/>
                      <a:gd name="T59" fmla="*/ 629 h 1460"/>
                      <a:gd name="T60" fmla="*/ 1321 w 1342"/>
                      <a:gd name="T61" fmla="*/ 750 h 1460"/>
                      <a:gd name="T62" fmla="*/ 1291 w 1342"/>
                      <a:gd name="T63" fmla="*/ 849 h 1460"/>
                      <a:gd name="T64" fmla="*/ 1245 w 1342"/>
                      <a:gd name="T65" fmla="*/ 932 h 1460"/>
                      <a:gd name="T66" fmla="*/ 1206 w 1342"/>
                      <a:gd name="T67" fmla="*/ 979 h 1460"/>
                      <a:gd name="T68" fmla="*/ 1148 w 1342"/>
                      <a:gd name="T69" fmla="*/ 1032 h 1460"/>
                      <a:gd name="T70" fmla="*/ 1053 w 1342"/>
                      <a:gd name="T71" fmla="*/ 1073 h 1460"/>
                      <a:gd name="T72" fmla="*/ 981 w 1342"/>
                      <a:gd name="T73" fmla="*/ 1099 h 1460"/>
                      <a:gd name="T74" fmla="*/ 902 w 1342"/>
                      <a:gd name="T75" fmla="*/ 1124 h 1460"/>
                      <a:gd name="T76" fmla="*/ 776 w 1342"/>
                      <a:gd name="T77" fmla="*/ 1136 h 1460"/>
                      <a:gd name="T78" fmla="*/ 667 w 1342"/>
                      <a:gd name="T79" fmla="*/ 1157 h 1460"/>
                      <a:gd name="T80" fmla="*/ 596 w 1342"/>
                      <a:gd name="T81" fmla="*/ 1173 h 1460"/>
                      <a:gd name="T82" fmla="*/ 575 w 1342"/>
                      <a:gd name="T83" fmla="*/ 1208 h 1460"/>
                      <a:gd name="T84" fmla="*/ 581 w 1342"/>
                      <a:gd name="T85" fmla="*/ 1252 h 1460"/>
                      <a:gd name="T86" fmla="*/ 575 w 1342"/>
                      <a:gd name="T87" fmla="*/ 1294 h 1460"/>
                      <a:gd name="T88" fmla="*/ 560 w 1342"/>
                      <a:gd name="T89" fmla="*/ 1324 h 1460"/>
                      <a:gd name="T90" fmla="*/ 552 w 1342"/>
                      <a:gd name="T91" fmla="*/ 1383 h 1460"/>
                      <a:gd name="T92" fmla="*/ 555 w 1342"/>
                      <a:gd name="T93" fmla="*/ 1460 h 1460"/>
                      <a:gd name="T94" fmla="*/ 465 w 1342"/>
                      <a:gd name="T95" fmla="*/ 1331 h 1460"/>
                      <a:gd name="T96" fmla="*/ 346 w 1342"/>
                      <a:gd name="T97" fmla="*/ 1226 h 1460"/>
                      <a:gd name="T98" fmla="*/ 246 w 1342"/>
                      <a:gd name="T99" fmla="*/ 1176 h 1460"/>
                      <a:gd name="T100" fmla="*/ 164 w 1342"/>
                      <a:gd name="T101" fmla="*/ 1157 h 14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342" h="1460">
                        <a:moveTo>
                          <a:pt x="164" y="1157"/>
                        </a:moveTo>
                        <a:lnTo>
                          <a:pt x="229" y="1032"/>
                        </a:lnTo>
                        <a:lnTo>
                          <a:pt x="229" y="995"/>
                        </a:lnTo>
                        <a:lnTo>
                          <a:pt x="205" y="946"/>
                        </a:lnTo>
                        <a:lnTo>
                          <a:pt x="169" y="891"/>
                        </a:lnTo>
                        <a:lnTo>
                          <a:pt x="103" y="840"/>
                        </a:lnTo>
                        <a:lnTo>
                          <a:pt x="61" y="770"/>
                        </a:lnTo>
                        <a:lnTo>
                          <a:pt x="40" y="708"/>
                        </a:lnTo>
                        <a:lnTo>
                          <a:pt x="15" y="662"/>
                        </a:lnTo>
                        <a:lnTo>
                          <a:pt x="15" y="608"/>
                        </a:lnTo>
                        <a:lnTo>
                          <a:pt x="0" y="482"/>
                        </a:lnTo>
                        <a:lnTo>
                          <a:pt x="15" y="387"/>
                        </a:lnTo>
                        <a:lnTo>
                          <a:pt x="44" y="305"/>
                        </a:lnTo>
                        <a:lnTo>
                          <a:pt x="85" y="217"/>
                        </a:lnTo>
                        <a:lnTo>
                          <a:pt x="134" y="165"/>
                        </a:lnTo>
                        <a:lnTo>
                          <a:pt x="226" y="104"/>
                        </a:lnTo>
                        <a:lnTo>
                          <a:pt x="326" y="62"/>
                        </a:lnTo>
                        <a:lnTo>
                          <a:pt x="431" y="25"/>
                        </a:lnTo>
                        <a:lnTo>
                          <a:pt x="565" y="3"/>
                        </a:lnTo>
                        <a:lnTo>
                          <a:pt x="660" y="0"/>
                        </a:lnTo>
                        <a:lnTo>
                          <a:pt x="756" y="9"/>
                        </a:lnTo>
                        <a:lnTo>
                          <a:pt x="876" y="33"/>
                        </a:lnTo>
                        <a:lnTo>
                          <a:pt x="987" y="70"/>
                        </a:lnTo>
                        <a:lnTo>
                          <a:pt x="1066" y="113"/>
                        </a:lnTo>
                        <a:lnTo>
                          <a:pt x="1167" y="192"/>
                        </a:lnTo>
                        <a:lnTo>
                          <a:pt x="1235" y="285"/>
                        </a:lnTo>
                        <a:lnTo>
                          <a:pt x="1286" y="372"/>
                        </a:lnTo>
                        <a:lnTo>
                          <a:pt x="1311" y="435"/>
                        </a:lnTo>
                        <a:lnTo>
                          <a:pt x="1342" y="544"/>
                        </a:lnTo>
                        <a:lnTo>
                          <a:pt x="1342" y="629"/>
                        </a:lnTo>
                        <a:lnTo>
                          <a:pt x="1321" y="750"/>
                        </a:lnTo>
                        <a:lnTo>
                          <a:pt x="1291" y="849"/>
                        </a:lnTo>
                        <a:lnTo>
                          <a:pt x="1245" y="932"/>
                        </a:lnTo>
                        <a:lnTo>
                          <a:pt x="1206" y="979"/>
                        </a:lnTo>
                        <a:lnTo>
                          <a:pt x="1148" y="1032"/>
                        </a:lnTo>
                        <a:lnTo>
                          <a:pt x="1053" y="1073"/>
                        </a:lnTo>
                        <a:lnTo>
                          <a:pt x="981" y="1099"/>
                        </a:lnTo>
                        <a:lnTo>
                          <a:pt x="902" y="1124"/>
                        </a:lnTo>
                        <a:lnTo>
                          <a:pt x="776" y="1136"/>
                        </a:lnTo>
                        <a:lnTo>
                          <a:pt x="667" y="1157"/>
                        </a:lnTo>
                        <a:lnTo>
                          <a:pt x="596" y="1173"/>
                        </a:lnTo>
                        <a:lnTo>
                          <a:pt x="575" y="1208"/>
                        </a:lnTo>
                        <a:lnTo>
                          <a:pt x="581" y="1252"/>
                        </a:lnTo>
                        <a:lnTo>
                          <a:pt x="575" y="1294"/>
                        </a:lnTo>
                        <a:lnTo>
                          <a:pt x="560" y="1324"/>
                        </a:lnTo>
                        <a:lnTo>
                          <a:pt x="552" y="1383"/>
                        </a:lnTo>
                        <a:lnTo>
                          <a:pt x="555" y="1460"/>
                        </a:lnTo>
                        <a:lnTo>
                          <a:pt x="465" y="1331"/>
                        </a:lnTo>
                        <a:lnTo>
                          <a:pt x="346" y="1226"/>
                        </a:lnTo>
                        <a:lnTo>
                          <a:pt x="246" y="1176"/>
                        </a:lnTo>
                        <a:lnTo>
                          <a:pt x="164" y="1157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46570" name="Group 458"/>
                  <p:cNvGrpSpPr>
                    <a:grpSpLocks/>
                  </p:cNvGrpSpPr>
                  <p:nvPr/>
                </p:nvGrpSpPr>
                <p:grpSpPr bwMode="auto">
                  <a:xfrm>
                    <a:off x="4013" y="1976"/>
                    <a:ext cx="630" cy="505"/>
                    <a:chOff x="4013" y="1976"/>
                    <a:chExt cx="630" cy="505"/>
                  </a:xfrm>
                </p:grpSpPr>
                <p:grpSp>
                  <p:nvGrpSpPr>
                    <p:cNvPr id="346554" name="Group 4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81" y="1976"/>
                      <a:ext cx="434" cy="152"/>
                      <a:chOff x="4181" y="1976"/>
                      <a:chExt cx="434" cy="152"/>
                    </a:xfrm>
                  </p:grpSpPr>
                  <p:sp>
                    <p:nvSpPr>
                      <p:cNvPr id="346552" name="Freeform 44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216" y="1999"/>
                        <a:ext cx="399" cy="129"/>
                      </a:xfrm>
                      <a:custGeom>
                        <a:avLst/>
                        <a:gdLst>
                          <a:gd name="T0" fmla="*/ 0 w 796"/>
                          <a:gd name="T1" fmla="*/ 259 h 259"/>
                          <a:gd name="T2" fmla="*/ 61 w 796"/>
                          <a:gd name="T3" fmla="*/ 178 h 259"/>
                          <a:gd name="T4" fmla="*/ 141 w 796"/>
                          <a:gd name="T5" fmla="*/ 114 h 259"/>
                          <a:gd name="T6" fmla="*/ 236 w 796"/>
                          <a:gd name="T7" fmla="*/ 61 h 259"/>
                          <a:gd name="T8" fmla="*/ 331 w 796"/>
                          <a:gd name="T9" fmla="*/ 30 h 259"/>
                          <a:gd name="T10" fmla="*/ 436 w 796"/>
                          <a:gd name="T11" fmla="*/ 8 h 259"/>
                          <a:gd name="T12" fmla="*/ 572 w 796"/>
                          <a:gd name="T13" fmla="*/ 0 h 259"/>
                          <a:gd name="T14" fmla="*/ 672 w 796"/>
                          <a:gd name="T15" fmla="*/ 16 h 259"/>
                          <a:gd name="T16" fmla="*/ 796 w 796"/>
                          <a:gd name="T17" fmla="*/ 58 h 2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796" h="259">
                            <a:moveTo>
                              <a:pt x="0" y="259"/>
                            </a:moveTo>
                            <a:lnTo>
                              <a:pt x="61" y="178"/>
                            </a:lnTo>
                            <a:lnTo>
                              <a:pt x="141" y="114"/>
                            </a:lnTo>
                            <a:lnTo>
                              <a:pt x="236" y="61"/>
                            </a:lnTo>
                            <a:lnTo>
                              <a:pt x="331" y="30"/>
                            </a:lnTo>
                            <a:lnTo>
                              <a:pt x="436" y="8"/>
                            </a:lnTo>
                            <a:lnTo>
                              <a:pt x="572" y="0"/>
                            </a:lnTo>
                            <a:lnTo>
                              <a:pt x="672" y="16"/>
                            </a:lnTo>
                            <a:lnTo>
                              <a:pt x="796" y="58"/>
                            </a:ln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6553" name="Freeform 44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81" y="1976"/>
                        <a:ext cx="412" cy="143"/>
                      </a:xfrm>
                      <a:custGeom>
                        <a:avLst/>
                        <a:gdLst>
                          <a:gd name="T0" fmla="*/ 0 w 822"/>
                          <a:gd name="T1" fmla="*/ 285 h 285"/>
                          <a:gd name="T2" fmla="*/ 39 w 822"/>
                          <a:gd name="T3" fmla="*/ 202 h 285"/>
                          <a:gd name="T4" fmla="*/ 87 w 822"/>
                          <a:gd name="T5" fmla="*/ 144 h 285"/>
                          <a:gd name="T6" fmla="*/ 139 w 822"/>
                          <a:gd name="T7" fmla="*/ 97 h 285"/>
                          <a:gd name="T8" fmla="*/ 236 w 822"/>
                          <a:gd name="T9" fmla="*/ 46 h 285"/>
                          <a:gd name="T10" fmla="*/ 360 w 822"/>
                          <a:gd name="T11" fmla="*/ 9 h 285"/>
                          <a:gd name="T12" fmla="*/ 476 w 822"/>
                          <a:gd name="T13" fmla="*/ 0 h 285"/>
                          <a:gd name="T14" fmla="*/ 601 w 822"/>
                          <a:gd name="T15" fmla="*/ 14 h 285"/>
                          <a:gd name="T16" fmla="*/ 715 w 822"/>
                          <a:gd name="T17" fmla="*/ 51 h 285"/>
                          <a:gd name="T18" fmla="*/ 771 w 822"/>
                          <a:gd name="T19" fmla="*/ 67 h 285"/>
                          <a:gd name="T20" fmla="*/ 822 w 822"/>
                          <a:gd name="T21" fmla="*/ 83 h 2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822" h="285">
                            <a:moveTo>
                              <a:pt x="0" y="285"/>
                            </a:moveTo>
                            <a:lnTo>
                              <a:pt x="39" y="202"/>
                            </a:lnTo>
                            <a:lnTo>
                              <a:pt x="87" y="144"/>
                            </a:lnTo>
                            <a:lnTo>
                              <a:pt x="139" y="97"/>
                            </a:lnTo>
                            <a:lnTo>
                              <a:pt x="236" y="46"/>
                            </a:lnTo>
                            <a:lnTo>
                              <a:pt x="360" y="9"/>
                            </a:lnTo>
                            <a:lnTo>
                              <a:pt x="476" y="0"/>
                            </a:lnTo>
                            <a:lnTo>
                              <a:pt x="601" y="14"/>
                            </a:lnTo>
                            <a:lnTo>
                              <a:pt x="715" y="51"/>
                            </a:lnTo>
                            <a:lnTo>
                              <a:pt x="771" y="67"/>
                            </a:lnTo>
                            <a:lnTo>
                              <a:pt x="822" y="83"/>
                            </a:ln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46562" name="Group 45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13" y="2070"/>
                      <a:ext cx="236" cy="248"/>
                      <a:chOff x="4013" y="2070"/>
                      <a:chExt cx="236" cy="248"/>
                    </a:xfrm>
                  </p:grpSpPr>
                  <p:sp>
                    <p:nvSpPr>
                      <p:cNvPr id="346555" name="Freeform 44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013" y="2070"/>
                        <a:ext cx="236" cy="248"/>
                      </a:xfrm>
                      <a:custGeom>
                        <a:avLst/>
                        <a:gdLst>
                          <a:gd name="T0" fmla="*/ 25 w 472"/>
                          <a:gd name="T1" fmla="*/ 411 h 495"/>
                          <a:gd name="T2" fmla="*/ 13 w 472"/>
                          <a:gd name="T3" fmla="*/ 215 h 495"/>
                          <a:gd name="T4" fmla="*/ 78 w 472"/>
                          <a:gd name="T5" fmla="*/ 94 h 495"/>
                          <a:gd name="T6" fmla="*/ 125 w 472"/>
                          <a:gd name="T7" fmla="*/ 23 h 495"/>
                          <a:gd name="T8" fmla="*/ 171 w 472"/>
                          <a:gd name="T9" fmla="*/ 0 h 495"/>
                          <a:gd name="T10" fmla="*/ 197 w 472"/>
                          <a:gd name="T11" fmla="*/ 44 h 495"/>
                          <a:gd name="T12" fmla="*/ 232 w 472"/>
                          <a:gd name="T13" fmla="*/ 25 h 495"/>
                          <a:gd name="T14" fmla="*/ 254 w 472"/>
                          <a:gd name="T15" fmla="*/ 73 h 495"/>
                          <a:gd name="T16" fmla="*/ 280 w 472"/>
                          <a:gd name="T17" fmla="*/ 102 h 495"/>
                          <a:gd name="T18" fmla="*/ 307 w 472"/>
                          <a:gd name="T19" fmla="*/ 125 h 495"/>
                          <a:gd name="T20" fmla="*/ 302 w 472"/>
                          <a:gd name="T21" fmla="*/ 168 h 495"/>
                          <a:gd name="T22" fmla="*/ 336 w 472"/>
                          <a:gd name="T23" fmla="*/ 143 h 495"/>
                          <a:gd name="T24" fmla="*/ 370 w 472"/>
                          <a:gd name="T25" fmla="*/ 164 h 495"/>
                          <a:gd name="T26" fmla="*/ 372 w 472"/>
                          <a:gd name="T27" fmla="*/ 199 h 495"/>
                          <a:gd name="T28" fmla="*/ 412 w 472"/>
                          <a:gd name="T29" fmla="*/ 205 h 495"/>
                          <a:gd name="T30" fmla="*/ 428 w 472"/>
                          <a:gd name="T31" fmla="*/ 247 h 495"/>
                          <a:gd name="T32" fmla="*/ 457 w 472"/>
                          <a:gd name="T33" fmla="*/ 284 h 495"/>
                          <a:gd name="T34" fmla="*/ 446 w 472"/>
                          <a:gd name="T35" fmla="*/ 370 h 495"/>
                          <a:gd name="T36" fmla="*/ 462 w 472"/>
                          <a:gd name="T37" fmla="*/ 421 h 495"/>
                          <a:gd name="T38" fmla="*/ 472 w 472"/>
                          <a:gd name="T39" fmla="*/ 469 h 495"/>
                          <a:gd name="T40" fmla="*/ 441 w 472"/>
                          <a:gd name="T41" fmla="*/ 495 h 495"/>
                          <a:gd name="T42" fmla="*/ 404 w 472"/>
                          <a:gd name="T43" fmla="*/ 492 h 495"/>
                          <a:gd name="T44" fmla="*/ 370 w 472"/>
                          <a:gd name="T45" fmla="*/ 453 h 495"/>
                          <a:gd name="T46" fmla="*/ 346 w 472"/>
                          <a:gd name="T47" fmla="*/ 449 h 495"/>
                          <a:gd name="T48" fmla="*/ 305 w 472"/>
                          <a:gd name="T49" fmla="*/ 439 h 495"/>
                          <a:gd name="T50" fmla="*/ 280 w 472"/>
                          <a:gd name="T51" fmla="*/ 432 h 495"/>
                          <a:gd name="T52" fmla="*/ 260 w 472"/>
                          <a:gd name="T53" fmla="*/ 423 h 495"/>
                          <a:gd name="T54" fmla="*/ 232 w 472"/>
                          <a:gd name="T55" fmla="*/ 420 h 495"/>
                          <a:gd name="T56" fmla="*/ 214 w 472"/>
                          <a:gd name="T57" fmla="*/ 390 h 495"/>
                          <a:gd name="T58" fmla="*/ 198 w 472"/>
                          <a:gd name="T59" fmla="*/ 420 h 495"/>
                          <a:gd name="T60" fmla="*/ 166 w 472"/>
                          <a:gd name="T61" fmla="*/ 428 h 495"/>
                          <a:gd name="T62" fmla="*/ 153 w 472"/>
                          <a:gd name="T63" fmla="*/ 439 h 495"/>
                          <a:gd name="T64" fmla="*/ 125 w 472"/>
                          <a:gd name="T65" fmla="*/ 471 h 49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472" h="495">
                            <a:moveTo>
                              <a:pt x="86" y="471"/>
                            </a:moveTo>
                            <a:lnTo>
                              <a:pt x="25" y="411"/>
                            </a:lnTo>
                            <a:lnTo>
                              <a:pt x="0" y="324"/>
                            </a:lnTo>
                            <a:lnTo>
                              <a:pt x="13" y="215"/>
                            </a:lnTo>
                            <a:lnTo>
                              <a:pt x="49" y="134"/>
                            </a:lnTo>
                            <a:lnTo>
                              <a:pt x="78" y="94"/>
                            </a:lnTo>
                            <a:lnTo>
                              <a:pt x="110" y="41"/>
                            </a:lnTo>
                            <a:lnTo>
                              <a:pt x="125" y="23"/>
                            </a:lnTo>
                            <a:lnTo>
                              <a:pt x="147" y="4"/>
                            </a:lnTo>
                            <a:lnTo>
                              <a:pt x="171" y="0"/>
                            </a:lnTo>
                            <a:lnTo>
                              <a:pt x="185" y="21"/>
                            </a:lnTo>
                            <a:lnTo>
                              <a:pt x="197" y="44"/>
                            </a:lnTo>
                            <a:lnTo>
                              <a:pt x="205" y="29"/>
                            </a:lnTo>
                            <a:lnTo>
                              <a:pt x="232" y="25"/>
                            </a:lnTo>
                            <a:lnTo>
                              <a:pt x="248" y="44"/>
                            </a:lnTo>
                            <a:lnTo>
                              <a:pt x="254" y="73"/>
                            </a:lnTo>
                            <a:lnTo>
                              <a:pt x="260" y="111"/>
                            </a:lnTo>
                            <a:lnTo>
                              <a:pt x="280" y="102"/>
                            </a:lnTo>
                            <a:lnTo>
                              <a:pt x="302" y="113"/>
                            </a:lnTo>
                            <a:lnTo>
                              <a:pt x="307" y="125"/>
                            </a:lnTo>
                            <a:lnTo>
                              <a:pt x="305" y="147"/>
                            </a:lnTo>
                            <a:lnTo>
                              <a:pt x="302" y="168"/>
                            </a:lnTo>
                            <a:lnTo>
                              <a:pt x="316" y="154"/>
                            </a:lnTo>
                            <a:lnTo>
                              <a:pt x="336" y="143"/>
                            </a:lnTo>
                            <a:lnTo>
                              <a:pt x="368" y="147"/>
                            </a:lnTo>
                            <a:lnTo>
                              <a:pt x="370" y="164"/>
                            </a:lnTo>
                            <a:lnTo>
                              <a:pt x="372" y="180"/>
                            </a:lnTo>
                            <a:lnTo>
                              <a:pt x="372" y="199"/>
                            </a:lnTo>
                            <a:lnTo>
                              <a:pt x="392" y="196"/>
                            </a:lnTo>
                            <a:lnTo>
                              <a:pt x="412" y="205"/>
                            </a:lnTo>
                            <a:lnTo>
                              <a:pt x="423" y="220"/>
                            </a:lnTo>
                            <a:lnTo>
                              <a:pt x="428" y="247"/>
                            </a:lnTo>
                            <a:lnTo>
                              <a:pt x="446" y="254"/>
                            </a:lnTo>
                            <a:lnTo>
                              <a:pt x="457" y="284"/>
                            </a:lnTo>
                            <a:lnTo>
                              <a:pt x="453" y="316"/>
                            </a:lnTo>
                            <a:lnTo>
                              <a:pt x="446" y="370"/>
                            </a:lnTo>
                            <a:lnTo>
                              <a:pt x="451" y="400"/>
                            </a:lnTo>
                            <a:lnTo>
                              <a:pt x="462" y="421"/>
                            </a:lnTo>
                            <a:lnTo>
                              <a:pt x="472" y="442"/>
                            </a:lnTo>
                            <a:lnTo>
                              <a:pt x="472" y="469"/>
                            </a:lnTo>
                            <a:lnTo>
                              <a:pt x="457" y="490"/>
                            </a:lnTo>
                            <a:lnTo>
                              <a:pt x="441" y="495"/>
                            </a:lnTo>
                            <a:lnTo>
                              <a:pt x="423" y="495"/>
                            </a:lnTo>
                            <a:lnTo>
                              <a:pt x="404" y="492"/>
                            </a:lnTo>
                            <a:lnTo>
                              <a:pt x="382" y="471"/>
                            </a:lnTo>
                            <a:lnTo>
                              <a:pt x="370" y="453"/>
                            </a:lnTo>
                            <a:lnTo>
                              <a:pt x="367" y="442"/>
                            </a:lnTo>
                            <a:lnTo>
                              <a:pt x="346" y="449"/>
                            </a:lnTo>
                            <a:lnTo>
                              <a:pt x="321" y="448"/>
                            </a:lnTo>
                            <a:lnTo>
                              <a:pt x="305" y="439"/>
                            </a:lnTo>
                            <a:lnTo>
                              <a:pt x="300" y="432"/>
                            </a:lnTo>
                            <a:lnTo>
                              <a:pt x="280" y="432"/>
                            </a:lnTo>
                            <a:lnTo>
                              <a:pt x="268" y="427"/>
                            </a:lnTo>
                            <a:lnTo>
                              <a:pt x="260" y="423"/>
                            </a:lnTo>
                            <a:lnTo>
                              <a:pt x="244" y="423"/>
                            </a:lnTo>
                            <a:lnTo>
                              <a:pt x="232" y="420"/>
                            </a:lnTo>
                            <a:lnTo>
                              <a:pt x="220" y="400"/>
                            </a:lnTo>
                            <a:lnTo>
                              <a:pt x="214" y="390"/>
                            </a:lnTo>
                            <a:lnTo>
                              <a:pt x="205" y="400"/>
                            </a:lnTo>
                            <a:lnTo>
                              <a:pt x="198" y="420"/>
                            </a:lnTo>
                            <a:lnTo>
                              <a:pt x="183" y="427"/>
                            </a:lnTo>
                            <a:lnTo>
                              <a:pt x="166" y="428"/>
                            </a:lnTo>
                            <a:lnTo>
                              <a:pt x="158" y="428"/>
                            </a:lnTo>
                            <a:lnTo>
                              <a:pt x="153" y="439"/>
                            </a:lnTo>
                            <a:lnTo>
                              <a:pt x="141" y="453"/>
                            </a:lnTo>
                            <a:lnTo>
                              <a:pt x="125" y="471"/>
                            </a:lnTo>
                            <a:lnTo>
                              <a:pt x="86" y="471"/>
                            </a:lnTo>
                            <a:close/>
                          </a:path>
                        </a:pathLst>
                      </a:custGeom>
                      <a:solidFill>
                        <a:srgbClr val="C08040"/>
                      </a:solidFill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46561" name="Group 44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25" y="2083"/>
                        <a:ext cx="179" cy="216"/>
                        <a:chOff x="4025" y="2083"/>
                        <a:chExt cx="179" cy="216"/>
                      </a:xfrm>
                    </p:grpSpPr>
                    <p:sp>
                      <p:nvSpPr>
                        <p:cNvPr id="346556" name="Freeform 44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69" y="2228"/>
                          <a:ext cx="35" cy="46"/>
                        </a:xfrm>
                        <a:custGeom>
                          <a:avLst/>
                          <a:gdLst>
                            <a:gd name="T0" fmla="*/ 21 w 72"/>
                            <a:gd name="T1" fmla="*/ 91 h 91"/>
                            <a:gd name="T2" fmla="*/ 16 w 72"/>
                            <a:gd name="T3" fmla="*/ 44 h 91"/>
                            <a:gd name="T4" fmla="*/ 29 w 72"/>
                            <a:gd name="T5" fmla="*/ 19 h 91"/>
                            <a:gd name="T6" fmla="*/ 72 w 72"/>
                            <a:gd name="T7" fmla="*/ 0 h 91"/>
                            <a:gd name="T8" fmla="*/ 45 w 72"/>
                            <a:gd name="T9" fmla="*/ 3 h 91"/>
                            <a:gd name="T10" fmla="*/ 11 w 72"/>
                            <a:gd name="T11" fmla="*/ 14 h 91"/>
                            <a:gd name="T12" fmla="*/ 0 w 72"/>
                            <a:gd name="T13" fmla="*/ 37 h 91"/>
                            <a:gd name="T14" fmla="*/ 21 w 72"/>
                            <a:gd name="T15" fmla="*/ 91 h 9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72" h="91">
                              <a:moveTo>
                                <a:pt x="21" y="91"/>
                              </a:moveTo>
                              <a:lnTo>
                                <a:pt x="16" y="44"/>
                              </a:lnTo>
                              <a:lnTo>
                                <a:pt x="29" y="19"/>
                              </a:lnTo>
                              <a:lnTo>
                                <a:pt x="72" y="0"/>
                              </a:lnTo>
                              <a:lnTo>
                                <a:pt x="45" y="3"/>
                              </a:lnTo>
                              <a:lnTo>
                                <a:pt x="11" y="14"/>
                              </a:lnTo>
                              <a:lnTo>
                                <a:pt x="0" y="37"/>
                              </a:lnTo>
                              <a:lnTo>
                                <a:pt x="21" y="9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557" name="Freeform 44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02" y="2154"/>
                          <a:ext cx="57" cy="111"/>
                        </a:xfrm>
                        <a:custGeom>
                          <a:avLst/>
                          <a:gdLst>
                            <a:gd name="T0" fmla="*/ 46 w 114"/>
                            <a:gd name="T1" fmla="*/ 222 h 222"/>
                            <a:gd name="T2" fmla="*/ 26 w 114"/>
                            <a:gd name="T3" fmla="*/ 172 h 222"/>
                            <a:gd name="T4" fmla="*/ 26 w 114"/>
                            <a:gd name="T5" fmla="*/ 105 h 222"/>
                            <a:gd name="T6" fmla="*/ 65 w 114"/>
                            <a:gd name="T7" fmla="*/ 52 h 222"/>
                            <a:gd name="T8" fmla="*/ 114 w 114"/>
                            <a:gd name="T9" fmla="*/ 0 h 222"/>
                            <a:gd name="T10" fmla="*/ 84 w 114"/>
                            <a:gd name="T11" fmla="*/ 30 h 222"/>
                            <a:gd name="T12" fmla="*/ 36 w 114"/>
                            <a:gd name="T13" fmla="*/ 67 h 222"/>
                            <a:gd name="T14" fmla="*/ 0 w 114"/>
                            <a:gd name="T15" fmla="*/ 98 h 222"/>
                            <a:gd name="T16" fmla="*/ 7 w 114"/>
                            <a:gd name="T17" fmla="*/ 125 h 222"/>
                            <a:gd name="T18" fmla="*/ 5 w 114"/>
                            <a:gd name="T19" fmla="*/ 155 h 222"/>
                            <a:gd name="T20" fmla="*/ 5 w 114"/>
                            <a:gd name="T21" fmla="*/ 188 h 222"/>
                            <a:gd name="T22" fmla="*/ 46 w 114"/>
                            <a:gd name="T23" fmla="*/ 222 h 22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114" h="222">
                              <a:moveTo>
                                <a:pt x="46" y="222"/>
                              </a:moveTo>
                              <a:lnTo>
                                <a:pt x="26" y="172"/>
                              </a:lnTo>
                              <a:lnTo>
                                <a:pt x="26" y="105"/>
                              </a:lnTo>
                              <a:lnTo>
                                <a:pt x="65" y="52"/>
                              </a:lnTo>
                              <a:lnTo>
                                <a:pt x="114" y="0"/>
                              </a:lnTo>
                              <a:lnTo>
                                <a:pt x="84" y="30"/>
                              </a:lnTo>
                              <a:lnTo>
                                <a:pt x="36" y="67"/>
                              </a:lnTo>
                              <a:lnTo>
                                <a:pt x="0" y="98"/>
                              </a:lnTo>
                              <a:lnTo>
                                <a:pt x="7" y="125"/>
                              </a:lnTo>
                              <a:lnTo>
                                <a:pt x="5" y="155"/>
                              </a:lnTo>
                              <a:lnTo>
                                <a:pt x="5" y="188"/>
                              </a:lnTo>
                              <a:lnTo>
                                <a:pt x="46" y="22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558" name="Freeform 44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25" y="2214"/>
                          <a:ext cx="39" cy="85"/>
                        </a:xfrm>
                        <a:custGeom>
                          <a:avLst/>
                          <a:gdLst>
                            <a:gd name="T0" fmla="*/ 34 w 79"/>
                            <a:gd name="T1" fmla="*/ 143 h 171"/>
                            <a:gd name="T2" fmla="*/ 0 w 79"/>
                            <a:gd name="T3" fmla="*/ 90 h 171"/>
                            <a:gd name="T4" fmla="*/ 14 w 79"/>
                            <a:gd name="T5" fmla="*/ 53 h 171"/>
                            <a:gd name="T6" fmla="*/ 43 w 79"/>
                            <a:gd name="T7" fmla="*/ 0 h 171"/>
                            <a:gd name="T8" fmla="*/ 19 w 79"/>
                            <a:gd name="T9" fmla="*/ 92 h 171"/>
                            <a:gd name="T10" fmla="*/ 38 w 79"/>
                            <a:gd name="T11" fmla="*/ 133 h 171"/>
                            <a:gd name="T12" fmla="*/ 79 w 79"/>
                            <a:gd name="T13" fmla="*/ 171 h 171"/>
                            <a:gd name="T14" fmla="*/ 34 w 79"/>
                            <a:gd name="T15" fmla="*/ 143 h 17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79" h="171">
                              <a:moveTo>
                                <a:pt x="34" y="143"/>
                              </a:moveTo>
                              <a:lnTo>
                                <a:pt x="0" y="90"/>
                              </a:lnTo>
                              <a:lnTo>
                                <a:pt x="14" y="53"/>
                              </a:lnTo>
                              <a:lnTo>
                                <a:pt x="43" y="0"/>
                              </a:lnTo>
                              <a:lnTo>
                                <a:pt x="19" y="92"/>
                              </a:lnTo>
                              <a:lnTo>
                                <a:pt x="38" y="133"/>
                              </a:lnTo>
                              <a:lnTo>
                                <a:pt x="79" y="171"/>
                              </a:lnTo>
                              <a:lnTo>
                                <a:pt x="34" y="14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559" name="Freeform 44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57" y="2083"/>
                          <a:ext cx="53" cy="86"/>
                        </a:xfrm>
                        <a:custGeom>
                          <a:avLst/>
                          <a:gdLst>
                            <a:gd name="T0" fmla="*/ 107 w 107"/>
                            <a:gd name="T1" fmla="*/ 0 h 171"/>
                            <a:gd name="T2" fmla="*/ 56 w 107"/>
                            <a:gd name="T3" fmla="*/ 42 h 171"/>
                            <a:gd name="T4" fmla="*/ 16 w 107"/>
                            <a:gd name="T5" fmla="*/ 84 h 171"/>
                            <a:gd name="T6" fmla="*/ 9 w 107"/>
                            <a:gd name="T7" fmla="*/ 120 h 171"/>
                            <a:gd name="T8" fmla="*/ 0 w 107"/>
                            <a:gd name="T9" fmla="*/ 171 h 171"/>
                            <a:gd name="T10" fmla="*/ 17 w 107"/>
                            <a:gd name="T11" fmla="*/ 130 h 171"/>
                            <a:gd name="T12" fmla="*/ 33 w 107"/>
                            <a:gd name="T13" fmla="*/ 88 h 171"/>
                            <a:gd name="T14" fmla="*/ 77 w 107"/>
                            <a:gd name="T15" fmla="*/ 37 h 171"/>
                            <a:gd name="T16" fmla="*/ 107 w 107"/>
                            <a:gd name="T17" fmla="*/ 0 h 17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07" h="171">
                              <a:moveTo>
                                <a:pt x="107" y="0"/>
                              </a:moveTo>
                              <a:lnTo>
                                <a:pt x="56" y="42"/>
                              </a:lnTo>
                              <a:lnTo>
                                <a:pt x="16" y="84"/>
                              </a:lnTo>
                              <a:lnTo>
                                <a:pt x="9" y="120"/>
                              </a:lnTo>
                              <a:lnTo>
                                <a:pt x="0" y="171"/>
                              </a:lnTo>
                              <a:lnTo>
                                <a:pt x="17" y="130"/>
                              </a:lnTo>
                              <a:lnTo>
                                <a:pt x="33" y="88"/>
                              </a:lnTo>
                              <a:lnTo>
                                <a:pt x="77" y="37"/>
                              </a:lnTo>
                              <a:lnTo>
                                <a:pt x="107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560" name="Freeform 44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51" y="2245"/>
                          <a:ext cx="29" cy="54"/>
                        </a:xfrm>
                        <a:custGeom>
                          <a:avLst/>
                          <a:gdLst>
                            <a:gd name="T0" fmla="*/ 24 w 60"/>
                            <a:gd name="T1" fmla="*/ 107 h 107"/>
                            <a:gd name="T2" fmla="*/ 9 w 60"/>
                            <a:gd name="T3" fmla="*/ 72 h 107"/>
                            <a:gd name="T4" fmla="*/ 0 w 60"/>
                            <a:gd name="T5" fmla="*/ 53 h 107"/>
                            <a:gd name="T6" fmla="*/ 17 w 60"/>
                            <a:gd name="T7" fmla="*/ 23 h 107"/>
                            <a:gd name="T8" fmla="*/ 55 w 60"/>
                            <a:gd name="T9" fmla="*/ 0 h 107"/>
                            <a:gd name="T10" fmla="*/ 33 w 60"/>
                            <a:gd name="T11" fmla="*/ 30 h 107"/>
                            <a:gd name="T12" fmla="*/ 21 w 60"/>
                            <a:gd name="T13" fmla="*/ 63 h 107"/>
                            <a:gd name="T14" fmla="*/ 39 w 60"/>
                            <a:gd name="T15" fmla="*/ 72 h 107"/>
                            <a:gd name="T16" fmla="*/ 60 w 60"/>
                            <a:gd name="T17" fmla="*/ 47 h 107"/>
                            <a:gd name="T18" fmla="*/ 50 w 60"/>
                            <a:gd name="T19" fmla="*/ 70 h 107"/>
                            <a:gd name="T20" fmla="*/ 24 w 60"/>
                            <a:gd name="T21" fmla="*/ 107 h 10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60" h="107">
                              <a:moveTo>
                                <a:pt x="24" y="107"/>
                              </a:moveTo>
                              <a:lnTo>
                                <a:pt x="9" y="72"/>
                              </a:lnTo>
                              <a:lnTo>
                                <a:pt x="0" y="53"/>
                              </a:lnTo>
                              <a:lnTo>
                                <a:pt x="17" y="23"/>
                              </a:lnTo>
                              <a:lnTo>
                                <a:pt x="55" y="0"/>
                              </a:lnTo>
                              <a:lnTo>
                                <a:pt x="33" y="30"/>
                              </a:lnTo>
                              <a:lnTo>
                                <a:pt x="21" y="63"/>
                              </a:lnTo>
                              <a:lnTo>
                                <a:pt x="39" y="72"/>
                              </a:lnTo>
                              <a:lnTo>
                                <a:pt x="60" y="47"/>
                              </a:lnTo>
                              <a:lnTo>
                                <a:pt x="50" y="70"/>
                              </a:lnTo>
                              <a:lnTo>
                                <a:pt x="24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346569" name="Group 45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9" y="2351"/>
                      <a:ext cx="254" cy="130"/>
                      <a:chOff x="4389" y="2351"/>
                      <a:chExt cx="254" cy="130"/>
                    </a:xfrm>
                  </p:grpSpPr>
                  <p:sp>
                    <p:nvSpPr>
                      <p:cNvPr id="346563" name="Freeform 45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9" y="2351"/>
                        <a:ext cx="254" cy="130"/>
                      </a:xfrm>
                      <a:custGeom>
                        <a:avLst/>
                        <a:gdLst>
                          <a:gd name="T0" fmla="*/ 31 w 508"/>
                          <a:gd name="T1" fmla="*/ 64 h 259"/>
                          <a:gd name="T2" fmla="*/ 123 w 508"/>
                          <a:gd name="T3" fmla="*/ 69 h 259"/>
                          <a:gd name="T4" fmla="*/ 187 w 508"/>
                          <a:gd name="T5" fmla="*/ 67 h 259"/>
                          <a:gd name="T6" fmla="*/ 264 w 508"/>
                          <a:gd name="T7" fmla="*/ 32 h 259"/>
                          <a:gd name="T8" fmla="*/ 328 w 508"/>
                          <a:gd name="T9" fmla="*/ 4 h 259"/>
                          <a:gd name="T10" fmla="*/ 386 w 508"/>
                          <a:gd name="T11" fmla="*/ 0 h 259"/>
                          <a:gd name="T12" fmla="*/ 412 w 508"/>
                          <a:gd name="T13" fmla="*/ 25 h 259"/>
                          <a:gd name="T14" fmla="*/ 451 w 508"/>
                          <a:gd name="T15" fmla="*/ 41 h 259"/>
                          <a:gd name="T16" fmla="*/ 496 w 508"/>
                          <a:gd name="T17" fmla="*/ 46 h 259"/>
                          <a:gd name="T18" fmla="*/ 508 w 508"/>
                          <a:gd name="T19" fmla="*/ 69 h 259"/>
                          <a:gd name="T20" fmla="*/ 503 w 508"/>
                          <a:gd name="T21" fmla="*/ 118 h 259"/>
                          <a:gd name="T22" fmla="*/ 493 w 508"/>
                          <a:gd name="T23" fmla="*/ 150 h 259"/>
                          <a:gd name="T24" fmla="*/ 471 w 508"/>
                          <a:gd name="T25" fmla="*/ 176 h 259"/>
                          <a:gd name="T26" fmla="*/ 437 w 508"/>
                          <a:gd name="T27" fmla="*/ 208 h 259"/>
                          <a:gd name="T28" fmla="*/ 422 w 508"/>
                          <a:gd name="T29" fmla="*/ 236 h 259"/>
                          <a:gd name="T30" fmla="*/ 398 w 508"/>
                          <a:gd name="T31" fmla="*/ 257 h 259"/>
                          <a:gd name="T32" fmla="*/ 378 w 508"/>
                          <a:gd name="T33" fmla="*/ 259 h 259"/>
                          <a:gd name="T34" fmla="*/ 349 w 508"/>
                          <a:gd name="T35" fmla="*/ 233 h 259"/>
                          <a:gd name="T36" fmla="*/ 332 w 508"/>
                          <a:gd name="T37" fmla="*/ 243 h 259"/>
                          <a:gd name="T38" fmla="*/ 301 w 508"/>
                          <a:gd name="T39" fmla="*/ 245 h 259"/>
                          <a:gd name="T40" fmla="*/ 281 w 508"/>
                          <a:gd name="T41" fmla="*/ 206 h 259"/>
                          <a:gd name="T42" fmla="*/ 267 w 508"/>
                          <a:gd name="T43" fmla="*/ 212 h 259"/>
                          <a:gd name="T44" fmla="*/ 248 w 508"/>
                          <a:gd name="T45" fmla="*/ 212 h 259"/>
                          <a:gd name="T46" fmla="*/ 237 w 508"/>
                          <a:gd name="T47" fmla="*/ 192 h 259"/>
                          <a:gd name="T48" fmla="*/ 214 w 508"/>
                          <a:gd name="T49" fmla="*/ 206 h 259"/>
                          <a:gd name="T50" fmla="*/ 194 w 508"/>
                          <a:gd name="T51" fmla="*/ 217 h 259"/>
                          <a:gd name="T52" fmla="*/ 167 w 508"/>
                          <a:gd name="T53" fmla="*/ 206 h 259"/>
                          <a:gd name="T54" fmla="*/ 162 w 508"/>
                          <a:gd name="T55" fmla="*/ 187 h 259"/>
                          <a:gd name="T56" fmla="*/ 158 w 508"/>
                          <a:gd name="T57" fmla="*/ 164 h 259"/>
                          <a:gd name="T58" fmla="*/ 118 w 508"/>
                          <a:gd name="T59" fmla="*/ 169 h 259"/>
                          <a:gd name="T60" fmla="*/ 85 w 508"/>
                          <a:gd name="T61" fmla="*/ 176 h 259"/>
                          <a:gd name="T62" fmla="*/ 79 w 508"/>
                          <a:gd name="T63" fmla="*/ 164 h 259"/>
                          <a:gd name="T64" fmla="*/ 51 w 508"/>
                          <a:gd name="T65" fmla="*/ 164 h 259"/>
                          <a:gd name="T66" fmla="*/ 14 w 508"/>
                          <a:gd name="T67" fmla="*/ 136 h 259"/>
                          <a:gd name="T68" fmla="*/ 0 w 508"/>
                          <a:gd name="T69" fmla="*/ 106 h 259"/>
                          <a:gd name="T70" fmla="*/ 7 w 508"/>
                          <a:gd name="T71" fmla="*/ 92 h 259"/>
                          <a:gd name="T72" fmla="*/ 2 w 508"/>
                          <a:gd name="T73" fmla="*/ 67 h 259"/>
                          <a:gd name="T74" fmla="*/ 31 w 508"/>
                          <a:gd name="T75" fmla="*/ 64 h 2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</a:cxnLst>
                        <a:rect l="0" t="0" r="r" b="b"/>
                        <a:pathLst>
                          <a:path w="508" h="259">
                            <a:moveTo>
                              <a:pt x="31" y="64"/>
                            </a:moveTo>
                            <a:lnTo>
                              <a:pt x="123" y="69"/>
                            </a:lnTo>
                            <a:lnTo>
                              <a:pt x="187" y="67"/>
                            </a:lnTo>
                            <a:lnTo>
                              <a:pt x="264" y="32"/>
                            </a:lnTo>
                            <a:lnTo>
                              <a:pt x="328" y="4"/>
                            </a:lnTo>
                            <a:lnTo>
                              <a:pt x="386" y="0"/>
                            </a:lnTo>
                            <a:lnTo>
                              <a:pt x="412" y="25"/>
                            </a:lnTo>
                            <a:lnTo>
                              <a:pt x="451" y="41"/>
                            </a:lnTo>
                            <a:lnTo>
                              <a:pt x="496" y="46"/>
                            </a:lnTo>
                            <a:lnTo>
                              <a:pt x="508" y="69"/>
                            </a:lnTo>
                            <a:lnTo>
                              <a:pt x="503" y="118"/>
                            </a:lnTo>
                            <a:lnTo>
                              <a:pt x="493" y="150"/>
                            </a:lnTo>
                            <a:lnTo>
                              <a:pt x="471" y="176"/>
                            </a:lnTo>
                            <a:lnTo>
                              <a:pt x="437" y="208"/>
                            </a:lnTo>
                            <a:lnTo>
                              <a:pt x="422" y="236"/>
                            </a:lnTo>
                            <a:lnTo>
                              <a:pt x="398" y="257"/>
                            </a:lnTo>
                            <a:lnTo>
                              <a:pt x="378" y="259"/>
                            </a:lnTo>
                            <a:lnTo>
                              <a:pt x="349" y="233"/>
                            </a:lnTo>
                            <a:lnTo>
                              <a:pt x="332" y="243"/>
                            </a:lnTo>
                            <a:lnTo>
                              <a:pt x="301" y="245"/>
                            </a:lnTo>
                            <a:lnTo>
                              <a:pt x="281" y="206"/>
                            </a:lnTo>
                            <a:lnTo>
                              <a:pt x="267" y="212"/>
                            </a:lnTo>
                            <a:lnTo>
                              <a:pt x="248" y="212"/>
                            </a:lnTo>
                            <a:lnTo>
                              <a:pt x="237" y="192"/>
                            </a:lnTo>
                            <a:lnTo>
                              <a:pt x="214" y="206"/>
                            </a:lnTo>
                            <a:lnTo>
                              <a:pt x="194" y="217"/>
                            </a:lnTo>
                            <a:lnTo>
                              <a:pt x="167" y="206"/>
                            </a:lnTo>
                            <a:lnTo>
                              <a:pt x="162" y="187"/>
                            </a:lnTo>
                            <a:lnTo>
                              <a:pt x="158" y="164"/>
                            </a:lnTo>
                            <a:lnTo>
                              <a:pt x="118" y="169"/>
                            </a:lnTo>
                            <a:lnTo>
                              <a:pt x="85" y="176"/>
                            </a:lnTo>
                            <a:lnTo>
                              <a:pt x="79" y="164"/>
                            </a:lnTo>
                            <a:lnTo>
                              <a:pt x="51" y="164"/>
                            </a:lnTo>
                            <a:lnTo>
                              <a:pt x="14" y="136"/>
                            </a:lnTo>
                            <a:lnTo>
                              <a:pt x="0" y="106"/>
                            </a:lnTo>
                            <a:lnTo>
                              <a:pt x="7" y="92"/>
                            </a:lnTo>
                            <a:lnTo>
                              <a:pt x="2" y="67"/>
                            </a:lnTo>
                            <a:lnTo>
                              <a:pt x="31" y="64"/>
                            </a:lnTo>
                            <a:close/>
                          </a:path>
                        </a:pathLst>
                      </a:custGeom>
                      <a:solidFill>
                        <a:srgbClr val="C08040"/>
                      </a:solidFill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46568" name="Group 45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27" y="2371"/>
                        <a:ext cx="190" cy="99"/>
                        <a:chOff x="4427" y="2371"/>
                        <a:chExt cx="190" cy="99"/>
                      </a:xfrm>
                    </p:grpSpPr>
                    <p:sp>
                      <p:nvSpPr>
                        <p:cNvPr id="346564" name="Freeform 45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27" y="2404"/>
                          <a:ext cx="59" cy="29"/>
                        </a:xfrm>
                        <a:custGeom>
                          <a:avLst/>
                          <a:gdLst>
                            <a:gd name="T0" fmla="*/ 0 w 117"/>
                            <a:gd name="T1" fmla="*/ 58 h 58"/>
                            <a:gd name="T2" fmla="*/ 59 w 117"/>
                            <a:gd name="T3" fmla="*/ 39 h 58"/>
                            <a:gd name="T4" fmla="*/ 117 w 117"/>
                            <a:gd name="T5" fmla="*/ 0 h 58"/>
                            <a:gd name="T6" fmla="*/ 95 w 117"/>
                            <a:gd name="T7" fmla="*/ 30 h 58"/>
                            <a:gd name="T8" fmla="*/ 70 w 117"/>
                            <a:gd name="T9" fmla="*/ 49 h 58"/>
                            <a:gd name="T10" fmla="*/ 0 w 117"/>
                            <a:gd name="T11" fmla="*/ 58 h 5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17" h="58">
                              <a:moveTo>
                                <a:pt x="0" y="58"/>
                              </a:moveTo>
                              <a:lnTo>
                                <a:pt x="59" y="39"/>
                              </a:lnTo>
                              <a:lnTo>
                                <a:pt x="117" y="0"/>
                              </a:lnTo>
                              <a:lnTo>
                                <a:pt x="95" y="30"/>
                              </a:lnTo>
                              <a:lnTo>
                                <a:pt x="70" y="49"/>
                              </a:lnTo>
                              <a:lnTo>
                                <a:pt x="0" y="5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565" name="Freeform 45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04" y="2371"/>
                          <a:ext cx="48" cy="80"/>
                        </a:xfrm>
                        <a:custGeom>
                          <a:avLst/>
                          <a:gdLst>
                            <a:gd name="T0" fmla="*/ 0 w 96"/>
                            <a:gd name="T1" fmla="*/ 158 h 158"/>
                            <a:gd name="T2" fmla="*/ 33 w 96"/>
                            <a:gd name="T3" fmla="*/ 105 h 158"/>
                            <a:gd name="T4" fmla="*/ 96 w 96"/>
                            <a:gd name="T5" fmla="*/ 0 h 158"/>
                            <a:gd name="T6" fmla="*/ 77 w 96"/>
                            <a:gd name="T7" fmla="*/ 63 h 158"/>
                            <a:gd name="T8" fmla="*/ 65 w 96"/>
                            <a:gd name="T9" fmla="*/ 109 h 158"/>
                            <a:gd name="T10" fmla="*/ 0 w 96"/>
                            <a:gd name="T11" fmla="*/ 158 h 15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96" h="158">
                              <a:moveTo>
                                <a:pt x="0" y="158"/>
                              </a:moveTo>
                              <a:lnTo>
                                <a:pt x="33" y="105"/>
                              </a:lnTo>
                              <a:lnTo>
                                <a:pt x="96" y="0"/>
                              </a:lnTo>
                              <a:lnTo>
                                <a:pt x="77" y="63"/>
                              </a:lnTo>
                              <a:lnTo>
                                <a:pt x="65" y="109"/>
                              </a:lnTo>
                              <a:lnTo>
                                <a:pt x="0" y="15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566" name="Freeform 45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60" y="2375"/>
                          <a:ext cx="34" cy="95"/>
                        </a:xfrm>
                        <a:custGeom>
                          <a:avLst/>
                          <a:gdLst>
                            <a:gd name="T0" fmla="*/ 0 w 68"/>
                            <a:gd name="T1" fmla="*/ 190 h 190"/>
                            <a:gd name="T2" fmla="*/ 49 w 68"/>
                            <a:gd name="T3" fmla="*/ 148 h 190"/>
                            <a:gd name="T4" fmla="*/ 47 w 68"/>
                            <a:gd name="T5" fmla="*/ 61 h 190"/>
                            <a:gd name="T6" fmla="*/ 13 w 68"/>
                            <a:gd name="T7" fmla="*/ 0 h 190"/>
                            <a:gd name="T8" fmla="*/ 54 w 68"/>
                            <a:gd name="T9" fmla="*/ 58 h 190"/>
                            <a:gd name="T10" fmla="*/ 68 w 68"/>
                            <a:gd name="T11" fmla="*/ 116 h 190"/>
                            <a:gd name="T12" fmla="*/ 64 w 68"/>
                            <a:gd name="T13" fmla="*/ 165 h 190"/>
                            <a:gd name="T14" fmla="*/ 0 w 68"/>
                            <a:gd name="T15" fmla="*/ 190 h 19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68" h="190">
                              <a:moveTo>
                                <a:pt x="0" y="190"/>
                              </a:moveTo>
                              <a:lnTo>
                                <a:pt x="49" y="148"/>
                              </a:lnTo>
                              <a:lnTo>
                                <a:pt x="47" y="61"/>
                              </a:lnTo>
                              <a:lnTo>
                                <a:pt x="13" y="0"/>
                              </a:lnTo>
                              <a:lnTo>
                                <a:pt x="54" y="58"/>
                              </a:lnTo>
                              <a:lnTo>
                                <a:pt x="68" y="116"/>
                              </a:lnTo>
                              <a:lnTo>
                                <a:pt x="64" y="165"/>
                              </a:lnTo>
                              <a:lnTo>
                                <a:pt x="0" y="19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567" name="Freeform 45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07" y="2406"/>
                          <a:ext cx="10" cy="36"/>
                        </a:xfrm>
                        <a:custGeom>
                          <a:avLst/>
                          <a:gdLst>
                            <a:gd name="T0" fmla="*/ 0 w 20"/>
                            <a:gd name="T1" fmla="*/ 0 h 73"/>
                            <a:gd name="T2" fmla="*/ 20 w 20"/>
                            <a:gd name="T3" fmla="*/ 48 h 73"/>
                            <a:gd name="T4" fmla="*/ 14 w 20"/>
                            <a:gd name="T5" fmla="*/ 73 h 7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20" h="73">
                              <a:moveTo>
                                <a:pt x="0" y="0"/>
                              </a:moveTo>
                              <a:lnTo>
                                <a:pt x="20" y="48"/>
                              </a:lnTo>
                              <a:lnTo>
                                <a:pt x="14" y="73"/>
                              </a:lnTo>
                            </a:path>
                          </a:pathLst>
                        </a:custGeom>
                        <a:noFill/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grpSp>
                <p:nvGrpSpPr>
                  <p:cNvPr id="346578" name="Group 466"/>
                  <p:cNvGrpSpPr>
                    <a:grpSpLocks/>
                  </p:cNvGrpSpPr>
                  <p:nvPr/>
                </p:nvGrpSpPr>
                <p:grpSpPr bwMode="auto">
                  <a:xfrm>
                    <a:off x="4462" y="2131"/>
                    <a:ext cx="302" cy="270"/>
                    <a:chOff x="4462" y="2131"/>
                    <a:chExt cx="302" cy="270"/>
                  </a:xfrm>
                </p:grpSpPr>
                <p:sp>
                  <p:nvSpPr>
                    <p:cNvPr id="346571" name="Freeform 459"/>
                    <p:cNvSpPr>
                      <a:spLocks/>
                    </p:cNvSpPr>
                    <p:nvPr/>
                  </p:nvSpPr>
                  <p:spPr bwMode="auto">
                    <a:xfrm>
                      <a:off x="4595" y="2229"/>
                      <a:ext cx="145" cy="139"/>
                    </a:xfrm>
                    <a:custGeom>
                      <a:avLst/>
                      <a:gdLst>
                        <a:gd name="T0" fmla="*/ 21 w 289"/>
                        <a:gd name="T1" fmla="*/ 111 h 279"/>
                        <a:gd name="T2" fmla="*/ 55 w 289"/>
                        <a:gd name="T3" fmla="*/ 57 h 279"/>
                        <a:gd name="T4" fmla="*/ 75 w 289"/>
                        <a:gd name="T5" fmla="*/ 37 h 279"/>
                        <a:gd name="T6" fmla="*/ 121 w 289"/>
                        <a:gd name="T7" fmla="*/ 13 h 279"/>
                        <a:gd name="T8" fmla="*/ 172 w 289"/>
                        <a:gd name="T9" fmla="*/ 0 h 279"/>
                        <a:gd name="T10" fmla="*/ 218 w 289"/>
                        <a:gd name="T11" fmla="*/ 0 h 279"/>
                        <a:gd name="T12" fmla="*/ 247 w 289"/>
                        <a:gd name="T13" fmla="*/ 9 h 279"/>
                        <a:gd name="T14" fmla="*/ 272 w 289"/>
                        <a:gd name="T15" fmla="*/ 43 h 279"/>
                        <a:gd name="T16" fmla="*/ 289 w 289"/>
                        <a:gd name="T17" fmla="*/ 90 h 279"/>
                        <a:gd name="T18" fmla="*/ 284 w 289"/>
                        <a:gd name="T19" fmla="*/ 140 h 279"/>
                        <a:gd name="T20" fmla="*/ 258 w 289"/>
                        <a:gd name="T21" fmla="*/ 184 h 279"/>
                        <a:gd name="T22" fmla="*/ 240 w 289"/>
                        <a:gd name="T23" fmla="*/ 217 h 279"/>
                        <a:gd name="T24" fmla="*/ 187 w 289"/>
                        <a:gd name="T25" fmla="*/ 249 h 279"/>
                        <a:gd name="T26" fmla="*/ 121 w 289"/>
                        <a:gd name="T27" fmla="*/ 265 h 279"/>
                        <a:gd name="T28" fmla="*/ 63 w 289"/>
                        <a:gd name="T29" fmla="*/ 279 h 279"/>
                        <a:gd name="T30" fmla="*/ 24 w 289"/>
                        <a:gd name="T31" fmla="*/ 265 h 279"/>
                        <a:gd name="T32" fmla="*/ 4 w 289"/>
                        <a:gd name="T33" fmla="*/ 238 h 279"/>
                        <a:gd name="T34" fmla="*/ 0 w 289"/>
                        <a:gd name="T35" fmla="*/ 192 h 279"/>
                        <a:gd name="T36" fmla="*/ 21 w 289"/>
                        <a:gd name="T37" fmla="*/ 111 h 2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89" h="279">
                          <a:moveTo>
                            <a:pt x="21" y="111"/>
                          </a:moveTo>
                          <a:lnTo>
                            <a:pt x="55" y="57"/>
                          </a:lnTo>
                          <a:lnTo>
                            <a:pt x="75" y="37"/>
                          </a:lnTo>
                          <a:lnTo>
                            <a:pt x="121" y="13"/>
                          </a:lnTo>
                          <a:lnTo>
                            <a:pt x="172" y="0"/>
                          </a:lnTo>
                          <a:lnTo>
                            <a:pt x="218" y="0"/>
                          </a:lnTo>
                          <a:lnTo>
                            <a:pt x="247" y="9"/>
                          </a:lnTo>
                          <a:lnTo>
                            <a:pt x="272" y="43"/>
                          </a:lnTo>
                          <a:lnTo>
                            <a:pt x="289" y="90"/>
                          </a:lnTo>
                          <a:lnTo>
                            <a:pt x="284" y="140"/>
                          </a:lnTo>
                          <a:lnTo>
                            <a:pt x="258" y="184"/>
                          </a:lnTo>
                          <a:lnTo>
                            <a:pt x="240" y="217"/>
                          </a:lnTo>
                          <a:lnTo>
                            <a:pt x="187" y="249"/>
                          </a:lnTo>
                          <a:lnTo>
                            <a:pt x="121" y="265"/>
                          </a:lnTo>
                          <a:lnTo>
                            <a:pt x="63" y="279"/>
                          </a:lnTo>
                          <a:lnTo>
                            <a:pt x="24" y="265"/>
                          </a:lnTo>
                          <a:lnTo>
                            <a:pt x="4" y="238"/>
                          </a:lnTo>
                          <a:lnTo>
                            <a:pt x="0" y="192"/>
                          </a:lnTo>
                          <a:lnTo>
                            <a:pt x="21" y="111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72" name="Freeform 460"/>
                    <p:cNvSpPr>
                      <a:spLocks/>
                    </p:cNvSpPr>
                    <p:nvPr/>
                  </p:nvSpPr>
                  <p:spPr bwMode="auto">
                    <a:xfrm>
                      <a:off x="4657" y="2186"/>
                      <a:ext cx="107" cy="86"/>
                    </a:xfrm>
                    <a:custGeom>
                      <a:avLst/>
                      <a:gdLst>
                        <a:gd name="T0" fmla="*/ 27 w 214"/>
                        <a:gd name="T1" fmla="*/ 0 h 173"/>
                        <a:gd name="T2" fmla="*/ 206 w 214"/>
                        <a:gd name="T3" fmla="*/ 102 h 173"/>
                        <a:gd name="T4" fmla="*/ 213 w 214"/>
                        <a:gd name="T5" fmla="*/ 116 h 173"/>
                        <a:gd name="T6" fmla="*/ 214 w 214"/>
                        <a:gd name="T7" fmla="*/ 137 h 173"/>
                        <a:gd name="T8" fmla="*/ 211 w 214"/>
                        <a:gd name="T9" fmla="*/ 153 h 173"/>
                        <a:gd name="T10" fmla="*/ 206 w 214"/>
                        <a:gd name="T11" fmla="*/ 167 h 173"/>
                        <a:gd name="T12" fmla="*/ 197 w 214"/>
                        <a:gd name="T13" fmla="*/ 173 h 173"/>
                        <a:gd name="T14" fmla="*/ 180 w 214"/>
                        <a:gd name="T15" fmla="*/ 173 h 173"/>
                        <a:gd name="T16" fmla="*/ 17 w 214"/>
                        <a:gd name="T17" fmla="*/ 76 h 173"/>
                        <a:gd name="T18" fmla="*/ 4 w 214"/>
                        <a:gd name="T19" fmla="*/ 62 h 173"/>
                        <a:gd name="T20" fmla="*/ 0 w 214"/>
                        <a:gd name="T21" fmla="*/ 42 h 173"/>
                        <a:gd name="T22" fmla="*/ 4 w 214"/>
                        <a:gd name="T23" fmla="*/ 21 h 173"/>
                        <a:gd name="T24" fmla="*/ 10 w 214"/>
                        <a:gd name="T25" fmla="*/ 11 h 173"/>
                        <a:gd name="T26" fmla="*/ 19 w 214"/>
                        <a:gd name="T27" fmla="*/ 2 h 173"/>
                        <a:gd name="T28" fmla="*/ 27 w 214"/>
                        <a:gd name="T29" fmla="*/ 0 h 1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14" h="173">
                          <a:moveTo>
                            <a:pt x="27" y="0"/>
                          </a:moveTo>
                          <a:lnTo>
                            <a:pt x="206" y="102"/>
                          </a:lnTo>
                          <a:lnTo>
                            <a:pt x="213" y="116"/>
                          </a:lnTo>
                          <a:lnTo>
                            <a:pt x="214" y="137"/>
                          </a:lnTo>
                          <a:lnTo>
                            <a:pt x="211" y="153"/>
                          </a:lnTo>
                          <a:lnTo>
                            <a:pt x="206" y="167"/>
                          </a:lnTo>
                          <a:lnTo>
                            <a:pt x="197" y="173"/>
                          </a:lnTo>
                          <a:lnTo>
                            <a:pt x="180" y="173"/>
                          </a:lnTo>
                          <a:lnTo>
                            <a:pt x="17" y="76"/>
                          </a:lnTo>
                          <a:lnTo>
                            <a:pt x="4" y="62"/>
                          </a:lnTo>
                          <a:lnTo>
                            <a:pt x="0" y="42"/>
                          </a:lnTo>
                          <a:lnTo>
                            <a:pt x="4" y="21"/>
                          </a:lnTo>
                          <a:lnTo>
                            <a:pt x="10" y="11"/>
                          </a:lnTo>
                          <a:lnTo>
                            <a:pt x="19" y="2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73" name="Freeform 461"/>
                    <p:cNvSpPr>
                      <a:spLocks/>
                    </p:cNvSpPr>
                    <p:nvPr/>
                  </p:nvSpPr>
                  <p:spPr bwMode="auto">
                    <a:xfrm>
                      <a:off x="4560" y="2191"/>
                      <a:ext cx="196" cy="210"/>
                    </a:xfrm>
                    <a:custGeom>
                      <a:avLst/>
                      <a:gdLst>
                        <a:gd name="T0" fmla="*/ 120 w 390"/>
                        <a:gd name="T1" fmla="*/ 0 h 421"/>
                        <a:gd name="T2" fmla="*/ 234 w 390"/>
                        <a:gd name="T3" fmla="*/ 97 h 421"/>
                        <a:gd name="T4" fmla="*/ 282 w 390"/>
                        <a:gd name="T5" fmla="*/ 141 h 421"/>
                        <a:gd name="T6" fmla="*/ 329 w 390"/>
                        <a:gd name="T7" fmla="*/ 192 h 421"/>
                        <a:gd name="T8" fmla="*/ 358 w 390"/>
                        <a:gd name="T9" fmla="*/ 232 h 421"/>
                        <a:gd name="T10" fmla="*/ 383 w 390"/>
                        <a:gd name="T11" fmla="*/ 273 h 421"/>
                        <a:gd name="T12" fmla="*/ 390 w 390"/>
                        <a:gd name="T13" fmla="*/ 320 h 421"/>
                        <a:gd name="T14" fmla="*/ 385 w 390"/>
                        <a:gd name="T15" fmla="*/ 370 h 421"/>
                        <a:gd name="T16" fmla="*/ 365 w 390"/>
                        <a:gd name="T17" fmla="*/ 399 h 421"/>
                        <a:gd name="T18" fmla="*/ 329 w 390"/>
                        <a:gd name="T19" fmla="*/ 421 h 421"/>
                        <a:gd name="T20" fmla="*/ 242 w 390"/>
                        <a:gd name="T21" fmla="*/ 421 h 421"/>
                        <a:gd name="T22" fmla="*/ 181 w 390"/>
                        <a:gd name="T23" fmla="*/ 412 h 421"/>
                        <a:gd name="T24" fmla="*/ 90 w 390"/>
                        <a:gd name="T25" fmla="*/ 385 h 421"/>
                        <a:gd name="T26" fmla="*/ 73 w 390"/>
                        <a:gd name="T27" fmla="*/ 357 h 421"/>
                        <a:gd name="T28" fmla="*/ 45 w 390"/>
                        <a:gd name="T29" fmla="*/ 320 h 421"/>
                        <a:gd name="T30" fmla="*/ 0 w 390"/>
                        <a:gd name="T31" fmla="*/ 301 h 421"/>
                        <a:gd name="T32" fmla="*/ 40 w 390"/>
                        <a:gd name="T33" fmla="*/ 239 h 421"/>
                        <a:gd name="T34" fmla="*/ 40 w 390"/>
                        <a:gd name="T35" fmla="*/ 97 h 421"/>
                        <a:gd name="T36" fmla="*/ 120 w 390"/>
                        <a:gd name="T37" fmla="*/ 0 h 4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390" h="421">
                          <a:moveTo>
                            <a:pt x="120" y="0"/>
                          </a:moveTo>
                          <a:lnTo>
                            <a:pt x="234" y="97"/>
                          </a:lnTo>
                          <a:lnTo>
                            <a:pt x="282" y="141"/>
                          </a:lnTo>
                          <a:lnTo>
                            <a:pt x="329" y="192"/>
                          </a:lnTo>
                          <a:lnTo>
                            <a:pt x="358" y="232"/>
                          </a:lnTo>
                          <a:lnTo>
                            <a:pt x="383" y="273"/>
                          </a:lnTo>
                          <a:lnTo>
                            <a:pt x="390" y="320"/>
                          </a:lnTo>
                          <a:lnTo>
                            <a:pt x="385" y="370"/>
                          </a:lnTo>
                          <a:lnTo>
                            <a:pt x="365" y="399"/>
                          </a:lnTo>
                          <a:lnTo>
                            <a:pt x="329" y="421"/>
                          </a:lnTo>
                          <a:lnTo>
                            <a:pt x="242" y="421"/>
                          </a:lnTo>
                          <a:lnTo>
                            <a:pt x="181" y="412"/>
                          </a:lnTo>
                          <a:lnTo>
                            <a:pt x="90" y="385"/>
                          </a:lnTo>
                          <a:lnTo>
                            <a:pt x="73" y="357"/>
                          </a:lnTo>
                          <a:lnTo>
                            <a:pt x="45" y="320"/>
                          </a:lnTo>
                          <a:lnTo>
                            <a:pt x="0" y="301"/>
                          </a:lnTo>
                          <a:lnTo>
                            <a:pt x="40" y="239"/>
                          </a:lnTo>
                          <a:lnTo>
                            <a:pt x="40" y="97"/>
                          </a:lnTo>
                          <a:lnTo>
                            <a:pt x="120" y="0"/>
                          </a:lnTo>
                          <a:close/>
                        </a:path>
                      </a:pathLst>
                    </a:custGeom>
                    <a:solidFill>
                      <a:srgbClr val="E0A080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46577" name="Group 46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62" y="2131"/>
                      <a:ext cx="183" cy="184"/>
                      <a:chOff x="4462" y="2131"/>
                      <a:chExt cx="183" cy="184"/>
                    </a:xfrm>
                  </p:grpSpPr>
                  <p:sp>
                    <p:nvSpPr>
                      <p:cNvPr id="346574" name="Freeform 46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62" y="2176"/>
                        <a:ext cx="145" cy="139"/>
                      </a:xfrm>
                      <a:custGeom>
                        <a:avLst/>
                        <a:gdLst>
                          <a:gd name="T0" fmla="*/ 20 w 290"/>
                          <a:gd name="T1" fmla="*/ 112 h 278"/>
                          <a:gd name="T2" fmla="*/ 54 w 290"/>
                          <a:gd name="T3" fmla="*/ 58 h 278"/>
                          <a:gd name="T4" fmla="*/ 74 w 290"/>
                          <a:gd name="T5" fmla="*/ 35 h 278"/>
                          <a:gd name="T6" fmla="*/ 120 w 290"/>
                          <a:gd name="T7" fmla="*/ 10 h 278"/>
                          <a:gd name="T8" fmla="*/ 174 w 290"/>
                          <a:gd name="T9" fmla="*/ 0 h 278"/>
                          <a:gd name="T10" fmla="*/ 220 w 290"/>
                          <a:gd name="T11" fmla="*/ 0 h 278"/>
                          <a:gd name="T12" fmla="*/ 249 w 290"/>
                          <a:gd name="T13" fmla="*/ 8 h 278"/>
                          <a:gd name="T14" fmla="*/ 276 w 290"/>
                          <a:gd name="T15" fmla="*/ 42 h 278"/>
                          <a:gd name="T16" fmla="*/ 290 w 290"/>
                          <a:gd name="T17" fmla="*/ 90 h 278"/>
                          <a:gd name="T18" fmla="*/ 287 w 290"/>
                          <a:gd name="T19" fmla="*/ 142 h 278"/>
                          <a:gd name="T20" fmla="*/ 261 w 290"/>
                          <a:gd name="T21" fmla="*/ 186 h 278"/>
                          <a:gd name="T22" fmla="*/ 241 w 290"/>
                          <a:gd name="T23" fmla="*/ 216 h 278"/>
                          <a:gd name="T24" fmla="*/ 188 w 290"/>
                          <a:gd name="T25" fmla="*/ 246 h 278"/>
                          <a:gd name="T26" fmla="*/ 120 w 290"/>
                          <a:gd name="T27" fmla="*/ 264 h 278"/>
                          <a:gd name="T28" fmla="*/ 66 w 290"/>
                          <a:gd name="T29" fmla="*/ 278 h 278"/>
                          <a:gd name="T30" fmla="*/ 27 w 290"/>
                          <a:gd name="T31" fmla="*/ 264 h 278"/>
                          <a:gd name="T32" fmla="*/ 6 w 290"/>
                          <a:gd name="T33" fmla="*/ 237 h 278"/>
                          <a:gd name="T34" fmla="*/ 0 w 290"/>
                          <a:gd name="T35" fmla="*/ 193 h 278"/>
                          <a:gd name="T36" fmla="*/ 20 w 290"/>
                          <a:gd name="T37" fmla="*/ 112 h 27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290" h="278">
                            <a:moveTo>
                              <a:pt x="20" y="112"/>
                            </a:moveTo>
                            <a:lnTo>
                              <a:pt x="54" y="58"/>
                            </a:lnTo>
                            <a:lnTo>
                              <a:pt x="74" y="35"/>
                            </a:lnTo>
                            <a:lnTo>
                              <a:pt x="120" y="10"/>
                            </a:lnTo>
                            <a:lnTo>
                              <a:pt x="174" y="0"/>
                            </a:lnTo>
                            <a:lnTo>
                              <a:pt x="220" y="0"/>
                            </a:lnTo>
                            <a:lnTo>
                              <a:pt x="249" y="8"/>
                            </a:lnTo>
                            <a:lnTo>
                              <a:pt x="276" y="42"/>
                            </a:lnTo>
                            <a:lnTo>
                              <a:pt x="290" y="90"/>
                            </a:lnTo>
                            <a:lnTo>
                              <a:pt x="287" y="142"/>
                            </a:lnTo>
                            <a:lnTo>
                              <a:pt x="261" y="186"/>
                            </a:lnTo>
                            <a:lnTo>
                              <a:pt x="241" y="216"/>
                            </a:lnTo>
                            <a:lnTo>
                              <a:pt x="188" y="246"/>
                            </a:lnTo>
                            <a:lnTo>
                              <a:pt x="120" y="264"/>
                            </a:lnTo>
                            <a:lnTo>
                              <a:pt x="66" y="278"/>
                            </a:lnTo>
                            <a:lnTo>
                              <a:pt x="27" y="264"/>
                            </a:lnTo>
                            <a:lnTo>
                              <a:pt x="6" y="237"/>
                            </a:lnTo>
                            <a:lnTo>
                              <a:pt x="0" y="193"/>
                            </a:lnTo>
                            <a:lnTo>
                              <a:pt x="20" y="112"/>
                            </a:lnTo>
                            <a:close/>
                          </a:path>
                        </a:pathLst>
                      </a:custGeom>
                      <a:solidFill>
                        <a:srgbClr val="F0F0FF"/>
                      </a:solidFill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6575" name="Oval 4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79" y="2275"/>
                        <a:ext cx="40" cy="40"/>
                      </a:xfrm>
                      <a:prstGeom prst="ellipse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6576" name="Freeform 46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95" y="2131"/>
                        <a:ext cx="150" cy="91"/>
                      </a:xfrm>
                      <a:custGeom>
                        <a:avLst/>
                        <a:gdLst>
                          <a:gd name="T0" fmla="*/ 42 w 300"/>
                          <a:gd name="T1" fmla="*/ 0 h 181"/>
                          <a:gd name="T2" fmla="*/ 289 w 300"/>
                          <a:gd name="T3" fmla="*/ 107 h 181"/>
                          <a:gd name="T4" fmla="*/ 297 w 300"/>
                          <a:gd name="T5" fmla="*/ 121 h 181"/>
                          <a:gd name="T6" fmla="*/ 300 w 300"/>
                          <a:gd name="T7" fmla="*/ 144 h 181"/>
                          <a:gd name="T8" fmla="*/ 295 w 300"/>
                          <a:gd name="T9" fmla="*/ 160 h 181"/>
                          <a:gd name="T10" fmla="*/ 287 w 300"/>
                          <a:gd name="T11" fmla="*/ 174 h 181"/>
                          <a:gd name="T12" fmla="*/ 275 w 300"/>
                          <a:gd name="T13" fmla="*/ 180 h 181"/>
                          <a:gd name="T14" fmla="*/ 253 w 300"/>
                          <a:gd name="T15" fmla="*/ 181 h 181"/>
                          <a:gd name="T16" fmla="*/ 24 w 300"/>
                          <a:gd name="T17" fmla="*/ 79 h 181"/>
                          <a:gd name="T18" fmla="*/ 5 w 300"/>
                          <a:gd name="T19" fmla="*/ 65 h 181"/>
                          <a:gd name="T20" fmla="*/ 0 w 300"/>
                          <a:gd name="T21" fmla="*/ 44 h 181"/>
                          <a:gd name="T22" fmla="*/ 5 w 300"/>
                          <a:gd name="T23" fmla="*/ 23 h 181"/>
                          <a:gd name="T24" fmla="*/ 13 w 300"/>
                          <a:gd name="T25" fmla="*/ 12 h 181"/>
                          <a:gd name="T26" fmla="*/ 25 w 300"/>
                          <a:gd name="T27" fmla="*/ 3 h 181"/>
                          <a:gd name="T28" fmla="*/ 42 w 300"/>
                          <a:gd name="T29" fmla="*/ 0 h 18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</a:cxnLst>
                        <a:rect l="0" t="0" r="r" b="b"/>
                        <a:pathLst>
                          <a:path w="300" h="181">
                            <a:moveTo>
                              <a:pt x="42" y="0"/>
                            </a:moveTo>
                            <a:lnTo>
                              <a:pt x="289" y="107"/>
                            </a:lnTo>
                            <a:lnTo>
                              <a:pt x="297" y="121"/>
                            </a:lnTo>
                            <a:lnTo>
                              <a:pt x="300" y="144"/>
                            </a:lnTo>
                            <a:lnTo>
                              <a:pt x="295" y="160"/>
                            </a:lnTo>
                            <a:lnTo>
                              <a:pt x="287" y="174"/>
                            </a:lnTo>
                            <a:lnTo>
                              <a:pt x="275" y="180"/>
                            </a:lnTo>
                            <a:lnTo>
                              <a:pt x="253" y="181"/>
                            </a:lnTo>
                            <a:lnTo>
                              <a:pt x="24" y="79"/>
                            </a:lnTo>
                            <a:lnTo>
                              <a:pt x="5" y="65"/>
                            </a:lnTo>
                            <a:lnTo>
                              <a:pt x="0" y="44"/>
                            </a:lnTo>
                            <a:lnTo>
                              <a:pt x="5" y="23"/>
                            </a:lnTo>
                            <a:lnTo>
                              <a:pt x="13" y="12"/>
                            </a:lnTo>
                            <a:lnTo>
                              <a:pt x="25" y="3"/>
                            </a:lnTo>
                            <a:lnTo>
                              <a:pt x="42" y="0"/>
                            </a:lnTo>
                            <a:close/>
                          </a:path>
                        </a:pathLst>
                      </a:custGeom>
                      <a:solidFill>
                        <a:srgbClr val="C08040"/>
                      </a:solidFill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46581" name="Group 469"/>
                  <p:cNvGrpSpPr>
                    <a:grpSpLocks/>
                  </p:cNvGrpSpPr>
                  <p:nvPr/>
                </p:nvGrpSpPr>
                <p:grpSpPr bwMode="auto">
                  <a:xfrm>
                    <a:off x="4078" y="2267"/>
                    <a:ext cx="145" cy="174"/>
                    <a:chOff x="4078" y="2267"/>
                    <a:chExt cx="145" cy="174"/>
                  </a:xfrm>
                </p:grpSpPr>
                <p:sp>
                  <p:nvSpPr>
                    <p:cNvPr id="346579" name="Freeform 467"/>
                    <p:cNvSpPr>
                      <a:spLocks/>
                    </p:cNvSpPr>
                    <p:nvPr/>
                  </p:nvSpPr>
                  <p:spPr bwMode="auto">
                    <a:xfrm>
                      <a:off x="4078" y="2267"/>
                      <a:ext cx="128" cy="170"/>
                    </a:xfrm>
                    <a:custGeom>
                      <a:avLst/>
                      <a:gdLst>
                        <a:gd name="T0" fmla="*/ 209 w 256"/>
                        <a:gd name="T1" fmla="*/ 53 h 340"/>
                        <a:gd name="T2" fmla="*/ 168 w 256"/>
                        <a:gd name="T3" fmla="*/ 9 h 340"/>
                        <a:gd name="T4" fmla="*/ 139 w 256"/>
                        <a:gd name="T5" fmla="*/ 2 h 340"/>
                        <a:gd name="T6" fmla="*/ 90 w 256"/>
                        <a:gd name="T7" fmla="*/ 0 h 340"/>
                        <a:gd name="T8" fmla="*/ 47 w 256"/>
                        <a:gd name="T9" fmla="*/ 25 h 340"/>
                        <a:gd name="T10" fmla="*/ 24 w 256"/>
                        <a:gd name="T11" fmla="*/ 53 h 340"/>
                        <a:gd name="T12" fmla="*/ 7 w 256"/>
                        <a:gd name="T13" fmla="*/ 86 h 340"/>
                        <a:gd name="T14" fmla="*/ 0 w 256"/>
                        <a:gd name="T15" fmla="*/ 125 h 340"/>
                        <a:gd name="T16" fmla="*/ 1 w 256"/>
                        <a:gd name="T17" fmla="*/ 169 h 340"/>
                        <a:gd name="T18" fmla="*/ 15 w 256"/>
                        <a:gd name="T19" fmla="*/ 219 h 340"/>
                        <a:gd name="T20" fmla="*/ 44 w 256"/>
                        <a:gd name="T21" fmla="*/ 257 h 340"/>
                        <a:gd name="T22" fmla="*/ 74 w 256"/>
                        <a:gd name="T23" fmla="*/ 278 h 340"/>
                        <a:gd name="T24" fmla="*/ 114 w 256"/>
                        <a:gd name="T25" fmla="*/ 294 h 340"/>
                        <a:gd name="T26" fmla="*/ 134 w 256"/>
                        <a:gd name="T27" fmla="*/ 326 h 340"/>
                        <a:gd name="T28" fmla="*/ 154 w 256"/>
                        <a:gd name="T29" fmla="*/ 337 h 340"/>
                        <a:gd name="T30" fmla="*/ 178 w 256"/>
                        <a:gd name="T31" fmla="*/ 340 h 340"/>
                        <a:gd name="T32" fmla="*/ 207 w 256"/>
                        <a:gd name="T33" fmla="*/ 333 h 340"/>
                        <a:gd name="T34" fmla="*/ 236 w 256"/>
                        <a:gd name="T35" fmla="*/ 314 h 340"/>
                        <a:gd name="T36" fmla="*/ 249 w 256"/>
                        <a:gd name="T37" fmla="*/ 285 h 340"/>
                        <a:gd name="T38" fmla="*/ 256 w 256"/>
                        <a:gd name="T39" fmla="*/ 243 h 340"/>
                        <a:gd name="T40" fmla="*/ 241 w 256"/>
                        <a:gd name="T41" fmla="*/ 203 h 340"/>
                        <a:gd name="T42" fmla="*/ 239 w 256"/>
                        <a:gd name="T43" fmla="*/ 160 h 340"/>
                        <a:gd name="T44" fmla="*/ 227 w 256"/>
                        <a:gd name="T45" fmla="*/ 102 h 340"/>
                        <a:gd name="T46" fmla="*/ 209 w 256"/>
                        <a:gd name="T47" fmla="*/ 53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56" h="340">
                          <a:moveTo>
                            <a:pt x="209" y="53"/>
                          </a:moveTo>
                          <a:lnTo>
                            <a:pt x="168" y="9"/>
                          </a:lnTo>
                          <a:lnTo>
                            <a:pt x="139" y="2"/>
                          </a:lnTo>
                          <a:lnTo>
                            <a:pt x="90" y="0"/>
                          </a:lnTo>
                          <a:lnTo>
                            <a:pt x="47" y="25"/>
                          </a:lnTo>
                          <a:lnTo>
                            <a:pt x="24" y="53"/>
                          </a:lnTo>
                          <a:lnTo>
                            <a:pt x="7" y="86"/>
                          </a:lnTo>
                          <a:lnTo>
                            <a:pt x="0" y="125"/>
                          </a:lnTo>
                          <a:lnTo>
                            <a:pt x="1" y="169"/>
                          </a:lnTo>
                          <a:lnTo>
                            <a:pt x="15" y="219"/>
                          </a:lnTo>
                          <a:lnTo>
                            <a:pt x="44" y="257"/>
                          </a:lnTo>
                          <a:lnTo>
                            <a:pt x="74" y="278"/>
                          </a:lnTo>
                          <a:lnTo>
                            <a:pt x="114" y="294"/>
                          </a:lnTo>
                          <a:lnTo>
                            <a:pt x="134" y="326"/>
                          </a:lnTo>
                          <a:lnTo>
                            <a:pt x="154" y="337"/>
                          </a:lnTo>
                          <a:lnTo>
                            <a:pt x="178" y="340"/>
                          </a:lnTo>
                          <a:lnTo>
                            <a:pt x="207" y="333"/>
                          </a:lnTo>
                          <a:lnTo>
                            <a:pt x="236" y="314"/>
                          </a:lnTo>
                          <a:lnTo>
                            <a:pt x="249" y="285"/>
                          </a:lnTo>
                          <a:lnTo>
                            <a:pt x="256" y="243"/>
                          </a:lnTo>
                          <a:lnTo>
                            <a:pt x="241" y="203"/>
                          </a:lnTo>
                          <a:lnTo>
                            <a:pt x="239" y="160"/>
                          </a:lnTo>
                          <a:lnTo>
                            <a:pt x="227" y="102"/>
                          </a:lnTo>
                          <a:lnTo>
                            <a:pt x="209" y="53"/>
                          </a:lnTo>
                          <a:close/>
                        </a:path>
                      </a:pathLst>
                    </a:custGeom>
                    <a:solidFill>
                      <a:srgbClr val="E0A080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80" name="Freeform 468"/>
                    <p:cNvSpPr>
                      <a:spLocks/>
                    </p:cNvSpPr>
                    <p:nvPr/>
                  </p:nvSpPr>
                  <p:spPr bwMode="auto">
                    <a:xfrm>
                      <a:off x="4091" y="2276"/>
                      <a:ext cx="132" cy="165"/>
                    </a:xfrm>
                    <a:custGeom>
                      <a:avLst/>
                      <a:gdLst>
                        <a:gd name="T0" fmla="*/ 216 w 263"/>
                        <a:gd name="T1" fmla="*/ 50 h 330"/>
                        <a:gd name="T2" fmla="*/ 171 w 263"/>
                        <a:gd name="T3" fmla="*/ 9 h 330"/>
                        <a:gd name="T4" fmla="*/ 143 w 263"/>
                        <a:gd name="T5" fmla="*/ 2 h 330"/>
                        <a:gd name="T6" fmla="*/ 92 w 263"/>
                        <a:gd name="T7" fmla="*/ 0 h 330"/>
                        <a:gd name="T8" fmla="*/ 47 w 263"/>
                        <a:gd name="T9" fmla="*/ 22 h 330"/>
                        <a:gd name="T10" fmla="*/ 24 w 263"/>
                        <a:gd name="T11" fmla="*/ 50 h 330"/>
                        <a:gd name="T12" fmla="*/ 7 w 263"/>
                        <a:gd name="T13" fmla="*/ 85 h 330"/>
                        <a:gd name="T14" fmla="*/ 0 w 263"/>
                        <a:gd name="T15" fmla="*/ 122 h 330"/>
                        <a:gd name="T16" fmla="*/ 2 w 263"/>
                        <a:gd name="T17" fmla="*/ 164 h 330"/>
                        <a:gd name="T18" fmla="*/ 15 w 263"/>
                        <a:gd name="T19" fmla="*/ 212 h 330"/>
                        <a:gd name="T20" fmla="*/ 44 w 263"/>
                        <a:gd name="T21" fmla="*/ 251 h 330"/>
                        <a:gd name="T22" fmla="*/ 78 w 263"/>
                        <a:gd name="T23" fmla="*/ 272 h 330"/>
                        <a:gd name="T24" fmla="*/ 115 w 263"/>
                        <a:gd name="T25" fmla="*/ 286 h 330"/>
                        <a:gd name="T26" fmla="*/ 137 w 263"/>
                        <a:gd name="T27" fmla="*/ 316 h 330"/>
                        <a:gd name="T28" fmla="*/ 158 w 263"/>
                        <a:gd name="T29" fmla="*/ 326 h 330"/>
                        <a:gd name="T30" fmla="*/ 182 w 263"/>
                        <a:gd name="T31" fmla="*/ 330 h 330"/>
                        <a:gd name="T32" fmla="*/ 214 w 263"/>
                        <a:gd name="T33" fmla="*/ 321 h 330"/>
                        <a:gd name="T34" fmla="*/ 243 w 263"/>
                        <a:gd name="T35" fmla="*/ 305 h 330"/>
                        <a:gd name="T36" fmla="*/ 256 w 263"/>
                        <a:gd name="T37" fmla="*/ 279 h 330"/>
                        <a:gd name="T38" fmla="*/ 263 w 263"/>
                        <a:gd name="T39" fmla="*/ 235 h 330"/>
                        <a:gd name="T40" fmla="*/ 248 w 263"/>
                        <a:gd name="T41" fmla="*/ 196 h 330"/>
                        <a:gd name="T42" fmla="*/ 246 w 263"/>
                        <a:gd name="T43" fmla="*/ 155 h 330"/>
                        <a:gd name="T44" fmla="*/ 234 w 263"/>
                        <a:gd name="T45" fmla="*/ 101 h 330"/>
                        <a:gd name="T46" fmla="*/ 216 w 263"/>
                        <a:gd name="T47" fmla="*/ 50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63" h="330">
                          <a:moveTo>
                            <a:pt x="216" y="50"/>
                          </a:moveTo>
                          <a:lnTo>
                            <a:pt x="171" y="9"/>
                          </a:lnTo>
                          <a:lnTo>
                            <a:pt x="143" y="2"/>
                          </a:lnTo>
                          <a:lnTo>
                            <a:pt x="92" y="0"/>
                          </a:lnTo>
                          <a:lnTo>
                            <a:pt x="47" y="22"/>
                          </a:lnTo>
                          <a:lnTo>
                            <a:pt x="24" y="50"/>
                          </a:lnTo>
                          <a:lnTo>
                            <a:pt x="7" y="85"/>
                          </a:lnTo>
                          <a:lnTo>
                            <a:pt x="0" y="122"/>
                          </a:lnTo>
                          <a:lnTo>
                            <a:pt x="2" y="164"/>
                          </a:lnTo>
                          <a:lnTo>
                            <a:pt x="15" y="212"/>
                          </a:lnTo>
                          <a:lnTo>
                            <a:pt x="44" y="251"/>
                          </a:lnTo>
                          <a:lnTo>
                            <a:pt x="78" y="272"/>
                          </a:lnTo>
                          <a:lnTo>
                            <a:pt x="115" y="286"/>
                          </a:lnTo>
                          <a:lnTo>
                            <a:pt x="137" y="316"/>
                          </a:lnTo>
                          <a:lnTo>
                            <a:pt x="158" y="326"/>
                          </a:lnTo>
                          <a:lnTo>
                            <a:pt x="182" y="330"/>
                          </a:lnTo>
                          <a:lnTo>
                            <a:pt x="214" y="321"/>
                          </a:lnTo>
                          <a:lnTo>
                            <a:pt x="243" y="305"/>
                          </a:lnTo>
                          <a:lnTo>
                            <a:pt x="256" y="279"/>
                          </a:lnTo>
                          <a:lnTo>
                            <a:pt x="263" y="235"/>
                          </a:lnTo>
                          <a:lnTo>
                            <a:pt x="248" y="196"/>
                          </a:lnTo>
                          <a:lnTo>
                            <a:pt x="246" y="155"/>
                          </a:lnTo>
                          <a:lnTo>
                            <a:pt x="234" y="101"/>
                          </a:lnTo>
                          <a:lnTo>
                            <a:pt x="216" y="50"/>
                          </a:lnTo>
                          <a:close/>
                        </a:path>
                      </a:pathLst>
                    </a:custGeom>
                    <a:solidFill>
                      <a:srgbClr val="E0A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46602" name="Group 490"/>
                <p:cNvGrpSpPr>
                  <a:grpSpLocks/>
                </p:cNvGrpSpPr>
                <p:nvPr/>
              </p:nvGrpSpPr>
              <p:grpSpPr bwMode="auto">
                <a:xfrm>
                  <a:off x="3848" y="2430"/>
                  <a:ext cx="944" cy="863"/>
                  <a:chOff x="3848" y="2430"/>
                  <a:chExt cx="944" cy="863"/>
                </a:xfrm>
              </p:grpSpPr>
              <p:sp>
                <p:nvSpPr>
                  <p:cNvPr id="346583" name="Freeform 471"/>
                  <p:cNvSpPr>
                    <a:spLocks/>
                  </p:cNvSpPr>
                  <p:nvPr/>
                </p:nvSpPr>
                <p:spPr bwMode="auto">
                  <a:xfrm>
                    <a:off x="3848" y="2430"/>
                    <a:ext cx="762" cy="783"/>
                  </a:xfrm>
                  <a:custGeom>
                    <a:avLst/>
                    <a:gdLst>
                      <a:gd name="T0" fmla="*/ 415 w 1524"/>
                      <a:gd name="T1" fmla="*/ 0 h 1566"/>
                      <a:gd name="T2" fmla="*/ 512 w 1524"/>
                      <a:gd name="T3" fmla="*/ 67 h 1566"/>
                      <a:gd name="T4" fmla="*/ 610 w 1524"/>
                      <a:gd name="T5" fmla="*/ 134 h 1566"/>
                      <a:gd name="T6" fmla="*/ 697 w 1524"/>
                      <a:gd name="T7" fmla="*/ 176 h 1566"/>
                      <a:gd name="T8" fmla="*/ 991 w 1524"/>
                      <a:gd name="T9" fmla="*/ 303 h 1566"/>
                      <a:gd name="T10" fmla="*/ 1035 w 1524"/>
                      <a:gd name="T11" fmla="*/ 495 h 1566"/>
                      <a:gd name="T12" fmla="*/ 1072 w 1524"/>
                      <a:gd name="T13" fmla="*/ 595 h 1566"/>
                      <a:gd name="T14" fmla="*/ 1105 w 1524"/>
                      <a:gd name="T15" fmla="*/ 669 h 1566"/>
                      <a:gd name="T16" fmla="*/ 1128 w 1524"/>
                      <a:gd name="T17" fmla="*/ 743 h 1566"/>
                      <a:gd name="T18" fmla="*/ 1144 w 1524"/>
                      <a:gd name="T19" fmla="*/ 819 h 1566"/>
                      <a:gd name="T20" fmla="*/ 1142 w 1524"/>
                      <a:gd name="T21" fmla="*/ 866 h 1566"/>
                      <a:gd name="T22" fmla="*/ 1132 w 1524"/>
                      <a:gd name="T23" fmla="*/ 923 h 1566"/>
                      <a:gd name="T24" fmla="*/ 1139 w 1524"/>
                      <a:gd name="T25" fmla="*/ 990 h 1566"/>
                      <a:gd name="T26" fmla="*/ 1162 w 1524"/>
                      <a:gd name="T27" fmla="*/ 1058 h 1566"/>
                      <a:gd name="T28" fmla="*/ 1223 w 1524"/>
                      <a:gd name="T29" fmla="*/ 1085 h 1566"/>
                      <a:gd name="T30" fmla="*/ 1317 w 1524"/>
                      <a:gd name="T31" fmla="*/ 1109 h 1566"/>
                      <a:gd name="T32" fmla="*/ 1381 w 1524"/>
                      <a:gd name="T33" fmla="*/ 1131 h 1566"/>
                      <a:gd name="T34" fmla="*/ 1446 w 1524"/>
                      <a:gd name="T35" fmla="*/ 1182 h 1566"/>
                      <a:gd name="T36" fmla="*/ 1487 w 1524"/>
                      <a:gd name="T37" fmla="*/ 1238 h 1566"/>
                      <a:gd name="T38" fmla="*/ 1512 w 1524"/>
                      <a:gd name="T39" fmla="*/ 1307 h 1566"/>
                      <a:gd name="T40" fmla="*/ 1524 w 1524"/>
                      <a:gd name="T41" fmla="*/ 1386 h 1566"/>
                      <a:gd name="T42" fmla="*/ 1509 w 1524"/>
                      <a:gd name="T43" fmla="*/ 1506 h 1566"/>
                      <a:gd name="T44" fmla="*/ 362 w 1524"/>
                      <a:gd name="T45" fmla="*/ 1566 h 1566"/>
                      <a:gd name="T46" fmla="*/ 152 w 1524"/>
                      <a:gd name="T47" fmla="*/ 1562 h 1566"/>
                      <a:gd name="T48" fmla="*/ 111 w 1524"/>
                      <a:gd name="T49" fmla="*/ 1506 h 1566"/>
                      <a:gd name="T50" fmla="*/ 72 w 1524"/>
                      <a:gd name="T51" fmla="*/ 1418 h 1566"/>
                      <a:gd name="T52" fmla="*/ 39 w 1524"/>
                      <a:gd name="T53" fmla="*/ 1319 h 1566"/>
                      <a:gd name="T54" fmla="*/ 21 w 1524"/>
                      <a:gd name="T55" fmla="*/ 1236 h 1566"/>
                      <a:gd name="T56" fmla="*/ 5 w 1524"/>
                      <a:gd name="T57" fmla="*/ 1146 h 1566"/>
                      <a:gd name="T58" fmla="*/ 0 w 1524"/>
                      <a:gd name="T59" fmla="*/ 1064 h 1566"/>
                      <a:gd name="T60" fmla="*/ 16 w 1524"/>
                      <a:gd name="T61" fmla="*/ 928 h 1566"/>
                      <a:gd name="T62" fmla="*/ 39 w 1524"/>
                      <a:gd name="T63" fmla="*/ 819 h 1566"/>
                      <a:gd name="T64" fmla="*/ 75 w 1524"/>
                      <a:gd name="T65" fmla="*/ 699 h 1566"/>
                      <a:gd name="T66" fmla="*/ 116 w 1524"/>
                      <a:gd name="T67" fmla="*/ 584 h 1566"/>
                      <a:gd name="T68" fmla="*/ 162 w 1524"/>
                      <a:gd name="T69" fmla="*/ 491 h 1566"/>
                      <a:gd name="T70" fmla="*/ 223 w 1524"/>
                      <a:gd name="T71" fmla="*/ 387 h 1566"/>
                      <a:gd name="T72" fmla="*/ 299 w 1524"/>
                      <a:gd name="T73" fmla="*/ 303 h 1566"/>
                      <a:gd name="T74" fmla="*/ 371 w 1524"/>
                      <a:gd name="T75" fmla="*/ 229 h 1566"/>
                      <a:gd name="T76" fmla="*/ 420 w 1524"/>
                      <a:gd name="T77" fmla="*/ 192 h 1566"/>
                      <a:gd name="T78" fmla="*/ 304 w 1524"/>
                      <a:gd name="T79" fmla="*/ 134 h 1566"/>
                      <a:gd name="T80" fmla="*/ 415 w 1524"/>
                      <a:gd name="T81" fmla="*/ 0 h 15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1524" h="1566">
                        <a:moveTo>
                          <a:pt x="415" y="0"/>
                        </a:moveTo>
                        <a:lnTo>
                          <a:pt x="512" y="67"/>
                        </a:lnTo>
                        <a:lnTo>
                          <a:pt x="610" y="134"/>
                        </a:lnTo>
                        <a:lnTo>
                          <a:pt x="697" y="176"/>
                        </a:lnTo>
                        <a:lnTo>
                          <a:pt x="991" y="303"/>
                        </a:lnTo>
                        <a:lnTo>
                          <a:pt x="1035" y="495"/>
                        </a:lnTo>
                        <a:lnTo>
                          <a:pt x="1072" y="595"/>
                        </a:lnTo>
                        <a:lnTo>
                          <a:pt x="1105" y="669"/>
                        </a:lnTo>
                        <a:lnTo>
                          <a:pt x="1128" y="743"/>
                        </a:lnTo>
                        <a:lnTo>
                          <a:pt x="1144" y="819"/>
                        </a:lnTo>
                        <a:lnTo>
                          <a:pt x="1142" y="866"/>
                        </a:lnTo>
                        <a:lnTo>
                          <a:pt x="1132" y="923"/>
                        </a:lnTo>
                        <a:lnTo>
                          <a:pt x="1139" y="990"/>
                        </a:lnTo>
                        <a:lnTo>
                          <a:pt x="1162" y="1058"/>
                        </a:lnTo>
                        <a:lnTo>
                          <a:pt x="1223" y="1085"/>
                        </a:lnTo>
                        <a:lnTo>
                          <a:pt x="1317" y="1109"/>
                        </a:lnTo>
                        <a:lnTo>
                          <a:pt x="1381" y="1131"/>
                        </a:lnTo>
                        <a:lnTo>
                          <a:pt x="1446" y="1182"/>
                        </a:lnTo>
                        <a:lnTo>
                          <a:pt x="1487" y="1238"/>
                        </a:lnTo>
                        <a:lnTo>
                          <a:pt x="1512" y="1307"/>
                        </a:lnTo>
                        <a:lnTo>
                          <a:pt x="1524" y="1386"/>
                        </a:lnTo>
                        <a:lnTo>
                          <a:pt x="1509" y="1506"/>
                        </a:lnTo>
                        <a:lnTo>
                          <a:pt x="362" y="1566"/>
                        </a:lnTo>
                        <a:lnTo>
                          <a:pt x="152" y="1562"/>
                        </a:lnTo>
                        <a:lnTo>
                          <a:pt x="111" y="1506"/>
                        </a:lnTo>
                        <a:lnTo>
                          <a:pt x="72" y="1418"/>
                        </a:lnTo>
                        <a:lnTo>
                          <a:pt x="39" y="1319"/>
                        </a:lnTo>
                        <a:lnTo>
                          <a:pt x="21" y="1236"/>
                        </a:lnTo>
                        <a:lnTo>
                          <a:pt x="5" y="1146"/>
                        </a:lnTo>
                        <a:lnTo>
                          <a:pt x="0" y="1064"/>
                        </a:lnTo>
                        <a:lnTo>
                          <a:pt x="16" y="928"/>
                        </a:lnTo>
                        <a:lnTo>
                          <a:pt x="39" y="819"/>
                        </a:lnTo>
                        <a:lnTo>
                          <a:pt x="75" y="699"/>
                        </a:lnTo>
                        <a:lnTo>
                          <a:pt x="116" y="584"/>
                        </a:lnTo>
                        <a:lnTo>
                          <a:pt x="162" y="491"/>
                        </a:lnTo>
                        <a:lnTo>
                          <a:pt x="223" y="387"/>
                        </a:lnTo>
                        <a:lnTo>
                          <a:pt x="299" y="303"/>
                        </a:lnTo>
                        <a:lnTo>
                          <a:pt x="371" y="229"/>
                        </a:lnTo>
                        <a:lnTo>
                          <a:pt x="420" y="192"/>
                        </a:lnTo>
                        <a:lnTo>
                          <a:pt x="304" y="134"/>
                        </a:lnTo>
                        <a:lnTo>
                          <a:pt x="415" y="0"/>
                        </a:lnTo>
                        <a:close/>
                      </a:path>
                    </a:pathLst>
                  </a:custGeom>
                  <a:solidFill>
                    <a:srgbClr val="FF60C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584" name="Freeform 472"/>
                  <p:cNvSpPr>
                    <a:spLocks/>
                  </p:cNvSpPr>
                  <p:nvPr/>
                </p:nvSpPr>
                <p:spPr bwMode="auto">
                  <a:xfrm>
                    <a:off x="4356" y="2844"/>
                    <a:ext cx="213" cy="287"/>
                  </a:xfrm>
                  <a:custGeom>
                    <a:avLst/>
                    <a:gdLst>
                      <a:gd name="T0" fmla="*/ 0 w 427"/>
                      <a:gd name="T1" fmla="*/ 0 h 574"/>
                      <a:gd name="T2" fmla="*/ 15 w 427"/>
                      <a:gd name="T3" fmla="*/ 107 h 574"/>
                      <a:gd name="T4" fmla="*/ 32 w 427"/>
                      <a:gd name="T5" fmla="*/ 193 h 574"/>
                      <a:gd name="T6" fmla="*/ 66 w 427"/>
                      <a:gd name="T7" fmla="*/ 262 h 574"/>
                      <a:gd name="T8" fmla="*/ 94 w 427"/>
                      <a:gd name="T9" fmla="*/ 301 h 574"/>
                      <a:gd name="T10" fmla="*/ 146 w 427"/>
                      <a:gd name="T11" fmla="*/ 331 h 574"/>
                      <a:gd name="T12" fmla="*/ 241 w 427"/>
                      <a:gd name="T13" fmla="*/ 368 h 574"/>
                      <a:gd name="T14" fmla="*/ 321 w 427"/>
                      <a:gd name="T15" fmla="*/ 401 h 574"/>
                      <a:gd name="T16" fmla="*/ 360 w 427"/>
                      <a:gd name="T17" fmla="*/ 419 h 574"/>
                      <a:gd name="T18" fmla="*/ 396 w 427"/>
                      <a:gd name="T19" fmla="*/ 458 h 574"/>
                      <a:gd name="T20" fmla="*/ 416 w 427"/>
                      <a:gd name="T21" fmla="*/ 510 h 574"/>
                      <a:gd name="T22" fmla="*/ 427 w 427"/>
                      <a:gd name="T23" fmla="*/ 574 h 5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7" h="574">
                        <a:moveTo>
                          <a:pt x="0" y="0"/>
                        </a:moveTo>
                        <a:lnTo>
                          <a:pt x="15" y="107"/>
                        </a:lnTo>
                        <a:lnTo>
                          <a:pt x="32" y="193"/>
                        </a:lnTo>
                        <a:lnTo>
                          <a:pt x="66" y="262"/>
                        </a:lnTo>
                        <a:lnTo>
                          <a:pt x="94" y="301"/>
                        </a:lnTo>
                        <a:lnTo>
                          <a:pt x="146" y="331"/>
                        </a:lnTo>
                        <a:lnTo>
                          <a:pt x="241" y="368"/>
                        </a:lnTo>
                        <a:lnTo>
                          <a:pt x="321" y="401"/>
                        </a:lnTo>
                        <a:lnTo>
                          <a:pt x="360" y="419"/>
                        </a:lnTo>
                        <a:lnTo>
                          <a:pt x="396" y="458"/>
                        </a:lnTo>
                        <a:lnTo>
                          <a:pt x="416" y="510"/>
                        </a:lnTo>
                        <a:lnTo>
                          <a:pt x="427" y="574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585" name="Freeform 473"/>
                  <p:cNvSpPr>
                    <a:spLocks/>
                  </p:cNvSpPr>
                  <p:nvPr/>
                </p:nvSpPr>
                <p:spPr bwMode="auto">
                  <a:xfrm>
                    <a:off x="4052" y="2531"/>
                    <a:ext cx="314" cy="316"/>
                  </a:xfrm>
                  <a:custGeom>
                    <a:avLst/>
                    <a:gdLst>
                      <a:gd name="T0" fmla="*/ 0 w 627"/>
                      <a:gd name="T1" fmla="*/ 10 h 632"/>
                      <a:gd name="T2" fmla="*/ 20 w 627"/>
                      <a:gd name="T3" fmla="*/ 0 h 632"/>
                      <a:gd name="T4" fmla="*/ 85 w 627"/>
                      <a:gd name="T5" fmla="*/ 49 h 632"/>
                      <a:gd name="T6" fmla="*/ 170 w 627"/>
                      <a:gd name="T7" fmla="*/ 102 h 632"/>
                      <a:gd name="T8" fmla="*/ 239 w 627"/>
                      <a:gd name="T9" fmla="*/ 133 h 632"/>
                      <a:gd name="T10" fmla="*/ 311 w 627"/>
                      <a:gd name="T11" fmla="*/ 174 h 632"/>
                      <a:gd name="T12" fmla="*/ 411 w 627"/>
                      <a:gd name="T13" fmla="*/ 227 h 632"/>
                      <a:gd name="T14" fmla="*/ 472 w 627"/>
                      <a:gd name="T15" fmla="*/ 327 h 632"/>
                      <a:gd name="T16" fmla="*/ 520 w 627"/>
                      <a:gd name="T17" fmla="*/ 503 h 632"/>
                      <a:gd name="T18" fmla="*/ 565 w 627"/>
                      <a:gd name="T19" fmla="*/ 359 h 632"/>
                      <a:gd name="T20" fmla="*/ 601 w 627"/>
                      <a:gd name="T21" fmla="*/ 264 h 632"/>
                      <a:gd name="T22" fmla="*/ 594 w 627"/>
                      <a:gd name="T23" fmla="*/ 206 h 632"/>
                      <a:gd name="T24" fmla="*/ 615 w 627"/>
                      <a:gd name="T25" fmla="*/ 294 h 632"/>
                      <a:gd name="T26" fmla="*/ 627 w 627"/>
                      <a:gd name="T27" fmla="*/ 339 h 632"/>
                      <a:gd name="T28" fmla="*/ 606 w 627"/>
                      <a:gd name="T29" fmla="*/ 380 h 632"/>
                      <a:gd name="T30" fmla="*/ 576 w 627"/>
                      <a:gd name="T31" fmla="*/ 456 h 632"/>
                      <a:gd name="T32" fmla="*/ 540 w 627"/>
                      <a:gd name="T33" fmla="*/ 549 h 632"/>
                      <a:gd name="T34" fmla="*/ 511 w 627"/>
                      <a:gd name="T35" fmla="*/ 632 h 632"/>
                      <a:gd name="T36" fmla="*/ 472 w 627"/>
                      <a:gd name="T37" fmla="*/ 491 h 632"/>
                      <a:gd name="T38" fmla="*/ 436 w 627"/>
                      <a:gd name="T39" fmla="*/ 394 h 632"/>
                      <a:gd name="T40" fmla="*/ 416 w 627"/>
                      <a:gd name="T41" fmla="*/ 301 h 632"/>
                      <a:gd name="T42" fmla="*/ 316 w 627"/>
                      <a:gd name="T43" fmla="*/ 206 h 632"/>
                      <a:gd name="T44" fmla="*/ 141 w 627"/>
                      <a:gd name="T45" fmla="*/ 110 h 632"/>
                      <a:gd name="T46" fmla="*/ 0 w 627"/>
                      <a:gd name="T47" fmla="*/ 10 h 6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627" h="632">
                        <a:moveTo>
                          <a:pt x="0" y="10"/>
                        </a:moveTo>
                        <a:lnTo>
                          <a:pt x="20" y="0"/>
                        </a:lnTo>
                        <a:lnTo>
                          <a:pt x="85" y="49"/>
                        </a:lnTo>
                        <a:lnTo>
                          <a:pt x="170" y="102"/>
                        </a:lnTo>
                        <a:lnTo>
                          <a:pt x="239" y="133"/>
                        </a:lnTo>
                        <a:lnTo>
                          <a:pt x="311" y="174"/>
                        </a:lnTo>
                        <a:lnTo>
                          <a:pt x="411" y="227"/>
                        </a:lnTo>
                        <a:lnTo>
                          <a:pt x="472" y="327"/>
                        </a:lnTo>
                        <a:lnTo>
                          <a:pt x="520" y="503"/>
                        </a:lnTo>
                        <a:lnTo>
                          <a:pt x="565" y="359"/>
                        </a:lnTo>
                        <a:lnTo>
                          <a:pt x="601" y="264"/>
                        </a:lnTo>
                        <a:lnTo>
                          <a:pt x="594" y="206"/>
                        </a:lnTo>
                        <a:lnTo>
                          <a:pt x="615" y="294"/>
                        </a:lnTo>
                        <a:lnTo>
                          <a:pt x="627" y="339"/>
                        </a:lnTo>
                        <a:lnTo>
                          <a:pt x="606" y="380"/>
                        </a:lnTo>
                        <a:lnTo>
                          <a:pt x="576" y="456"/>
                        </a:lnTo>
                        <a:lnTo>
                          <a:pt x="540" y="549"/>
                        </a:lnTo>
                        <a:lnTo>
                          <a:pt x="511" y="632"/>
                        </a:lnTo>
                        <a:lnTo>
                          <a:pt x="472" y="491"/>
                        </a:lnTo>
                        <a:lnTo>
                          <a:pt x="436" y="394"/>
                        </a:lnTo>
                        <a:lnTo>
                          <a:pt x="416" y="301"/>
                        </a:lnTo>
                        <a:lnTo>
                          <a:pt x="316" y="206"/>
                        </a:lnTo>
                        <a:lnTo>
                          <a:pt x="141" y="1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E04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586" name="Freeform 474"/>
                  <p:cNvSpPr>
                    <a:spLocks/>
                  </p:cNvSpPr>
                  <p:nvPr/>
                </p:nvSpPr>
                <p:spPr bwMode="auto">
                  <a:xfrm>
                    <a:off x="4071" y="2697"/>
                    <a:ext cx="132" cy="265"/>
                  </a:xfrm>
                  <a:custGeom>
                    <a:avLst/>
                    <a:gdLst>
                      <a:gd name="T0" fmla="*/ 138 w 263"/>
                      <a:gd name="T1" fmla="*/ 425 h 531"/>
                      <a:gd name="T2" fmla="*/ 70 w 263"/>
                      <a:gd name="T3" fmla="*/ 358 h 531"/>
                      <a:gd name="T4" fmla="*/ 48 w 263"/>
                      <a:gd name="T5" fmla="*/ 289 h 531"/>
                      <a:gd name="T6" fmla="*/ 39 w 263"/>
                      <a:gd name="T7" fmla="*/ 217 h 531"/>
                      <a:gd name="T8" fmla="*/ 29 w 263"/>
                      <a:gd name="T9" fmla="*/ 118 h 531"/>
                      <a:gd name="T10" fmla="*/ 66 w 263"/>
                      <a:gd name="T11" fmla="*/ 87 h 531"/>
                      <a:gd name="T12" fmla="*/ 83 w 263"/>
                      <a:gd name="T13" fmla="*/ 159 h 531"/>
                      <a:gd name="T14" fmla="*/ 114 w 263"/>
                      <a:gd name="T15" fmla="*/ 194 h 531"/>
                      <a:gd name="T16" fmla="*/ 126 w 263"/>
                      <a:gd name="T17" fmla="*/ 273 h 531"/>
                      <a:gd name="T18" fmla="*/ 146 w 263"/>
                      <a:gd name="T19" fmla="*/ 333 h 531"/>
                      <a:gd name="T20" fmla="*/ 194 w 263"/>
                      <a:gd name="T21" fmla="*/ 384 h 531"/>
                      <a:gd name="T22" fmla="*/ 229 w 263"/>
                      <a:gd name="T23" fmla="*/ 448 h 531"/>
                      <a:gd name="T24" fmla="*/ 263 w 263"/>
                      <a:gd name="T25" fmla="*/ 531 h 531"/>
                      <a:gd name="T26" fmla="*/ 260 w 263"/>
                      <a:gd name="T27" fmla="*/ 460 h 531"/>
                      <a:gd name="T28" fmla="*/ 250 w 263"/>
                      <a:gd name="T29" fmla="*/ 402 h 531"/>
                      <a:gd name="T30" fmla="*/ 204 w 263"/>
                      <a:gd name="T31" fmla="*/ 356 h 531"/>
                      <a:gd name="T32" fmla="*/ 173 w 263"/>
                      <a:gd name="T33" fmla="*/ 295 h 531"/>
                      <a:gd name="T34" fmla="*/ 148 w 263"/>
                      <a:gd name="T35" fmla="*/ 226 h 531"/>
                      <a:gd name="T36" fmla="*/ 129 w 263"/>
                      <a:gd name="T37" fmla="*/ 164 h 531"/>
                      <a:gd name="T38" fmla="*/ 104 w 263"/>
                      <a:gd name="T39" fmla="*/ 118 h 531"/>
                      <a:gd name="T40" fmla="*/ 95 w 263"/>
                      <a:gd name="T41" fmla="*/ 57 h 531"/>
                      <a:gd name="T42" fmla="*/ 80 w 263"/>
                      <a:gd name="T43" fmla="*/ 25 h 531"/>
                      <a:gd name="T44" fmla="*/ 61 w 263"/>
                      <a:gd name="T45" fmla="*/ 0 h 531"/>
                      <a:gd name="T46" fmla="*/ 27 w 263"/>
                      <a:gd name="T47" fmla="*/ 60 h 531"/>
                      <a:gd name="T48" fmla="*/ 0 w 263"/>
                      <a:gd name="T49" fmla="*/ 143 h 531"/>
                      <a:gd name="T50" fmla="*/ 21 w 263"/>
                      <a:gd name="T51" fmla="*/ 159 h 531"/>
                      <a:gd name="T52" fmla="*/ 21 w 263"/>
                      <a:gd name="T53" fmla="*/ 221 h 531"/>
                      <a:gd name="T54" fmla="*/ 32 w 263"/>
                      <a:gd name="T55" fmla="*/ 300 h 531"/>
                      <a:gd name="T56" fmla="*/ 49 w 263"/>
                      <a:gd name="T57" fmla="*/ 356 h 531"/>
                      <a:gd name="T58" fmla="*/ 83 w 263"/>
                      <a:gd name="T59" fmla="*/ 393 h 531"/>
                      <a:gd name="T60" fmla="*/ 138 w 263"/>
                      <a:gd name="T61" fmla="*/ 425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63" h="531">
                        <a:moveTo>
                          <a:pt x="138" y="425"/>
                        </a:moveTo>
                        <a:lnTo>
                          <a:pt x="70" y="358"/>
                        </a:lnTo>
                        <a:lnTo>
                          <a:pt x="48" y="289"/>
                        </a:lnTo>
                        <a:lnTo>
                          <a:pt x="39" y="217"/>
                        </a:lnTo>
                        <a:lnTo>
                          <a:pt x="29" y="118"/>
                        </a:lnTo>
                        <a:lnTo>
                          <a:pt x="66" y="87"/>
                        </a:lnTo>
                        <a:lnTo>
                          <a:pt x="83" y="159"/>
                        </a:lnTo>
                        <a:lnTo>
                          <a:pt x="114" y="194"/>
                        </a:lnTo>
                        <a:lnTo>
                          <a:pt x="126" y="273"/>
                        </a:lnTo>
                        <a:lnTo>
                          <a:pt x="146" y="333"/>
                        </a:lnTo>
                        <a:lnTo>
                          <a:pt x="194" y="384"/>
                        </a:lnTo>
                        <a:lnTo>
                          <a:pt x="229" y="448"/>
                        </a:lnTo>
                        <a:lnTo>
                          <a:pt x="263" y="531"/>
                        </a:lnTo>
                        <a:lnTo>
                          <a:pt x="260" y="460"/>
                        </a:lnTo>
                        <a:lnTo>
                          <a:pt x="250" y="402"/>
                        </a:lnTo>
                        <a:lnTo>
                          <a:pt x="204" y="356"/>
                        </a:lnTo>
                        <a:lnTo>
                          <a:pt x="173" y="295"/>
                        </a:lnTo>
                        <a:lnTo>
                          <a:pt x="148" y="226"/>
                        </a:lnTo>
                        <a:lnTo>
                          <a:pt x="129" y="164"/>
                        </a:lnTo>
                        <a:lnTo>
                          <a:pt x="104" y="118"/>
                        </a:lnTo>
                        <a:lnTo>
                          <a:pt x="95" y="57"/>
                        </a:lnTo>
                        <a:lnTo>
                          <a:pt x="80" y="25"/>
                        </a:lnTo>
                        <a:lnTo>
                          <a:pt x="61" y="0"/>
                        </a:lnTo>
                        <a:lnTo>
                          <a:pt x="27" y="60"/>
                        </a:lnTo>
                        <a:lnTo>
                          <a:pt x="0" y="143"/>
                        </a:lnTo>
                        <a:lnTo>
                          <a:pt x="21" y="159"/>
                        </a:lnTo>
                        <a:lnTo>
                          <a:pt x="21" y="221"/>
                        </a:lnTo>
                        <a:lnTo>
                          <a:pt x="32" y="300"/>
                        </a:lnTo>
                        <a:lnTo>
                          <a:pt x="49" y="356"/>
                        </a:lnTo>
                        <a:lnTo>
                          <a:pt x="83" y="393"/>
                        </a:lnTo>
                        <a:lnTo>
                          <a:pt x="138" y="425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E04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587" name="Freeform 475"/>
                  <p:cNvSpPr>
                    <a:spLocks/>
                  </p:cNvSpPr>
                  <p:nvPr/>
                </p:nvSpPr>
                <p:spPr bwMode="auto">
                  <a:xfrm>
                    <a:off x="3868" y="2843"/>
                    <a:ext cx="74" cy="181"/>
                  </a:xfrm>
                  <a:custGeom>
                    <a:avLst/>
                    <a:gdLst>
                      <a:gd name="T0" fmla="*/ 148 w 148"/>
                      <a:gd name="T1" fmla="*/ 361 h 361"/>
                      <a:gd name="T2" fmla="*/ 109 w 148"/>
                      <a:gd name="T3" fmla="*/ 347 h 361"/>
                      <a:gd name="T4" fmla="*/ 71 w 148"/>
                      <a:gd name="T5" fmla="*/ 306 h 361"/>
                      <a:gd name="T6" fmla="*/ 54 w 148"/>
                      <a:gd name="T7" fmla="*/ 278 h 361"/>
                      <a:gd name="T8" fmla="*/ 38 w 148"/>
                      <a:gd name="T9" fmla="*/ 211 h 361"/>
                      <a:gd name="T10" fmla="*/ 27 w 148"/>
                      <a:gd name="T11" fmla="*/ 167 h 361"/>
                      <a:gd name="T12" fmla="*/ 7 w 148"/>
                      <a:gd name="T13" fmla="*/ 121 h 361"/>
                      <a:gd name="T14" fmla="*/ 0 w 148"/>
                      <a:gd name="T15" fmla="*/ 70 h 361"/>
                      <a:gd name="T16" fmla="*/ 14 w 148"/>
                      <a:gd name="T17" fmla="*/ 37 h 361"/>
                      <a:gd name="T18" fmla="*/ 51 w 148"/>
                      <a:gd name="T19" fmla="*/ 0 h 361"/>
                      <a:gd name="T20" fmla="*/ 14 w 148"/>
                      <a:gd name="T21" fmla="*/ 35 h 361"/>
                      <a:gd name="T22" fmla="*/ 4 w 148"/>
                      <a:gd name="T23" fmla="*/ 72 h 361"/>
                      <a:gd name="T24" fmla="*/ 5 w 148"/>
                      <a:gd name="T25" fmla="*/ 120 h 361"/>
                      <a:gd name="T26" fmla="*/ 24 w 148"/>
                      <a:gd name="T27" fmla="*/ 160 h 361"/>
                      <a:gd name="T28" fmla="*/ 43 w 148"/>
                      <a:gd name="T29" fmla="*/ 227 h 361"/>
                      <a:gd name="T30" fmla="*/ 53 w 148"/>
                      <a:gd name="T31" fmla="*/ 266 h 361"/>
                      <a:gd name="T32" fmla="*/ 71 w 148"/>
                      <a:gd name="T33" fmla="*/ 310 h 361"/>
                      <a:gd name="T34" fmla="*/ 112 w 148"/>
                      <a:gd name="T35" fmla="*/ 345 h 3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48" h="361">
                        <a:moveTo>
                          <a:pt x="148" y="361"/>
                        </a:moveTo>
                        <a:lnTo>
                          <a:pt x="109" y="347"/>
                        </a:lnTo>
                        <a:lnTo>
                          <a:pt x="71" y="306"/>
                        </a:lnTo>
                        <a:lnTo>
                          <a:pt x="54" y="278"/>
                        </a:lnTo>
                        <a:lnTo>
                          <a:pt x="38" y="211"/>
                        </a:lnTo>
                        <a:lnTo>
                          <a:pt x="27" y="167"/>
                        </a:lnTo>
                        <a:lnTo>
                          <a:pt x="7" y="121"/>
                        </a:lnTo>
                        <a:lnTo>
                          <a:pt x="0" y="70"/>
                        </a:lnTo>
                        <a:lnTo>
                          <a:pt x="14" y="37"/>
                        </a:lnTo>
                        <a:lnTo>
                          <a:pt x="51" y="0"/>
                        </a:lnTo>
                        <a:lnTo>
                          <a:pt x="14" y="35"/>
                        </a:lnTo>
                        <a:lnTo>
                          <a:pt x="4" y="72"/>
                        </a:lnTo>
                        <a:lnTo>
                          <a:pt x="5" y="120"/>
                        </a:lnTo>
                        <a:lnTo>
                          <a:pt x="24" y="160"/>
                        </a:lnTo>
                        <a:lnTo>
                          <a:pt x="43" y="227"/>
                        </a:lnTo>
                        <a:lnTo>
                          <a:pt x="53" y="266"/>
                        </a:lnTo>
                        <a:lnTo>
                          <a:pt x="71" y="310"/>
                        </a:lnTo>
                        <a:lnTo>
                          <a:pt x="112" y="345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588" name="Freeform 476"/>
                  <p:cNvSpPr>
                    <a:spLocks/>
                  </p:cNvSpPr>
                  <p:nvPr/>
                </p:nvSpPr>
                <p:spPr bwMode="auto">
                  <a:xfrm>
                    <a:off x="3875" y="2843"/>
                    <a:ext cx="72" cy="181"/>
                  </a:xfrm>
                  <a:custGeom>
                    <a:avLst/>
                    <a:gdLst>
                      <a:gd name="T0" fmla="*/ 144 w 144"/>
                      <a:gd name="T1" fmla="*/ 361 h 361"/>
                      <a:gd name="T2" fmla="*/ 90 w 144"/>
                      <a:gd name="T3" fmla="*/ 313 h 361"/>
                      <a:gd name="T4" fmla="*/ 66 w 144"/>
                      <a:gd name="T5" fmla="*/ 273 h 361"/>
                      <a:gd name="T6" fmla="*/ 56 w 144"/>
                      <a:gd name="T7" fmla="*/ 234 h 361"/>
                      <a:gd name="T8" fmla="*/ 34 w 144"/>
                      <a:gd name="T9" fmla="*/ 164 h 361"/>
                      <a:gd name="T10" fmla="*/ 20 w 144"/>
                      <a:gd name="T11" fmla="*/ 118 h 361"/>
                      <a:gd name="T12" fmla="*/ 12 w 144"/>
                      <a:gd name="T13" fmla="*/ 83 h 361"/>
                      <a:gd name="T14" fmla="*/ 24 w 144"/>
                      <a:gd name="T15" fmla="*/ 42 h 361"/>
                      <a:gd name="T16" fmla="*/ 47 w 144"/>
                      <a:gd name="T17" fmla="*/ 0 h 361"/>
                      <a:gd name="T18" fmla="*/ 10 w 144"/>
                      <a:gd name="T19" fmla="*/ 35 h 361"/>
                      <a:gd name="T20" fmla="*/ 0 w 144"/>
                      <a:gd name="T21" fmla="*/ 72 h 361"/>
                      <a:gd name="T22" fmla="*/ 1 w 144"/>
                      <a:gd name="T23" fmla="*/ 120 h 361"/>
                      <a:gd name="T24" fmla="*/ 20 w 144"/>
                      <a:gd name="T25" fmla="*/ 160 h 361"/>
                      <a:gd name="T26" fmla="*/ 39 w 144"/>
                      <a:gd name="T27" fmla="*/ 227 h 361"/>
                      <a:gd name="T28" fmla="*/ 49 w 144"/>
                      <a:gd name="T29" fmla="*/ 266 h 361"/>
                      <a:gd name="T30" fmla="*/ 68 w 144"/>
                      <a:gd name="T31" fmla="*/ 310 h 361"/>
                      <a:gd name="T32" fmla="*/ 108 w 144"/>
                      <a:gd name="T33" fmla="*/ 345 h 361"/>
                      <a:gd name="T34" fmla="*/ 144 w 144"/>
                      <a:gd name="T35" fmla="*/ 361 h 3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44" h="361">
                        <a:moveTo>
                          <a:pt x="144" y="361"/>
                        </a:moveTo>
                        <a:lnTo>
                          <a:pt x="90" y="313"/>
                        </a:lnTo>
                        <a:lnTo>
                          <a:pt x="66" y="273"/>
                        </a:lnTo>
                        <a:lnTo>
                          <a:pt x="56" y="234"/>
                        </a:lnTo>
                        <a:lnTo>
                          <a:pt x="34" y="164"/>
                        </a:lnTo>
                        <a:lnTo>
                          <a:pt x="20" y="118"/>
                        </a:lnTo>
                        <a:lnTo>
                          <a:pt x="12" y="83"/>
                        </a:lnTo>
                        <a:lnTo>
                          <a:pt x="24" y="42"/>
                        </a:lnTo>
                        <a:lnTo>
                          <a:pt x="47" y="0"/>
                        </a:lnTo>
                        <a:lnTo>
                          <a:pt x="10" y="35"/>
                        </a:lnTo>
                        <a:lnTo>
                          <a:pt x="0" y="72"/>
                        </a:lnTo>
                        <a:lnTo>
                          <a:pt x="1" y="120"/>
                        </a:lnTo>
                        <a:lnTo>
                          <a:pt x="20" y="160"/>
                        </a:lnTo>
                        <a:lnTo>
                          <a:pt x="39" y="227"/>
                        </a:lnTo>
                        <a:lnTo>
                          <a:pt x="49" y="266"/>
                        </a:lnTo>
                        <a:lnTo>
                          <a:pt x="68" y="310"/>
                        </a:lnTo>
                        <a:lnTo>
                          <a:pt x="108" y="345"/>
                        </a:lnTo>
                        <a:lnTo>
                          <a:pt x="144" y="361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E04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46598" name="Group 486"/>
                  <p:cNvGrpSpPr>
                    <a:grpSpLocks/>
                  </p:cNvGrpSpPr>
                  <p:nvPr/>
                </p:nvGrpSpPr>
                <p:grpSpPr bwMode="auto">
                  <a:xfrm>
                    <a:off x="3997" y="2996"/>
                    <a:ext cx="795" cy="297"/>
                    <a:chOff x="3997" y="2996"/>
                    <a:chExt cx="795" cy="297"/>
                  </a:xfrm>
                </p:grpSpPr>
                <p:sp>
                  <p:nvSpPr>
                    <p:cNvPr id="346589" name="Freeform 477"/>
                    <p:cNvSpPr>
                      <a:spLocks/>
                    </p:cNvSpPr>
                    <p:nvPr/>
                  </p:nvSpPr>
                  <p:spPr bwMode="auto">
                    <a:xfrm>
                      <a:off x="3997" y="2996"/>
                      <a:ext cx="791" cy="297"/>
                    </a:xfrm>
                    <a:custGeom>
                      <a:avLst/>
                      <a:gdLst>
                        <a:gd name="T0" fmla="*/ 381 w 1582"/>
                        <a:gd name="T1" fmla="*/ 0 h 595"/>
                        <a:gd name="T2" fmla="*/ 406 w 1582"/>
                        <a:gd name="T3" fmla="*/ 63 h 595"/>
                        <a:gd name="T4" fmla="*/ 466 w 1582"/>
                        <a:gd name="T5" fmla="*/ 144 h 595"/>
                        <a:gd name="T6" fmla="*/ 566 w 1582"/>
                        <a:gd name="T7" fmla="*/ 202 h 595"/>
                        <a:gd name="T8" fmla="*/ 705 w 1582"/>
                        <a:gd name="T9" fmla="*/ 243 h 595"/>
                        <a:gd name="T10" fmla="*/ 867 w 1582"/>
                        <a:gd name="T11" fmla="*/ 280 h 595"/>
                        <a:gd name="T12" fmla="*/ 997 w 1582"/>
                        <a:gd name="T13" fmla="*/ 285 h 595"/>
                        <a:gd name="T14" fmla="*/ 1132 w 1582"/>
                        <a:gd name="T15" fmla="*/ 280 h 595"/>
                        <a:gd name="T16" fmla="*/ 1157 w 1582"/>
                        <a:gd name="T17" fmla="*/ 264 h 595"/>
                        <a:gd name="T18" fmla="*/ 1195 w 1582"/>
                        <a:gd name="T19" fmla="*/ 218 h 595"/>
                        <a:gd name="T20" fmla="*/ 1227 w 1582"/>
                        <a:gd name="T21" fmla="*/ 183 h 595"/>
                        <a:gd name="T22" fmla="*/ 1271 w 1582"/>
                        <a:gd name="T23" fmla="*/ 153 h 595"/>
                        <a:gd name="T24" fmla="*/ 1285 w 1582"/>
                        <a:gd name="T25" fmla="*/ 118 h 595"/>
                        <a:gd name="T26" fmla="*/ 1307 w 1582"/>
                        <a:gd name="T27" fmla="*/ 88 h 595"/>
                        <a:gd name="T28" fmla="*/ 1337 w 1582"/>
                        <a:gd name="T29" fmla="*/ 72 h 595"/>
                        <a:gd name="T30" fmla="*/ 1375 w 1582"/>
                        <a:gd name="T31" fmla="*/ 58 h 595"/>
                        <a:gd name="T32" fmla="*/ 1431 w 1582"/>
                        <a:gd name="T33" fmla="*/ 52 h 595"/>
                        <a:gd name="T34" fmla="*/ 1488 w 1582"/>
                        <a:gd name="T35" fmla="*/ 66 h 595"/>
                        <a:gd name="T36" fmla="*/ 1539 w 1582"/>
                        <a:gd name="T37" fmla="*/ 91 h 595"/>
                        <a:gd name="T38" fmla="*/ 1567 w 1582"/>
                        <a:gd name="T39" fmla="*/ 123 h 595"/>
                        <a:gd name="T40" fmla="*/ 1578 w 1582"/>
                        <a:gd name="T41" fmla="*/ 165 h 595"/>
                        <a:gd name="T42" fmla="*/ 1558 w 1582"/>
                        <a:gd name="T43" fmla="*/ 250 h 595"/>
                        <a:gd name="T44" fmla="*/ 1577 w 1582"/>
                        <a:gd name="T45" fmla="*/ 281 h 595"/>
                        <a:gd name="T46" fmla="*/ 1582 w 1582"/>
                        <a:gd name="T47" fmla="*/ 320 h 595"/>
                        <a:gd name="T48" fmla="*/ 1570 w 1582"/>
                        <a:gd name="T49" fmla="*/ 350 h 595"/>
                        <a:gd name="T50" fmla="*/ 1541 w 1582"/>
                        <a:gd name="T51" fmla="*/ 383 h 595"/>
                        <a:gd name="T52" fmla="*/ 1522 w 1582"/>
                        <a:gd name="T53" fmla="*/ 408 h 595"/>
                        <a:gd name="T54" fmla="*/ 1538 w 1582"/>
                        <a:gd name="T55" fmla="*/ 442 h 595"/>
                        <a:gd name="T56" fmla="*/ 1533 w 1582"/>
                        <a:gd name="T57" fmla="*/ 479 h 595"/>
                        <a:gd name="T58" fmla="*/ 1516 w 1582"/>
                        <a:gd name="T59" fmla="*/ 505 h 595"/>
                        <a:gd name="T60" fmla="*/ 1500 w 1582"/>
                        <a:gd name="T61" fmla="*/ 530 h 595"/>
                        <a:gd name="T62" fmla="*/ 1490 w 1582"/>
                        <a:gd name="T63" fmla="*/ 572 h 595"/>
                        <a:gd name="T64" fmla="*/ 1473 w 1582"/>
                        <a:gd name="T65" fmla="*/ 590 h 595"/>
                        <a:gd name="T66" fmla="*/ 1427 w 1582"/>
                        <a:gd name="T67" fmla="*/ 595 h 595"/>
                        <a:gd name="T68" fmla="*/ 1359 w 1582"/>
                        <a:gd name="T69" fmla="*/ 593 h 595"/>
                        <a:gd name="T70" fmla="*/ 1298 w 1582"/>
                        <a:gd name="T71" fmla="*/ 579 h 595"/>
                        <a:gd name="T72" fmla="*/ 1227 w 1582"/>
                        <a:gd name="T73" fmla="*/ 558 h 595"/>
                        <a:gd name="T74" fmla="*/ 1179 w 1582"/>
                        <a:gd name="T75" fmla="*/ 533 h 595"/>
                        <a:gd name="T76" fmla="*/ 1147 w 1582"/>
                        <a:gd name="T77" fmla="*/ 512 h 595"/>
                        <a:gd name="T78" fmla="*/ 1031 w 1582"/>
                        <a:gd name="T79" fmla="*/ 528 h 595"/>
                        <a:gd name="T80" fmla="*/ 877 w 1582"/>
                        <a:gd name="T81" fmla="*/ 549 h 595"/>
                        <a:gd name="T82" fmla="*/ 761 w 1582"/>
                        <a:gd name="T83" fmla="*/ 558 h 595"/>
                        <a:gd name="T84" fmla="*/ 644 w 1582"/>
                        <a:gd name="T85" fmla="*/ 558 h 595"/>
                        <a:gd name="T86" fmla="*/ 491 w 1582"/>
                        <a:gd name="T87" fmla="*/ 554 h 595"/>
                        <a:gd name="T88" fmla="*/ 400 w 1582"/>
                        <a:gd name="T89" fmla="*/ 538 h 595"/>
                        <a:gd name="T90" fmla="*/ 240 w 1582"/>
                        <a:gd name="T91" fmla="*/ 475 h 595"/>
                        <a:gd name="T92" fmla="*/ 140 w 1582"/>
                        <a:gd name="T93" fmla="*/ 419 h 595"/>
                        <a:gd name="T94" fmla="*/ 80 w 1582"/>
                        <a:gd name="T95" fmla="*/ 332 h 595"/>
                        <a:gd name="T96" fmla="*/ 39 w 1582"/>
                        <a:gd name="T97" fmla="*/ 297 h 595"/>
                        <a:gd name="T98" fmla="*/ 0 w 1582"/>
                        <a:gd name="T99" fmla="*/ 209 h 595"/>
                        <a:gd name="T100" fmla="*/ 72 w 1582"/>
                        <a:gd name="T101" fmla="*/ 158 h 595"/>
                        <a:gd name="T102" fmla="*/ 169 w 1582"/>
                        <a:gd name="T103" fmla="*/ 140 h 595"/>
                        <a:gd name="T104" fmla="*/ 277 w 1582"/>
                        <a:gd name="T105" fmla="*/ 42 h 595"/>
                        <a:gd name="T106" fmla="*/ 340 w 1582"/>
                        <a:gd name="T107" fmla="*/ 24 h 595"/>
                        <a:gd name="T108" fmla="*/ 381 w 1582"/>
                        <a:gd name="T109" fmla="*/ 0 h 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</a:cxnLst>
                      <a:rect l="0" t="0" r="r" b="b"/>
                      <a:pathLst>
                        <a:path w="1582" h="595">
                          <a:moveTo>
                            <a:pt x="381" y="0"/>
                          </a:moveTo>
                          <a:lnTo>
                            <a:pt x="406" y="63"/>
                          </a:lnTo>
                          <a:lnTo>
                            <a:pt x="466" y="144"/>
                          </a:lnTo>
                          <a:lnTo>
                            <a:pt x="566" y="202"/>
                          </a:lnTo>
                          <a:lnTo>
                            <a:pt x="705" y="243"/>
                          </a:lnTo>
                          <a:lnTo>
                            <a:pt x="867" y="280"/>
                          </a:lnTo>
                          <a:lnTo>
                            <a:pt x="997" y="285"/>
                          </a:lnTo>
                          <a:lnTo>
                            <a:pt x="1132" y="280"/>
                          </a:lnTo>
                          <a:lnTo>
                            <a:pt x="1157" y="264"/>
                          </a:lnTo>
                          <a:lnTo>
                            <a:pt x="1195" y="218"/>
                          </a:lnTo>
                          <a:lnTo>
                            <a:pt x="1227" y="183"/>
                          </a:lnTo>
                          <a:lnTo>
                            <a:pt x="1271" y="153"/>
                          </a:lnTo>
                          <a:lnTo>
                            <a:pt x="1285" y="118"/>
                          </a:lnTo>
                          <a:lnTo>
                            <a:pt x="1307" y="88"/>
                          </a:lnTo>
                          <a:lnTo>
                            <a:pt x="1337" y="72"/>
                          </a:lnTo>
                          <a:lnTo>
                            <a:pt x="1375" y="58"/>
                          </a:lnTo>
                          <a:lnTo>
                            <a:pt x="1431" y="52"/>
                          </a:lnTo>
                          <a:lnTo>
                            <a:pt x="1488" y="66"/>
                          </a:lnTo>
                          <a:lnTo>
                            <a:pt x="1539" y="91"/>
                          </a:lnTo>
                          <a:lnTo>
                            <a:pt x="1567" y="123"/>
                          </a:lnTo>
                          <a:lnTo>
                            <a:pt x="1578" y="165"/>
                          </a:lnTo>
                          <a:lnTo>
                            <a:pt x="1558" y="250"/>
                          </a:lnTo>
                          <a:lnTo>
                            <a:pt x="1577" y="281"/>
                          </a:lnTo>
                          <a:lnTo>
                            <a:pt x="1582" y="320"/>
                          </a:lnTo>
                          <a:lnTo>
                            <a:pt x="1570" y="350"/>
                          </a:lnTo>
                          <a:lnTo>
                            <a:pt x="1541" y="383"/>
                          </a:lnTo>
                          <a:lnTo>
                            <a:pt x="1522" y="408"/>
                          </a:lnTo>
                          <a:lnTo>
                            <a:pt x="1538" y="442"/>
                          </a:lnTo>
                          <a:lnTo>
                            <a:pt x="1533" y="479"/>
                          </a:lnTo>
                          <a:lnTo>
                            <a:pt x="1516" y="505"/>
                          </a:lnTo>
                          <a:lnTo>
                            <a:pt x="1500" y="530"/>
                          </a:lnTo>
                          <a:lnTo>
                            <a:pt x="1490" y="572"/>
                          </a:lnTo>
                          <a:lnTo>
                            <a:pt x="1473" y="590"/>
                          </a:lnTo>
                          <a:lnTo>
                            <a:pt x="1427" y="595"/>
                          </a:lnTo>
                          <a:lnTo>
                            <a:pt x="1359" y="593"/>
                          </a:lnTo>
                          <a:lnTo>
                            <a:pt x="1298" y="579"/>
                          </a:lnTo>
                          <a:lnTo>
                            <a:pt x="1227" y="558"/>
                          </a:lnTo>
                          <a:lnTo>
                            <a:pt x="1179" y="533"/>
                          </a:lnTo>
                          <a:lnTo>
                            <a:pt x="1147" y="512"/>
                          </a:lnTo>
                          <a:lnTo>
                            <a:pt x="1031" y="528"/>
                          </a:lnTo>
                          <a:lnTo>
                            <a:pt x="877" y="549"/>
                          </a:lnTo>
                          <a:lnTo>
                            <a:pt x="761" y="558"/>
                          </a:lnTo>
                          <a:lnTo>
                            <a:pt x="644" y="558"/>
                          </a:lnTo>
                          <a:lnTo>
                            <a:pt x="491" y="554"/>
                          </a:lnTo>
                          <a:lnTo>
                            <a:pt x="400" y="538"/>
                          </a:lnTo>
                          <a:lnTo>
                            <a:pt x="240" y="475"/>
                          </a:lnTo>
                          <a:lnTo>
                            <a:pt x="140" y="419"/>
                          </a:lnTo>
                          <a:lnTo>
                            <a:pt x="80" y="332"/>
                          </a:lnTo>
                          <a:lnTo>
                            <a:pt x="39" y="297"/>
                          </a:lnTo>
                          <a:lnTo>
                            <a:pt x="0" y="209"/>
                          </a:lnTo>
                          <a:lnTo>
                            <a:pt x="72" y="158"/>
                          </a:lnTo>
                          <a:lnTo>
                            <a:pt x="169" y="140"/>
                          </a:lnTo>
                          <a:lnTo>
                            <a:pt x="277" y="42"/>
                          </a:lnTo>
                          <a:lnTo>
                            <a:pt x="340" y="24"/>
                          </a:lnTo>
                          <a:lnTo>
                            <a:pt x="381" y="0"/>
                          </a:lnTo>
                          <a:close/>
                        </a:path>
                      </a:pathLst>
                    </a:custGeom>
                    <a:solidFill>
                      <a:srgbClr val="E0A080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90" name="Freeform 478"/>
                    <p:cNvSpPr>
                      <a:spLocks/>
                    </p:cNvSpPr>
                    <p:nvPr/>
                  </p:nvSpPr>
                  <p:spPr bwMode="auto">
                    <a:xfrm>
                      <a:off x="4677" y="3053"/>
                      <a:ext cx="17" cy="69"/>
                    </a:xfrm>
                    <a:custGeom>
                      <a:avLst/>
                      <a:gdLst>
                        <a:gd name="T0" fmla="*/ 36 w 36"/>
                        <a:gd name="T1" fmla="*/ 0 h 137"/>
                        <a:gd name="T2" fmla="*/ 19 w 36"/>
                        <a:gd name="T3" fmla="*/ 5 h 137"/>
                        <a:gd name="T4" fmla="*/ 7 w 36"/>
                        <a:gd name="T5" fmla="*/ 25 h 137"/>
                        <a:gd name="T6" fmla="*/ 0 w 36"/>
                        <a:gd name="T7" fmla="*/ 44 h 137"/>
                        <a:gd name="T8" fmla="*/ 0 w 36"/>
                        <a:gd name="T9" fmla="*/ 62 h 137"/>
                        <a:gd name="T10" fmla="*/ 9 w 36"/>
                        <a:gd name="T11" fmla="*/ 100 h 137"/>
                        <a:gd name="T12" fmla="*/ 7 w 36"/>
                        <a:gd name="T13" fmla="*/ 137 h 1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137">
                          <a:moveTo>
                            <a:pt x="36" y="0"/>
                          </a:moveTo>
                          <a:lnTo>
                            <a:pt x="19" y="5"/>
                          </a:lnTo>
                          <a:lnTo>
                            <a:pt x="7" y="25"/>
                          </a:lnTo>
                          <a:lnTo>
                            <a:pt x="0" y="44"/>
                          </a:lnTo>
                          <a:lnTo>
                            <a:pt x="0" y="62"/>
                          </a:lnTo>
                          <a:lnTo>
                            <a:pt x="9" y="100"/>
                          </a:lnTo>
                          <a:lnTo>
                            <a:pt x="7" y="137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91" name="Freeform 479"/>
                    <p:cNvSpPr>
                      <a:spLocks/>
                    </p:cNvSpPr>
                    <p:nvPr/>
                  </p:nvSpPr>
                  <p:spPr bwMode="auto">
                    <a:xfrm>
                      <a:off x="4760" y="3141"/>
                      <a:ext cx="32" cy="10"/>
                    </a:xfrm>
                    <a:custGeom>
                      <a:avLst/>
                      <a:gdLst>
                        <a:gd name="T0" fmla="*/ 64 w 64"/>
                        <a:gd name="T1" fmla="*/ 9 h 20"/>
                        <a:gd name="T2" fmla="*/ 42 w 64"/>
                        <a:gd name="T3" fmla="*/ 20 h 20"/>
                        <a:gd name="T4" fmla="*/ 15 w 64"/>
                        <a:gd name="T5" fmla="*/ 14 h 20"/>
                        <a:gd name="T6" fmla="*/ 0 w 64"/>
                        <a:gd name="T7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64" h="20">
                          <a:moveTo>
                            <a:pt x="64" y="9"/>
                          </a:moveTo>
                          <a:lnTo>
                            <a:pt x="42" y="20"/>
                          </a:lnTo>
                          <a:lnTo>
                            <a:pt x="15" y="14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92" name="Freeform 480"/>
                    <p:cNvSpPr>
                      <a:spLocks/>
                    </p:cNvSpPr>
                    <p:nvPr/>
                  </p:nvSpPr>
                  <p:spPr bwMode="auto">
                    <a:xfrm>
                      <a:off x="4743" y="3219"/>
                      <a:ext cx="36" cy="12"/>
                    </a:xfrm>
                    <a:custGeom>
                      <a:avLst/>
                      <a:gdLst>
                        <a:gd name="T0" fmla="*/ 71 w 71"/>
                        <a:gd name="T1" fmla="*/ 0 h 23"/>
                        <a:gd name="T2" fmla="*/ 63 w 71"/>
                        <a:gd name="T3" fmla="*/ 18 h 23"/>
                        <a:gd name="T4" fmla="*/ 41 w 71"/>
                        <a:gd name="T5" fmla="*/ 23 h 23"/>
                        <a:gd name="T6" fmla="*/ 20 w 71"/>
                        <a:gd name="T7" fmla="*/ 16 h 23"/>
                        <a:gd name="T8" fmla="*/ 0 w 71"/>
                        <a:gd name="T9" fmla="*/ 3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3">
                          <a:moveTo>
                            <a:pt x="71" y="0"/>
                          </a:moveTo>
                          <a:lnTo>
                            <a:pt x="63" y="18"/>
                          </a:lnTo>
                          <a:lnTo>
                            <a:pt x="41" y="23"/>
                          </a:lnTo>
                          <a:lnTo>
                            <a:pt x="20" y="1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93" name="Freeform 481"/>
                    <p:cNvSpPr>
                      <a:spLocks/>
                    </p:cNvSpPr>
                    <p:nvPr/>
                  </p:nvSpPr>
                  <p:spPr bwMode="auto">
                    <a:xfrm>
                      <a:off x="4536" y="3163"/>
                      <a:ext cx="45" cy="89"/>
                    </a:xfrm>
                    <a:custGeom>
                      <a:avLst/>
                      <a:gdLst>
                        <a:gd name="T0" fmla="*/ 0 w 90"/>
                        <a:gd name="T1" fmla="*/ 0 h 178"/>
                        <a:gd name="T2" fmla="*/ 29 w 90"/>
                        <a:gd name="T3" fmla="*/ 25 h 178"/>
                        <a:gd name="T4" fmla="*/ 61 w 90"/>
                        <a:gd name="T5" fmla="*/ 64 h 178"/>
                        <a:gd name="T6" fmla="*/ 77 w 90"/>
                        <a:gd name="T7" fmla="*/ 109 h 178"/>
                        <a:gd name="T8" fmla="*/ 90 w 90"/>
                        <a:gd name="T9" fmla="*/ 138 h 178"/>
                        <a:gd name="T10" fmla="*/ 77 w 90"/>
                        <a:gd name="T11" fmla="*/ 178 h 1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0" h="178">
                          <a:moveTo>
                            <a:pt x="0" y="0"/>
                          </a:moveTo>
                          <a:lnTo>
                            <a:pt x="29" y="25"/>
                          </a:lnTo>
                          <a:lnTo>
                            <a:pt x="61" y="64"/>
                          </a:lnTo>
                          <a:lnTo>
                            <a:pt x="77" y="109"/>
                          </a:lnTo>
                          <a:lnTo>
                            <a:pt x="90" y="138"/>
                          </a:lnTo>
                          <a:lnTo>
                            <a:pt x="77" y="178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94" name="Freeform 482"/>
                    <p:cNvSpPr>
                      <a:spLocks/>
                    </p:cNvSpPr>
                    <p:nvPr/>
                  </p:nvSpPr>
                  <p:spPr bwMode="auto">
                    <a:xfrm>
                      <a:off x="4681" y="3109"/>
                      <a:ext cx="46" cy="24"/>
                    </a:xfrm>
                    <a:custGeom>
                      <a:avLst/>
                      <a:gdLst>
                        <a:gd name="T0" fmla="*/ 0 w 92"/>
                        <a:gd name="T1" fmla="*/ 47 h 47"/>
                        <a:gd name="T2" fmla="*/ 17 w 92"/>
                        <a:gd name="T3" fmla="*/ 24 h 47"/>
                        <a:gd name="T4" fmla="*/ 37 w 92"/>
                        <a:gd name="T5" fmla="*/ 9 h 47"/>
                        <a:gd name="T6" fmla="*/ 59 w 92"/>
                        <a:gd name="T7" fmla="*/ 0 h 47"/>
                        <a:gd name="T8" fmla="*/ 92 w 92"/>
                        <a:gd name="T9" fmla="*/ 3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2" h="47">
                          <a:moveTo>
                            <a:pt x="0" y="47"/>
                          </a:moveTo>
                          <a:lnTo>
                            <a:pt x="17" y="24"/>
                          </a:lnTo>
                          <a:lnTo>
                            <a:pt x="37" y="9"/>
                          </a:lnTo>
                          <a:lnTo>
                            <a:pt x="59" y="0"/>
                          </a:lnTo>
                          <a:lnTo>
                            <a:pt x="92" y="3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95" name="Freeform 483"/>
                    <p:cNvSpPr>
                      <a:spLocks/>
                    </p:cNvSpPr>
                    <p:nvPr/>
                  </p:nvSpPr>
                  <p:spPr bwMode="auto">
                    <a:xfrm>
                      <a:off x="4717" y="3084"/>
                      <a:ext cx="29" cy="25"/>
                    </a:xfrm>
                    <a:custGeom>
                      <a:avLst/>
                      <a:gdLst>
                        <a:gd name="T0" fmla="*/ 60 w 60"/>
                        <a:gd name="T1" fmla="*/ 0 h 51"/>
                        <a:gd name="T2" fmla="*/ 41 w 60"/>
                        <a:gd name="T3" fmla="*/ 0 h 51"/>
                        <a:gd name="T4" fmla="*/ 26 w 60"/>
                        <a:gd name="T5" fmla="*/ 8 h 51"/>
                        <a:gd name="T6" fmla="*/ 14 w 60"/>
                        <a:gd name="T7" fmla="*/ 17 h 51"/>
                        <a:gd name="T8" fmla="*/ 4 w 60"/>
                        <a:gd name="T9" fmla="*/ 33 h 51"/>
                        <a:gd name="T10" fmla="*/ 0 w 60"/>
                        <a:gd name="T11" fmla="*/ 51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0" h="51">
                          <a:moveTo>
                            <a:pt x="60" y="0"/>
                          </a:moveTo>
                          <a:lnTo>
                            <a:pt x="41" y="0"/>
                          </a:lnTo>
                          <a:lnTo>
                            <a:pt x="26" y="8"/>
                          </a:lnTo>
                          <a:lnTo>
                            <a:pt x="14" y="17"/>
                          </a:lnTo>
                          <a:lnTo>
                            <a:pt x="4" y="33"/>
                          </a:lnTo>
                          <a:lnTo>
                            <a:pt x="0" y="51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96" name="Freeform 484"/>
                    <p:cNvSpPr>
                      <a:spLocks/>
                    </p:cNvSpPr>
                    <p:nvPr/>
                  </p:nvSpPr>
                  <p:spPr bwMode="auto">
                    <a:xfrm>
                      <a:off x="4712" y="3049"/>
                      <a:ext cx="12" cy="36"/>
                    </a:xfrm>
                    <a:custGeom>
                      <a:avLst/>
                      <a:gdLst>
                        <a:gd name="T0" fmla="*/ 23 w 23"/>
                        <a:gd name="T1" fmla="*/ 0 h 72"/>
                        <a:gd name="T2" fmla="*/ 13 w 23"/>
                        <a:gd name="T3" fmla="*/ 9 h 72"/>
                        <a:gd name="T4" fmla="*/ 5 w 23"/>
                        <a:gd name="T5" fmla="*/ 30 h 72"/>
                        <a:gd name="T6" fmla="*/ 0 w 23"/>
                        <a:gd name="T7" fmla="*/ 51 h 72"/>
                        <a:gd name="T8" fmla="*/ 0 w 23"/>
                        <a:gd name="T9" fmla="*/ 72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72">
                          <a:moveTo>
                            <a:pt x="23" y="0"/>
                          </a:moveTo>
                          <a:lnTo>
                            <a:pt x="13" y="9"/>
                          </a:lnTo>
                          <a:lnTo>
                            <a:pt x="5" y="30"/>
                          </a:lnTo>
                          <a:lnTo>
                            <a:pt x="0" y="51"/>
                          </a:lnTo>
                          <a:lnTo>
                            <a:pt x="0" y="72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597" name="Freeform 485"/>
                    <p:cNvSpPr>
                      <a:spLocks/>
                    </p:cNvSpPr>
                    <p:nvPr/>
                  </p:nvSpPr>
                  <p:spPr bwMode="auto">
                    <a:xfrm>
                      <a:off x="4692" y="3064"/>
                      <a:ext cx="20" cy="21"/>
                    </a:xfrm>
                    <a:custGeom>
                      <a:avLst/>
                      <a:gdLst>
                        <a:gd name="T0" fmla="*/ 0 w 41"/>
                        <a:gd name="T1" fmla="*/ 0 h 40"/>
                        <a:gd name="T2" fmla="*/ 19 w 41"/>
                        <a:gd name="T3" fmla="*/ 9 h 40"/>
                        <a:gd name="T4" fmla="*/ 30 w 41"/>
                        <a:gd name="T5" fmla="*/ 23 h 40"/>
                        <a:gd name="T6" fmla="*/ 41 w 41"/>
                        <a:gd name="T7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1" h="40">
                          <a:moveTo>
                            <a:pt x="0" y="0"/>
                          </a:moveTo>
                          <a:lnTo>
                            <a:pt x="19" y="9"/>
                          </a:lnTo>
                          <a:lnTo>
                            <a:pt x="30" y="23"/>
                          </a:lnTo>
                          <a:lnTo>
                            <a:pt x="41" y="4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46599" name="Freeform 487"/>
                  <p:cNvSpPr>
                    <a:spLocks/>
                  </p:cNvSpPr>
                  <p:nvPr/>
                </p:nvSpPr>
                <p:spPr bwMode="auto">
                  <a:xfrm>
                    <a:off x="3939" y="2910"/>
                    <a:ext cx="260" cy="218"/>
                  </a:xfrm>
                  <a:custGeom>
                    <a:avLst/>
                    <a:gdLst>
                      <a:gd name="T0" fmla="*/ 0 w 522"/>
                      <a:gd name="T1" fmla="*/ 227 h 435"/>
                      <a:gd name="T2" fmla="*/ 5 w 522"/>
                      <a:gd name="T3" fmla="*/ 276 h 435"/>
                      <a:gd name="T4" fmla="*/ 29 w 522"/>
                      <a:gd name="T5" fmla="*/ 310 h 435"/>
                      <a:gd name="T6" fmla="*/ 31 w 522"/>
                      <a:gd name="T7" fmla="*/ 317 h 435"/>
                      <a:gd name="T8" fmla="*/ 60 w 522"/>
                      <a:gd name="T9" fmla="*/ 361 h 435"/>
                      <a:gd name="T10" fmla="*/ 56 w 522"/>
                      <a:gd name="T11" fmla="*/ 368 h 435"/>
                      <a:gd name="T12" fmla="*/ 87 w 522"/>
                      <a:gd name="T13" fmla="*/ 403 h 435"/>
                      <a:gd name="T14" fmla="*/ 133 w 522"/>
                      <a:gd name="T15" fmla="*/ 435 h 435"/>
                      <a:gd name="T16" fmla="*/ 156 w 522"/>
                      <a:gd name="T17" fmla="*/ 403 h 435"/>
                      <a:gd name="T18" fmla="*/ 189 w 522"/>
                      <a:gd name="T19" fmla="*/ 375 h 435"/>
                      <a:gd name="T20" fmla="*/ 221 w 522"/>
                      <a:gd name="T21" fmla="*/ 350 h 435"/>
                      <a:gd name="T22" fmla="*/ 257 w 522"/>
                      <a:gd name="T23" fmla="*/ 347 h 435"/>
                      <a:gd name="T24" fmla="*/ 308 w 522"/>
                      <a:gd name="T25" fmla="*/ 345 h 435"/>
                      <a:gd name="T26" fmla="*/ 335 w 522"/>
                      <a:gd name="T27" fmla="*/ 308 h 435"/>
                      <a:gd name="T28" fmla="*/ 360 w 522"/>
                      <a:gd name="T29" fmla="*/ 276 h 435"/>
                      <a:gd name="T30" fmla="*/ 393 w 522"/>
                      <a:gd name="T31" fmla="*/ 257 h 435"/>
                      <a:gd name="T32" fmla="*/ 427 w 522"/>
                      <a:gd name="T33" fmla="*/ 243 h 435"/>
                      <a:gd name="T34" fmla="*/ 479 w 522"/>
                      <a:gd name="T35" fmla="*/ 232 h 435"/>
                      <a:gd name="T36" fmla="*/ 513 w 522"/>
                      <a:gd name="T37" fmla="*/ 211 h 435"/>
                      <a:gd name="T38" fmla="*/ 522 w 522"/>
                      <a:gd name="T39" fmla="*/ 190 h 435"/>
                      <a:gd name="T40" fmla="*/ 511 w 522"/>
                      <a:gd name="T41" fmla="*/ 137 h 435"/>
                      <a:gd name="T42" fmla="*/ 506 w 522"/>
                      <a:gd name="T43" fmla="*/ 139 h 435"/>
                      <a:gd name="T44" fmla="*/ 483 w 522"/>
                      <a:gd name="T45" fmla="*/ 93 h 435"/>
                      <a:gd name="T46" fmla="*/ 472 w 522"/>
                      <a:gd name="T47" fmla="*/ 70 h 435"/>
                      <a:gd name="T48" fmla="*/ 472 w 522"/>
                      <a:gd name="T49" fmla="*/ 67 h 435"/>
                      <a:gd name="T50" fmla="*/ 452 w 522"/>
                      <a:gd name="T51" fmla="*/ 37 h 435"/>
                      <a:gd name="T52" fmla="*/ 413 w 522"/>
                      <a:gd name="T53" fmla="*/ 0 h 435"/>
                      <a:gd name="T54" fmla="*/ 345 w 522"/>
                      <a:gd name="T55" fmla="*/ 30 h 435"/>
                      <a:gd name="T56" fmla="*/ 304 w 522"/>
                      <a:gd name="T57" fmla="*/ 88 h 435"/>
                      <a:gd name="T58" fmla="*/ 252 w 522"/>
                      <a:gd name="T59" fmla="*/ 112 h 435"/>
                      <a:gd name="T60" fmla="*/ 172 w 522"/>
                      <a:gd name="T61" fmla="*/ 144 h 435"/>
                      <a:gd name="T62" fmla="*/ 148 w 522"/>
                      <a:gd name="T63" fmla="*/ 186 h 435"/>
                      <a:gd name="T64" fmla="*/ 112 w 522"/>
                      <a:gd name="T65" fmla="*/ 190 h 435"/>
                      <a:gd name="T66" fmla="*/ 63 w 522"/>
                      <a:gd name="T67" fmla="*/ 211 h 435"/>
                      <a:gd name="T68" fmla="*/ 0 w 522"/>
                      <a:gd name="T69" fmla="*/ 227 h 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522" h="435">
                        <a:moveTo>
                          <a:pt x="0" y="227"/>
                        </a:moveTo>
                        <a:lnTo>
                          <a:pt x="5" y="276"/>
                        </a:lnTo>
                        <a:lnTo>
                          <a:pt x="29" y="310"/>
                        </a:lnTo>
                        <a:lnTo>
                          <a:pt x="31" y="317"/>
                        </a:lnTo>
                        <a:lnTo>
                          <a:pt x="60" y="361"/>
                        </a:lnTo>
                        <a:lnTo>
                          <a:pt x="56" y="368"/>
                        </a:lnTo>
                        <a:lnTo>
                          <a:pt x="87" y="403"/>
                        </a:lnTo>
                        <a:lnTo>
                          <a:pt x="133" y="435"/>
                        </a:lnTo>
                        <a:lnTo>
                          <a:pt x="156" y="403"/>
                        </a:lnTo>
                        <a:lnTo>
                          <a:pt x="189" y="375"/>
                        </a:lnTo>
                        <a:lnTo>
                          <a:pt x="221" y="350"/>
                        </a:lnTo>
                        <a:lnTo>
                          <a:pt x="257" y="347"/>
                        </a:lnTo>
                        <a:lnTo>
                          <a:pt x="308" y="345"/>
                        </a:lnTo>
                        <a:lnTo>
                          <a:pt x="335" y="308"/>
                        </a:lnTo>
                        <a:lnTo>
                          <a:pt x="360" y="276"/>
                        </a:lnTo>
                        <a:lnTo>
                          <a:pt x="393" y="257"/>
                        </a:lnTo>
                        <a:lnTo>
                          <a:pt x="427" y="243"/>
                        </a:lnTo>
                        <a:lnTo>
                          <a:pt x="479" y="232"/>
                        </a:lnTo>
                        <a:lnTo>
                          <a:pt x="513" y="211"/>
                        </a:lnTo>
                        <a:lnTo>
                          <a:pt x="522" y="190"/>
                        </a:lnTo>
                        <a:lnTo>
                          <a:pt x="511" y="137"/>
                        </a:lnTo>
                        <a:lnTo>
                          <a:pt x="506" y="139"/>
                        </a:lnTo>
                        <a:lnTo>
                          <a:pt x="483" y="93"/>
                        </a:lnTo>
                        <a:lnTo>
                          <a:pt x="472" y="70"/>
                        </a:lnTo>
                        <a:lnTo>
                          <a:pt x="472" y="67"/>
                        </a:lnTo>
                        <a:lnTo>
                          <a:pt x="452" y="37"/>
                        </a:lnTo>
                        <a:lnTo>
                          <a:pt x="413" y="0"/>
                        </a:lnTo>
                        <a:lnTo>
                          <a:pt x="345" y="30"/>
                        </a:lnTo>
                        <a:lnTo>
                          <a:pt x="304" y="88"/>
                        </a:lnTo>
                        <a:lnTo>
                          <a:pt x="252" y="112"/>
                        </a:lnTo>
                        <a:lnTo>
                          <a:pt x="172" y="144"/>
                        </a:lnTo>
                        <a:lnTo>
                          <a:pt x="148" y="186"/>
                        </a:lnTo>
                        <a:lnTo>
                          <a:pt x="112" y="190"/>
                        </a:lnTo>
                        <a:lnTo>
                          <a:pt x="63" y="211"/>
                        </a:lnTo>
                        <a:lnTo>
                          <a:pt x="0" y="227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600" name="Freeform 488"/>
                  <p:cNvSpPr>
                    <a:spLocks/>
                  </p:cNvSpPr>
                  <p:nvPr/>
                </p:nvSpPr>
                <p:spPr bwMode="auto">
                  <a:xfrm>
                    <a:off x="4049" y="2520"/>
                    <a:ext cx="304" cy="256"/>
                  </a:xfrm>
                  <a:custGeom>
                    <a:avLst/>
                    <a:gdLst>
                      <a:gd name="T0" fmla="*/ 0 w 608"/>
                      <a:gd name="T1" fmla="*/ 0 h 513"/>
                      <a:gd name="T2" fmla="*/ 92 w 608"/>
                      <a:gd name="T3" fmla="*/ 53 h 513"/>
                      <a:gd name="T4" fmla="*/ 177 w 608"/>
                      <a:gd name="T5" fmla="*/ 106 h 513"/>
                      <a:gd name="T6" fmla="*/ 246 w 608"/>
                      <a:gd name="T7" fmla="*/ 140 h 513"/>
                      <a:gd name="T8" fmla="*/ 318 w 608"/>
                      <a:gd name="T9" fmla="*/ 178 h 513"/>
                      <a:gd name="T10" fmla="*/ 418 w 608"/>
                      <a:gd name="T11" fmla="*/ 231 h 513"/>
                      <a:gd name="T12" fmla="*/ 479 w 608"/>
                      <a:gd name="T13" fmla="*/ 332 h 513"/>
                      <a:gd name="T14" fmla="*/ 527 w 608"/>
                      <a:gd name="T15" fmla="*/ 508 h 513"/>
                      <a:gd name="T16" fmla="*/ 572 w 608"/>
                      <a:gd name="T17" fmla="*/ 363 h 513"/>
                      <a:gd name="T18" fmla="*/ 608 w 608"/>
                      <a:gd name="T19" fmla="*/ 268 h 513"/>
                      <a:gd name="T20" fmla="*/ 603 w 608"/>
                      <a:gd name="T21" fmla="*/ 194 h 513"/>
                      <a:gd name="T22" fmla="*/ 606 w 608"/>
                      <a:gd name="T23" fmla="*/ 268 h 513"/>
                      <a:gd name="T24" fmla="*/ 567 w 608"/>
                      <a:gd name="T25" fmla="*/ 361 h 513"/>
                      <a:gd name="T26" fmla="*/ 533 w 608"/>
                      <a:gd name="T27" fmla="*/ 513 h 513"/>
                      <a:gd name="T28" fmla="*/ 481 w 608"/>
                      <a:gd name="T29" fmla="*/ 328 h 513"/>
                      <a:gd name="T30" fmla="*/ 418 w 608"/>
                      <a:gd name="T31" fmla="*/ 233 h 513"/>
                      <a:gd name="T32" fmla="*/ 316 w 608"/>
                      <a:gd name="T33" fmla="*/ 178 h 513"/>
                      <a:gd name="T34" fmla="*/ 245 w 608"/>
                      <a:gd name="T35" fmla="*/ 143 h 513"/>
                      <a:gd name="T36" fmla="*/ 175 w 608"/>
                      <a:gd name="T37" fmla="*/ 106 h 513"/>
                      <a:gd name="T38" fmla="*/ 88 w 608"/>
                      <a:gd name="T39" fmla="*/ 53 h 513"/>
                      <a:gd name="T40" fmla="*/ 0 w 608"/>
                      <a:gd name="T41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608" h="513">
                        <a:moveTo>
                          <a:pt x="0" y="0"/>
                        </a:moveTo>
                        <a:lnTo>
                          <a:pt x="92" y="53"/>
                        </a:lnTo>
                        <a:lnTo>
                          <a:pt x="177" y="106"/>
                        </a:lnTo>
                        <a:lnTo>
                          <a:pt x="246" y="140"/>
                        </a:lnTo>
                        <a:lnTo>
                          <a:pt x="318" y="178"/>
                        </a:lnTo>
                        <a:lnTo>
                          <a:pt x="418" y="231"/>
                        </a:lnTo>
                        <a:lnTo>
                          <a:pt x="479" y="332"/>
                        </a:lnTo>
                        <a:lnTo>
                          <a:pt x="527" y="508"/>
                        </a:lnTo>
                        <a:lnTo>
                          <a:pt x="572" y="363"/>
                        </a:lnTo>
                        <a:lnTo>
                          <a:pt x="608" y="268"/>
                        </a:lnTo>
                        <a:lnTo>
                          <a:pt x="603" y="194"/>
                        </a:lnTo>
                        <a:lnTo>
                          <a:pt x="606" y="268"/>
                        </a:lnTo>
                        <a:lnTo>
                          <a:pt x="567" y="361"/>
                        </a:lnTo>
                        <a:lnTo>
                          <a:pt x="533" y="513"/>
                        </a:lnTo>
                        <a:lnTo>
                          <a:pt x="481" y="328"/>
                        </a:lnTo>
                        <a:lnTo>
                          <a:pt x="418" y="233"/>
                        </a:lnTo>
                        <a:lnTo>
                          <a:pt x="316" y="178"/>
                        </a:lnTo>
                        <a:lnTo>
                          <a:pt x="245" y="143"/>
                        </a:lnTo>
                        <a:lnTo>
                          <a:pt x="175" y="106"/>
                        </a:lnTo>
                        <a:lnTo>
                          <a:pt x="88" y="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601" name="Freeform 489"/>
                  <p:cNvSpPr>
                    <a:spLocks/>
                  </p:cNvSpPr>
                  <p:nvPr/>
                </p:nvSpPr>
                <p:spPr bwMode="auto">
                  <a:xfrm>
                    <a:off x="4082" y="2743"/>
                    <a:ext cx="118" cy="219"/>
                  </a:xfrm>
                  <a:custGeom>
                    <a:avLst/>
                    <a:gdLst>
                      <a:gd name="T0" fmla="*/ 111 w 236"/>
                      <a:gd name="T1" fmla="*/ 333 h 439"/>
                      <a:gd name="T2" fmla="*/ 43 w 236"/>
                      <a:gd name="T3" fmla="*/ 266 h 439"/>
                      <a:gd name="T4" fmla="*/ 21 w 236"/>
                      <a:gd name="T5" fmla="*/ 197 h 439"/>
                      <a:gd name="T6" fmla="*/ 12 w 236"/>
                      <a:gd name="T7" fmla="*/ 125 h 439"/>
                      <a:gd name="T8" fmla="*/ 2 w 236"/>
                      <a:gd name="T9" fmla="*/ 26 h 439"/>
                      <a:gd name="T10" fmla="*/ 24 w 236"/>
                      <a:gd name="T11" fmla="*/ 9 h 439"/>
                      <a:gd name="T12" fmla="*/ 43 w 236"/>
                      <a:gd name="T13" fmla="*/ 7 h 439"/>
                      <a:gd name="T14" fmla="*/ 56 w 236"/>
                      <a:gd name="T15" fmla="*/ 67 h 439"/>
                      <a:gd name="T16" fmla="*/ 87 w 236"/>
                      <a:gd name="T17" fmla="*/ 102 h 439"/>
                      <a:gd name="T18" fmla="*/ 99 w 236"/>
                      <a:gd name="T19" fmla="*/ 181 h 439"/>
                      <a:gd name="T20" fmla="*/ 119 w 236"/>
                      <a:gd name="T21" fmla="*/ 241 h 439"/>
                      <a:gd name="T22" fmla="*/ 167 w 236"/>
                      <a:gd name="T23" fmla="*/ 292 h 439"/>
                      <a:gd name="T24" fmla="*/ 202 w 236"/>
                      <a:gd name="T25" fmla="*/ 356 h 439"/>
                      <a:gd name="T26" fmla="*/ 236 w 236"/>
                      <a:gd name="T27" fmla="*/ 439 h 439"/>
                      <a:gd name="T28" fmla="*/ 197 w 236"/>
                      <a:gd name="T29" fmla="*/ 356 h 439"/>
                      <a:gd name="T30" fmla="*/ 162 w 236"/>
                      <a:gd name="T31" fmla="*/ 291 h 439"/>
                      <a:gd name="T32" fmla="*/ 116 w 236"/>
                      <a:gd name="T33" fmla="*/ 240 h 439"/>
                      <a:gd name="T34" fmla="*/ 97 w 236"/>
                      <a:gd name="T35" fmla="*/ 181 h 439"/>
                      <a:gd name="T36" fmla="*/ 92 w 236"/>
                      <a:gd name="T37" fmla="*/ 104 h 439"/>
                      <a:gd name="T38" fmla="*/ 56 w 236"/>
                      <a:gd name="T39" fmla="*/ 74 h 439"/>
                      <a:gd name="T40" fmla="*/ 49 w 236"/>
                      <a:gd name="T41" fmla="*/ 0 h 439"/>
                      <a:gd name="T42" fmla="*/ 27 w 236"/>
                      <a:gd name="T43" fmla="*/ 7 h 439"/>
                      <a:gd name="T44" fmla="*/ 0 w 236"/>
                      <a:gd name="T45" fmla="*/ 26 h 439"/>
                      <a:gd name="T46" fmla="*/ 4 w 236"/>
                      <a:gd name="T47" fmla="*/ 67 h 439"/>
                      <a:gd name="T48" fmla="*/ 12 w 236"/>
                      <a:gd name="T49" fmla="*/ 129 h 439"/>
                      <a:gd name="T50" fmla="*/ 21 w 236"/>
                      <a:gd name="T51" fmla="*/ 187 h 439"/>
                      <a:gd name="T52" fmla="*/ 43 w 236"/>
                      <a:gd name="T53" fmla="*/ 262 h 4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36" h="439">
                        <a:moveTo>
                          <a:pt x="111" y="333"/>
                        </a:moveTo>
                        <a:lnTo>
                          <a:pt x="43" y="266"/>
                        </a:lnTo>
                        <a:lnTo>
                          <a:pt x="21" y="197"/>
                        </a:lnTo>
                        <a:lnTo>
                          <a:pt x="12" y="125"/>
                        </a:lnTo>
                        <a:lnTo>
                          <a:pt x="2" y="26"/>
                        </a:lnTo>
                        <a:lnTo>
                          <a:pt x="24" y="9"/>
                        </a:lnTo>
                        <a:lnTo>
                          <a:pt x="43" y="7"/>
                        </a:lnTo>
                        <a:lnTo>
                          <a:pt x="56" y="67"/>
                        </a:lnTo>
                        <a:lnTo>
                          <a:pt x="87" y="102"/>
                        </a:lnTo>
                        <a:lnTo>
                          <a:pt x="99" y="181"/>
                        </a:lnTo>
                        <a:lnTo>
                          <a:pt x="119" y="241"/>
                        </a:lnTo>
                        <a:lnTo>
                          <a:pt x="167" y="292"/>
                        </a:lnTo>
                        <a:lnTo>
                          <a:pt x="202" y="356"/>
                        </a:lnTo>
                        <a:lnTo>
                          <a:pt x="236" y="439"/>
                        </a:lnTo>
                        <a:lnTo>
                          <a:pt x="197" y="356"/>
                        </a:lnTo>
                        <a:lnTo>
                          <a:pt x="162" y="291"/>
                        </a:lnTo>
                        <a:lnTo>
                          <a:pt x="116" y="240"/>
                        </a:lnTo>
                        <a:lnTo>
                          <a:pt x="97" y="181"/>
                        </a:lnTo>
                        <a:lnTo>
                          <a:pt x="92" y="104"/>
                        </a:lnTo>
                        <a:lnTo>
                          <a:pt x="56" y="74"/>
                        </a:lnTo>
                        <a:lnTo>
                          <a:pt x="49" y="0"/>
                        </a:lnTo>
                        <a:lnTo>
                          <a:pt x="27" y="7"/>
                        </a:lnTo>
                        <a:lnTo>
                          <a:pt x="0" y="26"/>
                        </a:lnTo>
                        <a:lnTo>
                          <a:pt x="4" y="67"/>
                        </a:lnTo>
                        <a:lnTo>
                          <a:pt x="12" y="129"/>
                        </a:lnTo>
                        <a:lnTo>
                          <a:pt x="21" y="187"/>
                        </a:lnTo>
                        <a:lnTo>
                          <a:pt x="43" y="262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46605" name="Group 493"/>
            <p:cNvGrpSpPr>
              <a:grpSpLocks/>
            </p:cNvGrpSpPr>
            <p:nvPr/>
          </p:nvGrpSpPr>
          <p:grpSpPr bwMode="auto">
            <a:xfrm flipH="1">
              <a:off x="4232" y="2660"/>
              <a:ext cx="764" cy="1233"/>
              <a:chOff x="3848" y="1976"/>
              <a:chExt cx="944" cy="1317"/>
            </a:xfrm>
          </p:grpSpPr>
          <p:grpSp>
            <p:nvGrpSpPr>
              <p:cNvPr id="346606" name="Group 494"/>
              <p:cNvGrpSpPr>
                <a:grpSpLocks/>
              </p:cNvGrpSpPr>
              <p:nvPr/>
            </p:nvGrpSpPr>
            <p:grpSpPr bwMode="auto">
              <a:xfrm>
                <a:off x="4057" y="2424"/>
                <a:ext cx="673" cy="582"/>
                <a:chOff x="4057" y="2424"/>
                <a:chExt cx="673" cy="582"/>
              </a:xfrm>
            </p:grpSpPr>
            <p:sp>
              <p:nvSpPr>
                <p:cNvPr id="346607" name="Freeform 495"/>
                <p:cNvSpPr>
                  <a:spLocks/>
                </p:cNvSpPr>
                <p:nvPr/>
              </p:nvSpPr>
              <p:spPr bwMode="auto">
                <a:xfrm>
                  <a:off x="4057" y="2424"/>
                  <a:ext cx="437" cy="363"/>
                </a:xfrm>
                <a:custGeom>
                  <a:avLst/>
                  <a:gdLst>
                    <a:gd name="T0" fmla="*/ 600 w 873"/>
                    <a:gd name="T1" fmla="*/ 287 h 726"/>
                    <a:gd name="T2" fmla="*/ 722 w 873"/>
                    <a:gd name="T3" fmla="*/ 347 h 726"/>
                    <a:gd name="T4" fmla="*/ 758 w 873"/>
                    <a:gd name="T5" fmla="*/ 400 h 726"/>
                    <a:gd name="T6" fmla="*/ 786 w 873"/>
                    <a:gd name="T7" fmla="*/ 536 h 726"/>
                    <a:gd name="T8" fmla="*/ 834 w 873"/>
                    <a:gd name="T9" fmla="*/ 634 h 726"/>
                    <a:gd name="T10" fmla="*/ 873 w 873"/>
                    <a:gd name="T11" fmla="*/ 726 h 726"/>
                    <a:gd name="T12" fmla="*/ 778 w 873"/>
                    <a:gd name="T13" fmla="*/ 643 h 726"/>
                    <a:gd name="T14" fmla="*/ 702 w 873"/>
                    <a:gd name="T15" fmla="*/ 603 h 726"/>
                    <a:gd name="T16" fmla="*/ 591 w 873"/>
                    <a:gd name="T17" fmla="*/ 520 h 726"/>
                    <a:gd name="T18" fmla="*/ 547 w 873"/>
                    <a:gd name="T19" fmla="*/ 441 h 726"/>
                    <a:gd name="T20" fmla="*/ 520 w 873"/>
                    <a:gd name="T21" fmla="*/ 328 h 726"/>
                    <a:gd name="T22" fmla="*/ 122 w 873"/>
                    <a:gd name="T23" fmla="*/ 161 h 726"/>
                    <a:gd name="T24" fmla="*/ 0 w 873"/>
                    <a:gd name="T25" fmla="*/ 6 h 726"/>
                    <a:gd name="T26" fmla="*/ 59 w 873"/>
                    <a:gd name="T27" fmla="*/ 0 h 726"/>
                    <a:gd name="T28" fmla="*/ 190 w 873"/>
                    <a:gd name="T29" fmla="*/ 50 h 726"/>
                    <a:gd name="T30" fmla="*/ 600 w 873"/>
                    <a:gd name="T31" fmla="*/ 287 h 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73" h="726">
                      <a:moveTo>
                        <a:pt x="600" y="287"/>
                      </a:moveTo>
                      <a:lnTo>
                        <a:pt x="722" y="347"/>
                      </a:lnTo>
                      <a:lnTo>
                        <a:pt x="758" y="400"/>
                      </a:lnTo>
                      <a:lnTo>
                        <a:pt x="786" y="536"/>
                      </a:lnTo>
                      <a:lnTo>
                        <a:pt x="834" y="634"/>
                      </a:lnTo>
                      <a:lnTo>
                        <a:pt x="873" y="726"/>
                      </a:lnTo>
                      <a:lnTo>
                        <a:pt x="778" y="643"/>
                      </a:lnTo>
                      <a:lnTo>
                        <a:pt x="702" y="603"/>
                      </a:lnTo>
                      <a:lnTo>
                        <a:pt x="591" y="520"/>
                      </a:lnTo>
                      <a:lnTo>
                        <a:pt x="547" y="441"/>
                      </a:lnTo>
                      <a:lnTo>
                        <a:pt x="520" y="328"/>
                      </a:lnTo>
                      <a:lnTo>
                        <a:pt x="122" y="161"/>
                      </a:lnTo>
                      <a:lnTo>
                        <a:pt x="0" y="6"/>
                      </a:lnTo>
                      <a:lnTo>
                        <a:pt x="59" y="0"/>
                      </a:lnTo>
                      <a:lnTo>
                        <a:pt x="190" y="50"/>
                      </a:lnTo>
                      <a:lnTo>
                        <a:pt x="600" y="287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46608" name="Group 496"/>
                <p:cNvGrpSpPr>
                  <a:grpSpLocks/>
                </p:cNvGrpSpPr>
                <p:nvPr/>
              </p:nvGrpSpPr>
              <p:grpSpPr bwMode="auto">
                <a:xfrm>
                  <a:off x="4370" y="2632"/>
                  <a:ext cx="360" cy="374"/>
                  <a:chOff x="4370" y="2632"/>
                  <a:chExt cx="360" cy="374"/>
                </a:xfrm>
              </p:grpSpPr>
              <p:sp>
                <p:nvSpPr>
                  <p:cNvPr id="346609" name="Freeform 497"/>
                  <p:cNvSpPr>
                    <a:spLocks/>
                  </p:cNvSpPr>
                  <p:nvPr/>
                </p:nvSpPr>
                <p:spPr bwMode="auto">
                  <a:xfrm>
                    <a:off x="4370" y="2632"/>
                    <a:ext cx="360" cy="374"/>
                  </a:xfrm>
                  <a:custGeom>
                    <a:avLst/>
                    <a:gdLst>
                      <a:gd name="T0" fmla="*/ 0 w 720"/>
                      <a:gd name="T1" fmla="*/ 608 h 749"/>
                      <a:gd name="T2" fmla="*/ 97 w 720"/>
                      <a:gd name="T3" fmla="*/ 565 h 749"/>
                      <a:gd name="T4" fmla="*/ 124 w 720"/>
                      <a:gd name="T5" fmla="*/ 500 h 749"/>
                      <a:gd name="T6" fmla="*/ 148 w 720"/>
                      <a:gd name="T7" fmla="*/ 440 h 749"/>
                      <a:gd name="T8" fmla="*/ 151 w 720"/>
                      <a:gd name="T9" fmla="*/ 366 h 749"/>
                      <a:gd name="T10" fmla="*/ 133 w 720"/>
                      <a:gd name="T11" fmla="*/ 273 h 749"/>
                      <a:gd name="T12" fmla="*/ 116 w 720"/>
                      <a:gd name="T13" fmla="*/ 176 h 749"/>
                      <a:gd name="T14" fmla="*/ 141 w 720"/>
                      <a:gd name="T15" fmla="*/ 159 h 749"/>
                      <a:gd name="T16" fmla="*/ 173 w 720"/>
                      <a:gd name="T17" fmla="*/ 155 h 749"/>
                      <a:gd name="T18" fmla="*/ 212 w 720"/>
                      <a:gd name="T19" fmla="*/ 176 h 749"/>
                      <a:gd name="T20" fmla="*/ 251 w 720"/>
                      <a:gd name="T21" fmla="*/ 229 h 749"/>
                      <a:gd name="T22" fmla="*/ 296 w 720"/>
                      <a:gd name="T23" fmla="*/ 340 h 749"/>
                      <a:gd name="T24" fmla="*/ 335 w 720"/>
                      <a:gd name="T25" fmla="*/ 247 h 749"/>
                      <a:gd name="T26" fmla="*/ 394 w 720"/>
                      <a:gd name="T27" fmla="*/ 173 h 749"/>
                      <a:gd name="T28" fmla="*/ 452 w 720"/>
                      <a:gd name="T29" fmla="*/ 125 h 749"/>
                      <a:gd name="T30" fmla="*/ 532 w 720"/>
                      <a:gd name="T31" fmla="*/ 51 h 749"/>
                      <a:gd name="T32" fmla="*/ 591 w 720"/>
                      <a:gd name="T33" fmla="*/ 4 h 749"/>
                      <a:gd name="T34" fmla="*/ 630 w 720"/>
                      <a:gd name="T35" fmla="*/ 0 h 749"/>
                      <a:gd name="T36" fmla="*/ 656 w 720"/>
                      <a:gd name="T37" fmla="*/ 25 h 749"/>
                      <a:gd name="T38" fmla="*/ 644 w 720"/>
                      <a:gd name="T39" fmla="*/ 62 h 749"/>
                      <a:gd name="T40" fmla="*/ 610 w 720"/>
                      <a:gd name="T41" fmla="*/ 125 h 749"/>
                      <a:gd name="T42" fmla="*/ 561 w 720"/>
                      <a:gd name="T43" fmla="*/ 203 h 749"/>
                      <a:gd name="T44" fmla="*/ 498 w 720"/>
                      <a:gd name="T45" fmla="*/ 284 h 749"/>
                      <a:gd name="T46" fmla="*/ 584 w 720"/>
                      <a:gd name="T47" fmla="*/ 263 h 749"/>
                      <a:gd name="T48" fmla="*/ 654 w 720"/>
                      <a:gd name="T49" fmla="*/ 264 h 749"/>
                      <a:gd name="T50" fmla="*/ 690 w 720"/>
                      <a:gd name="T51" fmla="*/ 284 h 749"/>
                      <a:gd name="T52" fmla="*/ 690 w 720"/>
                      <a:gd name="T53" fmla="*/ 322 h 749"/>
                      <a:gd name="T54" fmla="*/ 671 w 720"/>
                      <a:gd name="T55" fmla="*/ 358 h 749"/>
                      <a:gd name="T56" fmla="*/ 635 w 720"/>
                      <a:gd name="T57" fmla="*/ 395 h 749"/>
                      <a:gd name="T58" fmla="*/ 576 w 720"/>
                      <a:gd name="T59" fmla="*/ 416 h 749"/>
                      <a:gd name="T60" fmla="*/ 644 w 720"/>
                      <a:gd name="T61" fmla="*/ 410 h 749"/>
                      <a:gd name="T62" fmla="*/ 700 w 720"/>
                      <a:gd name="T63" fmla="*/ 428 h 749"/>
                      <a:gd name="T64" fmla="*/ 720 w 720"/>
                      <a:gd name="T65" fmla="*/ 477 h 749"/>
                      <a:gd name="T66" fmla="*/ 702 w 720"/>
                      <a:gd name="T67" fmla="*/ 518 h 749"/>
                      <a:gd name="T68" fmla="*/ 657 w 720"/>
                      <a:gd name="T69" fmla="*/ 539 h 749"/>
                      <a:gd name="T70" fmla="*/ 542 w 720"/>
                      <a:gd name="T71" fmla="*/ 532 h 749"/>
                      <a:gd name="T72" fmla="*/ 598 w 720"/>
                      <a:gd name="T73" fmla="*/ 553 h 749"/>
                      <a:gd name="T74" fmla="*/ 625 w 720"/>
                      <a:gd name="T75" fmla="*/ 576 h 749"/>
                      <a:gd name="T76" fmla="*/ 646 w 720"/>
                      <a:gd name="T77" fmla="*/ 608 h 749"/>
                      <a:gd name="T78" fmla="*/ 639 w 720"/>
                      <a:gd name="T79" fmla="*/ 655 h 749"/>
                      <a:gd name="T80" fmla="*/ 605 w 720"/>
                      <a:gd name="T81" fmla="*/ 683 h 749"/>
                      <a:gd name="T82" fmla="*/ 567 w 720"/>
                      <a:gd name="T83" fmla="*/ 682 h 749"/>
                      <a:gd name="T84" fmla="*/ 516 w 720"/>
                      <a:gd name="T85" fmla="*/ 666 h 749"/>
                      <a:gd name="T86" fmla="*/ 467 w 720"/>
                      <a:gd name="T87" fmla="*/ 639 h 749"/>
                      <a:gd name="T88" fmla="*/ 437 w 720"/>
                      <a:gd name="T89" fmla="*/ 687 h 749"/>
                      <a:gd name="T90" fmla="*/ 404 w 720"/>
                      <a:gd name="T91" fmla="*/ 722 h 749"/>
                      <a:gd name="T92" fmla="*/ 367 w 720"/>
                      <a:gd name="T93" fmla="*/ 740 h 749"/>
                      <a:gd name="T94" fmla="*/ 319 w 720"/>
                      <a:gd name="T95" fmla="*/ 749 h 749"/>
                      <a:gd name="T96" fmla="*/ 121 w 720"/>
                      <a:gd name="T97" fmla="*/ 698 h 749"/>
                      <a:gd name="T98" fmla="*/ 0 w 720"/>
                      <a:gd name="T99" fmla="*/ 608 h 7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720" h="749">
                        <a:moveTo>
                          <a:pt x="0" y="608"/>
                        </a:moveTo>
                        <a:lnTo>
                          <a:pt x="97" y="565"/>
                        </a:lnTo>
                        <a:lnTo>
                          <a:pt x="124" y="500"/>
                        </a:lnTo>
                        <a:lnTo>
                          <a:pt x="148" y="440"/>
                        </a:lnTo>
                        <a:lnTo>
                          <a:pt x="151" y="366"/>
                        </a:lnTo>
                        <a:lnTo>
                          <a:pt x="133" y="273"/>
                        </a:lnTo>
                        <a:lnTo>
                          <a:pt x="116" y="176"/>
                        </a:lnTo>
                        <a:lnTo>
                          <a:pt x="141" y="159"/>
                        </a:lnTo>
                        <a:lnTo>
                          <a:pt x="173" y="155"/>
                        </a:lnTo>
                        <a:lnTo>
                          <a:pt x="212" y="176"/>
                        </a:lnTo>
                        <a:lnTo>
                          <a:pt x="251" y="229"/>
                        </a:lnTo>
                        <a:lnTo>
                          <a:pt x="296" y="340"/>
                        </a:lnTo>
                        <a:lnTo>
                          <a:pt x="335" y="247"/>
                        </a:lnTo>
                        <a:lnTo>
                          <a:pt x="394" y="173"/>
                        </a:lnTo>
                        <a:lnTo>
                          <a:pt x="452" y="125"/>
                        </a:lnTo>
                        <a:lnTo>
                          <a:pt x="532" y="51"/>
                        </a:lnTo>
                        <a:lnTo>
                          <a:pt x="591" y="4"/>
                        </a:lnTo>
                        <a:lnTo>
                          <a:pt x="630" y="0"/>
                        </a:lnTo>
                        <a:lnTo>
                          <a:pt x="656" y="25"/>
                        </a:lnTo>
                        <a:lnTo>
                          <a:pt x="644" y="62"/>
                        </a:lnTo>
                        <a:lnTo>
                          <a:pt x="610" y="125"/>
                        </a:lnTo>
                        <a:lnTo>
                          <a:pt x="561" y="203"/>
                        </a:lnTo>
                        <a:lnTo>
                          <a:pt x="498" y="284"/>
                        </a:lnTo>
                        <a:lnTo>
                          <a:pt x="584" y="263"/>
                        </a:lnTo>
                        <a:lnTo>
                          <a:pt x="654" y="264"/>
                        </a:lnTo>
                        <a:lnTo>
                          <a:pt x="690" y="284"/>
                        </a:lnTo>
                        <a:lnTo>
                          <a:pt x="690" y="322"/>
                        </a:lnTo>
                        <a:lnTo>
                          <a:pt x="671" y="358"/>
                        </a:lnTo>
                        <a:lnTo>
                          <a:pt x="635" y="395"/>
                        </a:lnTo>
                        <a:lnTo>
                          <a:pt x="576" y="416"/>
                        </a:lnTo>
                        <a:lnTo>
                          <a:pt x="644" y="410"/>
                        </a:lnTo>
                        <a:lnTo>
                          <a:pt x="700" y="428"/>
                        </a:lnTo>
                        <a:lnTo>
                          <a:pt x="720" y="477"/>
                        </a:lnTo>
                        <a:lnTo>
                          <a:pt x="702" y="518"/>
                        </a:lnTo>
                        <a:lnTo>
                          <a:pt x="657" y="539"/>
                        </a:lnTo>
                        <a:lnTo>
                          <a:pt x="542" y="532"/>
                        </a:lnTo>
                        <a:lnTo>
                          <a:pt x="598" y="553"/>
                        </a:lnTo>
                        <a:lnTo>
                          <a:pt x="625" y="576"/>
                        </a:lnTo>
                        <a:lnTo>
                          <a:pt x="646" y="608"/>
                        </a:lnTo>
                        <a:lnTo>
                          <a:pt x="639" y="655"/>
                        </a:lnTo>
                        <a:lnTo>
                          <a:pt x="605" y="683"/>
                        </a:lnTo>
                        <a:lnTo>
                          <a:pt x="567" y="682"/>
                        </a:lnTo>
                        <a:lnTo>
                          <a:pt x="516" y="666"/>
                        </a:lnTo>
                        <a:lnTo>
                          <a:pt x="467" y="639"/>
                        </a:lnTo>
                        <a:lnTo>
                          <a:pt x="437" y="687"/>
                        </a:lnTo>
                        <a:lnTo>
                          <a:pt x="404" y="722"/>
                        </a:lnTo>
                        <a:lnTo>
                          <a:pt x="367" y="740"/>
                        </a:lnTo>
                        <a:lnTo>
                          <a:pt x="319" y="749"/>
                        </a:lnTo>
                        <a:lnTo>
                          <a:pt x="121" y="698"/>
                        </a:lnTo>
                        <a:lnTo>
                          <a:pt x="0" y="60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46610" name="Group 498"/>
                  <p:cNvGrpSpPr>
                    <a:grpSpLocks/>
                  </p:cNvGrpSpPr>
                  <p:nvPr/>
                </p:nvGrpSpPr>
                <p:grpSpPr bwMode="auto">
                  <a:xfrm>
                    <a:off x="4419" y="2791"/>
                    <a:ext cx="250" cy="190"/>
                    <a:chOff x="4419" y="2791"/>
                    <a:chExt cx="250" cy="190"/>
                  </a:xfrm>
                </p:grpSpPr>
                <p:sp>
                  <p:nvSpPr>
                    <p:cNvPr id="346611" name="Freeform 499"/>
                    <p:cNvSpPr>
                      <a:spLocks/>
                    </p:cNvSpPr>
                    <p:nvPr/>
                  </p:nvSpPr>
                  <p:spPr bwMode="auto">
                    <a:xfrm>
                      <a:off x="4587" y="2793"/>
                      <a:ext cx="82" cy="54"/>
                    </a:xfrm>
                    <a:custGeom>
                      <a:avLst/>
                      <a:gdLst>
                        <a:gd name="T0" fmla="*/ 163 w 163"/>
                        <a:gd name="T1" fmla="*/ 96 h 108"/>
                        <a:gd name="T2" fmla="*/ 102 w 163"/>
                        <a:gd name="T3" fmla="*/ 108 h 108"/>
                        <a:gd name="T4" fmla="*/ 51 w 163"/>
                        <a:gd name="T5" fmla="*/ 104 h 108"/>
                        <a:gd name="T6" fmla="*/ 15 w 163"/>
                        <a:gd name="T7" fmla="*/ 87 h 108"/>
                        <a:gd name="T8" fmla="*/ 0 w 163"/>
                        <a:gd name="T9" fmla="*/ 55 h 108"/>
                        <a:gd name="T10" fmla="*/ 10 w 163"/>
                        <a:gd name="T11" fmla="*/ 22 h 108"/>
                        <a:gd name="T12" fmla="*/ 44 w 163"/>
                        <a:gd name="T13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3" h="108">
                          <a:moveTo>
                            <a:pt x="163" y="96"/>
                          </a:moveTo>
                          <a:lnTo>
                            <a:pt x="102" y="108"/>
                          </a:lnTo>
                          <a:lnTo>
                            <a:pt x="51" y="104"/>
                          </a:lnTo>
                          <a:lnTo>
                            <a:pt x="15" y="87"/>
                          </a:lnTo>
                          <a:lnTo>
                            <a:pt x="0" y="55"/>
                          </a:lnTo>
                          <a:lnTo>
                            <a:pt x="10" y="22"/>
                          </a:lnTo>
                          <a:lnTo>
                            <a:pt x="44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12" name="Freeform 500"/>
                    <p:cNvSpPr>
                      <a:spLocks/>
                    </p:cNvSpPr>
                    <p:nvPr/>
                  </p:nvSpPr>
                  <p:spPr bwMode="auto">
                    <a:xfrm>
                      <a:off x="4573" y="2847"/>
                      <a:ext cx="88" cy="56"/>
                    </a:xfrm>
                    <a:custGeom>
                      <a:avLst/>
                      <a:gdLst>
                        <a:gd name="T0" fmla="*/ 175 w 175"/>
                        <a:gd name="T1" fmla="*/ 109 h 113"/>
                        <a:gd name="T2" fmla="*/ 114 w 175"/>
                        <a:gd name="T3" fmla="*/ 113 h 113"/>
                        <a:gd name="T4" fmla="*/ 60 w 175"/>
                        <a:gd name="T5" fmla="*/ 106 h 113"/>
                        <a:gd name="T6" fmla="*/ 22 w 175"/>
                        <a:gd name="T7" fmla="*/ 90 h 113"/>
                        <a:gd name="T8" fmla="*/ 0 w 175"/>
                        <a:gd name="T9" fmla="*/ 58 h 113"/>
                        <a:gd name="T10" fmla="*/ 9 w 175"/>
                        <a:gd name="T11" fmla="*/ 30 h 113"/>
                        <a:gd name="T12" fmla="*/ 36 w 175"/>
                        <a:gd name="T13" fmla="*/ 0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5" h="113">
                          <a:moveTo>
                            <a:pt x="175" y="109"/>
                          </a:moveTo>
                          <a:lnTo>
                            <a:pt x="114" y="113"/>
                          </a:lnTo>
                          <a:lnTo>
                            <a:pt x="60" y="106"/>
                          </a:lnTo>
                          <a:lnTo>
                            <a:pt x="22" y="90"/>
                          </a:lnTo>
                          <a:lnTo>
                            <a:pt x="0" y="58"/>
                          </a:lnTo>
                          <a:lnTo>
                            <a:pt x="9" y="30"/>
                          </a:lnTo>
                          <a:lnTo>
                            <a:pt x="36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13" name="Freeform 501"/>
                    <p:cNvSpPr>
                      <a:spLocks/>
                    </p:cNvSpPr>
                    <p:nvPr/>
                  </p:nvSpPr>
                  <p:spPr bwMode="auto">
                    <a:xfrm>
                      <a:off x="4547" y="2887"/>
                      <a:ext cx="56" cy="68"/>
                    </a:xfrm>
                    <a:custGeom>
                      <a:avLst/>
                      <a:gdLst>
                        <a:gd name="T0" fmla="*/ 113 w 113"/>
                        <a:gd name="T1" fmla="*/ 137 h 137"/>
                        <a:gd name="T2" fmla="*/ 56 w 113"/>
                        <a:gd name="T3" fmla="*/ 115 h 137"/>
                        <a:gd name="T4" fmla="*/ 22 w 113"/>
                        <a:gd name="T5" fmla="*/ 88 h 137"/>
                        <a:gd name="T6" fmla="*/ 0 w 113"/>
                        <a:gd name="T7" fmla="*/ 49 h 137"/>
                        <a:gd name="T8" fmla="*/ 12 w 113"/>
                        <a:gd name="T9" fmla="*/ 12 h 137"/>
                        <a:gd name="T10" fmla="*/ 39 w 113"/>
                        <a:gd name="T11" fmla="*/ 0 h 1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3" h="137">
                          <a:moveTo>
                            <a:pt x="113" y="137"/>
                          </a:moveTo>
                          <a:lnTo>
                            <a:pt x="56" y="115"/>
                          </a:lnTo>
                          <a:lnTo>
                            <a:pt x="22" y="88"/>
                          </a:lnTo>
                          <a:lnTo>
                            <a:pt x="0" y="49"/>
                          </a:lnTo>
                          <a:lnTo>
                            <a:pt x="12" y="12"/>
                          </a:lnTo>
                          <a:lnTo>
                            <a:pt x="39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14" name="Freeform 502"/>
                    <p:cNvSpPr>
                      <a:spLocks/>
                    </p:cNvSpPr>
                    <p:nvPr/>
                  </p:nvSpPr>
                  <p:spPr bwMode="auto">
                    <a:xfrm>
                      <a:off x="4518" y="2791"/>
                      <a:ext cx="12" cy="66"/>
                    </a:xfrm>
                    <a:custGeom>
                      <a:avLst/>
                      <a:gdLst>
                        <a:gd name="T0" fmla="*/ 0 w 23"/>
                        <a:gd name="T1" fmla="*/ 0 h 130"/>
                        <a:gd name="T2" fmla="*/ 20 w 23"/>
                        <a:gd name="T3" fmla="*/ 58 h 130"/>
                        <a:gd name="T4" fmla="*/ 23 w 23"/>
                        <a:gd name="T5" fmla="*/ 91 h 130"/>
                        <a:gd name="T6" fmla="*/ 20 w 23"/>
                        <a:gd name="T7" fmla="*/ 13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3" h="130">
                          <a:moveTo>
                            <a:pt x="0" y="0"/>
                          </a:moveTo>
                          <a:lnTo>
                            <a:pt x="20" y="58"/>
                          </a:lnTo>
                          <a:lnTo>
                            <a:pt x="23" y="91"/>
                          </a:lnTo>
                          <a:lnTo>
                            <a:pt x="20" y="13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15" name="Freeform 503"/>
                    <p:cNvSpPr>
                      <a:spLocks/>
                    </p:cNvSpPr>
                    <p:nvPr/>
                  </p:nvSpPr>
                  <p:spPr bwMode="auto">
                    <a:xfrm>
                      <a:off x="4515" y="2791"/>
                      <a:ext cx="48" cy="26"/>
                    </a:xfrm>
                    <a:custGeom>
                      <a:avLst/>
                      <a:gdLst>
                        <a:gd name="T0" fmla="*/ 0 w 95"/>
                        <a:gd name="T1" fmla="*/ 0 h 51"/>
                        <a:gd name="T2" fmla="*/ 40 w 95"/>
                        <a:gd name="T3" fmla="*/ 5 h 51"/>
                        <a:gd name="T4" fmla="*/ 71 w 95"/>
                        <a:gd name="T5" fmla="*/ 21 h 51"/>
                        <a:gd name="T6" fmla="*/ 95 w 95"/>
                        <a:gd name="T7" fmla="*/ 51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5" h="51">
                          <a:moveTo>
                            <a:pt x="0" y="0"/>
                          </a:moveTo>
                          <a:lnTo>
                            <a:pt x="40" y="5"/>
                          </a:lnTo>
                          <a:lnTo>
                            <a:pt x="71" y="21"/>
                          </a:lnTo>
                          <a:lnTo>
                            <a:pt x="95" y="51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16" name="Freeform 504"/>
                    <p:cNvSpPr>
                      <a:spLocks/>
                    </p:cNvSpPr>
                    <p:nvPr/>
                  </p:nvSpPr>
                  <p:spPr bwMode="auto">
                    <a:xfrm>
                      <a:off x="4419" y="2910"/>
                      <a:ext cx="82" cy="71"/>
                    </a:xfrm>
                    <a:custGeom>
                      <a:avLst/>
                      <a:gdLst>
                        <a:gd name="T0" fmla="*/ 0 w 163"/>
                        <a:gd name="T1" fmla="*/ 0 h 141"/>
                        <a:gd name="T2" fmla="*/ 3 w 163"/>
                        <a:gd name="T3" fmla="*/ 21 h 141"/>
                        <a:gd name="T4" fmla="*/ 10 w 163"/>
                        <a:gd name="T5" fmla="*/ 45 h 141"/>
                        <a:gd name="T6" fmla="*/ 20 w 163"/>
                        <a:gd name="T7" fmla="*/ 63 h 141"/>
                        <a:gd name="T8" fmla="*/ 45 w 163"/>
                        <a:gd name="T9" fmla="*/ 82 h 141"/>
                        <a:gd name="T10" fmla="*/ 76 w 163"/>
                        <a:gd name="T11" fmla="*/ 97 h 141"/>
                        <a:gd name="T12" fmla="*/ 110 w 163"/>
                        <a:gd name="T13" fmla="*/ 98 h 141"/>
                        <a:gd name="T14" fmla="*/ 135 w 163"/>
                        <a:gd name="T15" fmla="*/ 105 h 141"/>
                        <a:gd name="T16" fmla="*/ 152 w 163"/>
                        <a:gd name="T17" fmla="*/ 123 h 141"/>
                        <a:gd name="T18" fmla="*/ 163 w 163"/>
                        <a:gd name="T19" fmla="*/ 139 h 141"/>
                        <a:gd name="T20" fmla="*/ 163 w 163"/>
                        <a:gd name="T21" fmla="*/ 141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63" h="141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10" y="45"/>
                          </a:lnTo>
                          <a:lnTo>
                            <a:pt x="20" y="63"/>
                          </a:lnTo>
                          <a:lnTo>
                            <a:pt x="45" y="82"/>
                          </a:lnTo>
                          <a:lnTo>
                            <a:pt x="76" y="97"/>
                          </a:lnTo>
                          <a:lnTo>
                            <a:pt x="110" y="98"/>
                          </a:lnTo>
                          <a:lnTo>
                            <a:pt x="135" y="105"/>
                          </a:lnTo>
                          <a:lnTo>
                            <a:pt x="152" y="123"/>
                          </a:lnTo>
                          <a:lnTo>
                            <a:pt x="163" y="139"/>
                          </a:lnTo>
                          <a:lnTo>
                            <a:pt x="163" y="141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46617" name="Group 505"/>
              <p:cNvGrpSpPr>
                <a:grpSpLocks/>
              </p:cNvGrpSpPr>
              <p:nvPr/>
            </p:nvGrpSpPr>
            <p:grpSpPr bwMode="auto">
              <a:xfrm>
                <a:off x="3848" y="1976"/>
                <a:ext cx="944" cy="1317"/>
                <a:chOff x="3848" y="1976"/>
                <a:chExt cx="944" cy="1317"/>
              </a:xfrm>
            </p:grpSpPr>
            <p:grpSp>
              <p:nvGrpSpPr>
                <p:cNvPr id="346618" name="Group 506"/>
                <p:cNvGrpSpPr>
                  <a:grpSpLocks/>
                </p:cNvGrpSpPr>
                <p:nvPr/>
              </p:nvGrpSpPr>
              <p:grpSpPr bwMode="auto">
                <a:xfrm>
                  <a:off x="4013" y="1976"/>
                  <a:ext cx="751" cy="730"/>
                  <a:chOff x="4013" y="1976"/>
                  <a:chExt cx="751" cy="730"/>
                </a:xfrm>
              </p:grpSpPr>
              <p:sp>
                <p:nvSpPr>
                  <p:cNvPr id="346619" name="Freeform 507"/>
                  <p:cNvSpPr>
                    <a:spLocks/>
                  </p:cNvSpPr>
                  <p:nvPr/>
                </p:nvSpPr>
                <p:spPr bwMode="auto">
                  <a:xfrm>
                    <a:off x="4084" y="1976"/>
                    <a:ext cx="671" cy="730"/>
                  </a:xfrm>
                  <a:custGeom>
                    <a:avLst/>
                    <a:gdLst>
                      <a:gd name="T0" fmla="*/ 164 w 1342"/>
                      <a:gd name="T1" fmla="*/ 1157 h 1460"/>
                      <a:gd name="T2" fmla="*/ 229 w 1342"/>
                      <a:gd name="T3" fmla="*/ 1032 h 1460"/>
                      <a:gd name="T4" fmla="*/ 229 w 1342"/>
                      <a:gd name="T5" fmla="*/ 995 h 1460"/>
                      <a:gd name="T6" fmla="*/ 205 w 1342"/>
                      <a:gd name="T7" fmla="*/ 946 h 1460"/>
                      <a:gd name="T8" fmla="*/ 169 w 1342"/>
                      <a:gd name="T9" fmla="*/ 891 h 1460"/>
                      <a:gd name="T10" fmla="*/ 103 w 1342"/>
                      <a:gd name="T11" fmla="*/ 840 h 1460"/>
                      <a:gd name="T12" fmla="*/ 61 w 1342"/>
                      <a:gd name="T13" fmla="*/ 770 h 1460"/>
                      <a:gd name="T14" fmla="*/ 40 w 1342"/>
                      <a:gd name="T15" fmla="*/ 708 h 1460"/>
                      <a:gd name="T16" fmla="*/ 15 w 1342"/>
                      <a:gd name="T17" fmla="*/ 662 h 1460"/>
                      <a:gd name="T18" fmla="*/ 15 w 1342"/>
                      <a:gd name="T19" fmla="*/ 608 h 1460"/>
                      <a:gd name="T20" fmla="*/ 0 w 1342"/>
                      <a:gd name="T21" fmla="*/ 482 h 1460"/>
                      <a:gd name="T22" fmla="*/ 15 w 1342"/>
                      <a:gd name="T23" fmla="*/ 387 h 1460"/>
                      <a:gd name="T24" fmla="*/ 44 w 1342"/>
                      <a:gd name="T25" fmla="*/ 305 h 1460"/>
                      <a:gd name="T26" fmla="*/ 85 w 1342"/>
                      <a:gd name="T27" fmla="*/ 217 h 1460"/>
                      <a:gd name="T28" fmla="*/ 134 w 1342"/>
                      <a:gd name="T29" fmla="*/ 165 h 1460"/>
                      <a:gd name="T30" fmla="*/ 226 w 1342"/>
                      <a:gd name="T31" fmla="*/ 104 h 1460"/>
                      <a:gd name="T32" fmla="*/ 326 w 1342"/>
                      <a:gd name="T33" fmla="*/ 62 h 1460"/>
                      <a:gd name="T34" fmla="*/ 431 w 1342"/>
                      <a:gd name="T35" fmla="*/ 25 h 1460"/>
                      <a:gd name="T36" fmla="*/ 565 w 1342"/>
                      <a:gd name="T37" fmla="*/ 3 h 1460"/>
                      <a:gd name="T38" fmla="*/ 660 w 1342"/>
                      <a:gd name="T39" fmla="*/ 0 h 1460"/>
                      <a:gd name="T40" fmla="*/ 756 w 1342"/>
                      <a:gd name="T41" fmla="*/ 9 h 1460"/>
                      <a:gd name="T42" fmla="*/ 876 w 1342"/>
                      <a:gd name="T43" fmla="*/ 33 h 1460"/>
                      <a:gd name="T44" fmla="*/ 987 w 1342"/>
                      <a:gd name="T45" fmla="*/ 70 h 1460"/>
                      <a:gd name="T46" fmla="*/ 1066 w 1342"/>
                      <a:gd name="T47" fmla="*/ 113 h 1460"/>
                      <a:gd name="T48" fmla="*/ 1167 w 1342"/>
                      <a:gd name="T49" fmla="*/ 192 h 1460"/>
                      <a:gd name="T50" fmla="*/ 1235 w 1342"/>
                      <a:gd name="T51" fmla="*/ 285 h 1460"/>
                      <a:gd name="T52" fmla="*/ 1286 w 1342"/>
                      <a:gd name="T53" fmla="*/ 372 h 1460"/>
                      <a:gd name="T54" fmla="*/ 1311 w 1342"/>
                      <a:gd name="T55" fmla="*/ 435 h 1460"/>
                      <a:gd name="T56" fmla="*/ 1342 w 1342"/>
                      <a:gd name="T57" fmla="*/ 544 h 1460"/>
                      <a:gd name="T58" fmla="*/ 1342 w 1342"/>
                      <a:gd name="T59" fmla="*/ 629 h 1460"/>
                      <a:gd name="T60" fmla="*/ 1321 w 1342"/>
                      <a:gd name="T61" fmla="*/ 750 h 1460"/>
                      <a:gd name="T62" fmla="*/ 1291 w 1342"/>
                      <a:gd name="T63" fmla="*/ 849 h 1460"/>
                      <a:gd name="T64" fmla="*/ 1245 w 1342"/>
                      <a:gd name="T65" fmla="*/ 932 h 1460"/>
                      <a:gd name="T66" fmla="*/ 1206 w 1342"/>
                      <a:gd name="T67" fmla="*/ 979 h 1460"/>
                      <a:gd name="T68" fmla="*/ 1148 w 1342"/>
                      <a:gd name="T69" fmla="*/ 1032 h 1460"/>
                      <a:gd name="T70" fmla="*/ 1053 w 1342"/>
                      <a:gd name="T71" fmla="*/ 1073 h 1460"/>
                      <a:gd name="T72" fmla="*/ 981 w 1342"/>
                      <a:gd name="T73" fmla="*/ 1099 h 1460"/>
                      <a:gd name="T74" fmla="*/ 902 w 1342"/>
                      <a:gd name="T75" fmla="*/ 1124 h 1460"/>
                      <a:gd name="T76" fmla="*/ 776 w 1342"/>
                      <a:gd name="T77" fmla="*/ 1136 h 1460"/>
                      <a:gd name="T78" fmla="*/ 667 w 1342"/>
                      <a:gd name="T79" fmla="*/ 1157 h 1460"/>
                      <a:gd name="T80" fmla="*/ 596 w 1342"/>
                      <a:gd name="T81" fmla="*/ 1173 h 1460"/>
                      <a:gd name="T82" fmla="*/ 575 w 1342"/>
                      <a:gd name="T83" fmla="*/ 1208 h 1460"/>
                      <a:gd name="T84" fmla="*/ 581 w 1342"/>
                      <a:gd name="T85" fmla="*/ 1252 h 1460"/>
                      <a:gd name="T86" fmla="*/ 575 w 1342"/>
                      <a:gd name="T87" fmla="*/ 1294 h 1460"/>
                      <a:gd name="T88" fmla="*/ 560 w 1342"/>
                      <a:gd name="T89" fmla="*/ 1324 h 1460"/>
                      <a:gd name="T90" fmla="*/ 552 w 1342"/>
                      <a:gd name="T91" fmla="*/ 1383 h 1460"/>
                      <a:gd name="T92" fmla="*/ 555 w 1342"/>
                      <a:gd name="T93" fmla="*/ 1460 h 1460"/>
                      <a:gd name="T94" fmla="*/ 465 w 1342"/>
                      <a:gd name="T95" fmla="*/ 1331 h 1460"/>
                      <a:gd name="T96" fmla="*/ 346 w 1342"/>
                      <a:gd name="T97" fmla="*/ 1226 h 1460"/>
                      <a:gd name="T98" fmla="*/ 246 w 1342"/>
                      <a:gd name="T99" fmla="*/ 1176 h 1460"/>
                      <a:gd name="T100" fmla="*/ 164 w 1342"/>
                      <a:gd name="T101" fmla="*/ 1157 h 14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342" h="1460">
                        <a:moveTo>
                          <a:pt x="164" y="1157"/>
                        </a:moveTo>
                        <a:lnTo>
                          <a:pt x="229" y="1032"/>
                        </a:lnTo>
                        <a:lnTo>
                          <a:pt x="229" y="995"/>
                        </a:lnTo>
                        <a:lnTo>
                          <a:pt x="205" y="946"/>
                        </a:lnTo>
                        <a:lnTo>
                          <a:pt x="169" y="891"/>
                        </a:lnTo>
                        <a:lnTo>
                          <a:pt x="103" y="840"/>
                        </a:lnTo>
                        <a:lnTo>
                          <a:pt x="61" y="770"/>
                        </a:lnTo>
                        <a:lnTo>
                          <a:pt x="40" y="708"/>
                        </a:lnTo>
                        <a:lnTo>
                          <a:pt x="15" y="662"/>
                        </a:lnTo>
                        <a:lnTo>
                          <a:pt x="15" y="608"/>
                        </a:lnTo>
                        <a:lnTo>
                          <a:pt x="0" y="482"/>
                        </a:lnTo>
                        <a:lnTo>
                          <a:pt x="15" y="387"/>
                        </a:lnTo>
                        <a:lnTo>
                          <a:pt x="44" y="305"/>
                        </a:lnTo>
                        <a:lnTo>
                          <a:pt x="85" y="217"/>
                        </a:lnTo>
                        <a:lnTo>
                          <a:pt x="134" y="165"/>
                        </a:lnTo>
                        <a:lnTo>
                          <a:pt x="226" y="104"/>
                        </a:lnTo>
                        <a:lnTo>
                          <a:pt x="326" y="62"/>
                        </a:lnTo>
                        <a:lnTo>
                          <a:pt x="431" y="25"/>
                        </a:lnTo>
                        <a:lnTo>
                          <a:pt x="565" y="3"/>
                        </a:lnTo>
                        <a:lnTo>
                          <a:pt x="660" y="0"/>
                        </a:lnTo>
                        <a:lnTo>
                          <a:pt x="756" y="9"/>
                        </a:lnTo>
                        <a:lnTo>
                          <a:pt x="876" y="33"/>
                        </a:lnTo>
                        <a:lnTo>
                          <a:pt x="987" y="70"/>
                        </a:lnTo>
                        <a:lnTo>
                          <a:pt x="1066" y="113"/>
                        </a:lnTo>
                        <a:lnTo>
                          <a:pt x="1167" y="192"/>
                        </a:lnTo>
                        <a:lnTo>
                          <a:pt x="1235" y="285"/>
                        </a:lnTo>
                        <a:lnTo>
                          <a:pt x="1286" y="372"/>
                        </a:lnTo>
                        <a:lnTo>
                          <a:pt x="1311" y="435"/>
                        </a:lnTo>
                        <a:lnTo>
                          <a:pt x="1342" y="544"/>
                        </a:lnTo>
                        <a:lnTo>
                          <a:pt x="1342" y="629"/>
                        </a:lnTo>
                        <a:lnTo>
                          <a:pt x="1321" y="750"/>
                        </a:lnTo>
                        <a:lnTo>
                          <a:pt x="1291" y="849"/>
                        </a:lnTo>
                        <a:lnTo>
                          <a:pt x="1245" y="932"/>
                        </a:lnTo>
                        <a:lnTo>
                          <a:pt x="1206" y="979"/>
                        </a:lnTo>
                        <a:lnTo>
                          <a:pt x="1148" y="1032"/>
                        </a:lnTo>
                        <a:lnTo>
                          <a:pt x="1053" y="1073"/>
                        </a:lnTo>
                        <a:lnTo>
                          <a:pt x="981" y="1099"/>
                        </a:lnTo>
                        <a:lnTo>
                          <a:pt x="902" y="1124"/>
                        </a:lnTo>
                        <a:lnTo>
                          <a:pt x="776" y="1136"/>
                        </a:lnTo>
                        <a:lnTo>
                          <a:pt x="667" y="1157"/>
                        </a:lnTo>
                        <a:lnTo>
                          <a:pt x="596" y="1173"/>
                        </a:lnTo>
                        <a:lnTo>
                          <a:pt x="575" y="1208"/>
                        </a:lnTo>
                        <a:lnTo>
                          <a:pt x="581" y="1252"/>
                        </a:lnTo>
                        <a:lnTo>
                          <a:pt x="575" y="1294"/>
                        </a:lnTo>
                        <a:lnTo>
                          <a:pt x="560" y="1324"/>
                        </a:lnTo>
                        <a:lnTo>
                          <a:pt x="552" y="1383"/>
                        </a:lnTo>
                        <a:lnTo>
                          <a:pt x="555" y="1460"/>
                        </a:lnTo>
                        <a:lnTo>
                          <a:pt x="465" y="1331"/>
                        </a:lnTo>
                        <a:lnTo>
                          <a:pt x="346" y="1226"/>
                        </a:lnTo>
                        <a:lnTo>
                          <a:pt x="246" y="1176"/>
                        </a:lnTo>
                        <a:lnTo>
                          <a:pt x="164" y="1157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46620" name="Group 508"/>
                  <p:cNvGrpSpPr>
                    <a:grpSpLocks/>
                  </p:cNvGrpSpPr>
                  <p:nvPr/>
                </p:nvGrpSpPr>
                <p:grpSpPr bwMode="auto">
                  <a:xfrm>
                    <a:off x="4013" y="1976"/>
                    <a:ext cx="630" cy="505"/>
                    <a:chOff x="4013" y="1976"/>
                    <a:chExt cx="630" cy="505"/>
                  </a:xfrm>
                </p:grpSpPr>
                <p:grpSp>
                  <p:nvGrpSpPr>
                    <p:cNvPr id="346621" name="Group 50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81" y="1976"/>
                      <a:ext cx="434" cy="152"/>
                      <a:chOff x="4181" y="1976"/>
                      <a:chExt cx="434" cy="152"/>
                    </a:xfrm>
                  </p:grpSpPr>
                  <p:sp>
                    <p:nvSpPr>
                      <p:cNvPr id="346622" name="Freeform 5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216" y="1999"/>
                        <a:ext cx="399" cy="129"/>
                      </a:xfrm>
                      <a:custGeom>
                        <a:avLst/>
                        <a:gdLst>
                          <a:gd name="T0" fmla="*/ 0 w 796"/>
                          <a:gd name="T1" fmla="*/ 259 h 259"/>
                          <a:gd name="T2" fmla="*/ 61 w 796"/>
                          <a:gd name="T3" fmla="*/ 178 h 259"/>
                          <a:gd name="T4" fmla="*/ 141 w 796"/>
                          <a:gd name="T5" fmla="*/ 114 h 259"/>
                          <a:gd name="T6" fmla="*/ 236 w 796"/>
                          <a:gd name="T7" fmla="*/ 61 h 259"/>
                          <a:gd name="T8" fmla="*/ 331 w 796"/>
                          <a:gd name="T9" fmla="*/ 30 h 259"/>
                          <a:gd name="T10" fmla="*/ 436 w 796"/>
                          <a:gd name="T11" fmla="*/ 8 h 259"/>
                          <a:gd name="T12" fmla="*/ 572 w 796"/>
                          <a:gd name="T13" fmla="*/ 0 h 259"/>
                          <a:gd name="T14" fmla="*/ 672 w 796"/>
                          <a:gd name="T15" fmla="*/ 16 h 259"/>
                          <a:gd name="T16" fmla="*/ 796 w 796"/>
                          <a:gd name="T17" fmla="*/ 58 h 2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796" h="259">
                            <a:moveTo>
                              <a:pt x="0" y="259"/>
                            </a:moveTo>
                            <a:lnTo>
                              <a:pt x="61" y="178"/>
                            </a:lnTo>
                            <a:lnTo>
                              <a:pt x="141" y="114"/>
                            </a:lnTo>
                            <a:lnTo>
                              <a:pt x="236" y="61"/>
                            </a:lnTo>
                            <a:lnTo>
                              <a:pt x="331" y="30"/>
                            </a:lnTo>
                            <a:lnTo>
                              <a:pt x="436" y="8"/>
                            </a:lnTo>
                            <a:lnTo>
                              <a:pt x="572" y="0"/>
                            </a:lnTo>
                            <a:lnTo>
                              <a:pt x="672" y="16"/>
                            </a:lnTo>
                            <a:lnTo>
                              <a:pt x="796" y="58"/>
                            </a:ln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6623" name="Freeform 51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81" y="1976"/>
                        <a:ext cx="412" cy="143"/>
                      </a:xfrm>
                      <a:custGeom>
                        <a:avLst/>
                        <a:gdLst>
                          <a:gd name="T0" fmla="*/ 0 w 822"/>
                          <a:gd name="T1" fmla="*/ 285 h 285"/>
                          <a:gd name="T2" fmla="*/ 39 w 822"/>
                          <a:gd name="T3" fmla="*/ 202 h 285"/>
                          <a:gd name="T4" fmla="*/ 87 w 822"/>
                          <a:gd name="T5" fmla="*/ 144 h 285"/>
                          <a:gd name="T6" fmla="*/ 139 w 822"/>
                          <a:gd name="T7" fmla="*/ 97 h 285"/>
                          <a:gd name="T8" fmla="*/ 236 w 822"/>
                          <a:gd name="T9" fmla="*/ 46 h 285"/>
                          <a:gd name="T10" fmla="*/ 360 w 822"/>
                          <a:gd name="T11" fmla="*/ 9 h 285"/>
                          <a:gd name="T12" fmla="*/ 476 w 822"/>
                          <a:gd name="T13" fmla="*/ 0 h 285"/>
                          <a:gd name="T14" fmla="*/ 601 w 822"/>
                          <a:gd name="T15" fmla="*/ 14 h 285"/>
                          <a:gd name="T16" fmla="*/ 715 w 822"/>
                          <a:gd name="T17" fmla="*/ 51 h 285"/>
                          <a:gd name="T18" fmla="*/ 771 w 822"/>
                          <a:gd name="T19" fmla="*/ 67 h 285"/>
                          <a:gd name="T20" fmla="*/ 822 w 822"/>
                          <a:gd name="T21" fmla="*/ 83 h 2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822" h="285">
                            <a:moveTo>
                              <a:pt x="0" y="285"/>
                            </a:moveTo>
                            <a:lnTo>
                              <a:pt x="39" y="202"/>
                            </a:lnTo>
                            <a:lnTo>
                              <a:pt x="87" y="144"/>
                            </a:lnTo>
                            <a:lnTo>
                              <a:pt x="139" y="97"/>
                            </a:lnTo>
                            <a:lnTo>
                              <a:pt x="236" y="46"/>
                            </a:lnTo>
                            <a:lnTo>
                              <a:pt x="360" y="9"/>
                            </a:lnTo>
                            <a:lnTo>
                              <a:pt x="476" y="0"/>
                            </a:lnTo>
                            <a:lnTo>
                              <a:pt x="601" y="14"/>
                            </a:lnTo>
                            <a:lnTo>
                              <a:pt x="715" y="51"/>
                            </a:lnTo>
                            <a:lnTo>
                              <a:pt x="771" y="67"/>
                            </a:lnTo>
                            <a:lnTo>
                              <a:pt x="822" y="83"/>
                            </a:ln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46624" name="Group 5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13" y="2070"/>
                      <a:ext cx="236" cy="248"/>
                      <a:chOff x="4013" y="2070"/>
                      <a:chExt cx="236" cy="248"/>
                    </a:xfrm>
                  </p:grpSpPr>
                  <p:sp>
                    <p:nvSpPr>
                      <p:cNvPr id="346625" name="Freeform 5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013" y="2070"/>
                        <a:ext cx="236" cy="248"/>
                      </a:xfrm>
                      <a:custGeom>
                        <a:avLst/>
                        <a:gdLst>
                          <a:gd name="T0" fmla="*/ 25 w 472"/>
                          <a:gd name="T1" fmla="*/ 411 h 495"/>
                          <a:gd name="T2" fmla="*/ 13 w 472"/>
                          <a:gd name="T3" fmla="*/ 215 h 495"/>
                          <a:gd name="T4" fmla="*/ 78 w 472"/>
                          <a:gd name="T5" fmla="*/ 94 h 495"/>
                          <a:gd name="T6" fmla="*/ 125 w 472"/>
                          <a:gd name="T7" fmla="*/ 23 h 495"/>
                          <a:gd name="T8" fmla="*/ 171 w 472"/>
                          <a:gd name="T9" fmla="*/ 0 h 495"/>
                          <a:gd name="T10" fmla="*/ 197 w 472"/>
                          <a:gd name="T11" fmla="*/ 44 h 495"/>
                          <a:gd name="T12" fmla="*/ 232 w 472"/>
                          <a:gd name="T13" fmla="*/ 25 h 495"/>
                          <a:gd name="T14" fmla="*/ 254 w 472"/>
                          <a:gd name="T15" fmla="*/ 73 h 495"/>
                          <a:gd name="T16" fmla="*/ 280 w 472"/>
                          <a:gd name="T17" fmla="*/ 102 h 495"/>
                          <a:gd name="T18" fmla="*/ 307 w 472"/>
                          <a:gd name="T19" fmla="*/ 125 h 495"/>
                          <a:gd name="T20" fmla="*/ 302 w 472"/>
                          <a:gd name="T21" fmla="*/ 168 h 495"/>
                          <a:gd name="T22" fmla="*/ 336 w 472"/>
                          <a:gd name="T23" fmla="*/ 143 h 495"/>
                          <a:gd name="T24" fmla="*/ 370 w 472"/>
                          <a:gd name="T25" fmla="*/ 164 h 495"/>
                          <a:gd name="T26" fmla="*/ 372 w 472"/>
                          <a:gd name="T27" fmla="*/ 199 h 495"/>
                          <a:gd name="T28" fmla="*/ 412 w 472"/>
                          <a:gd name="T29" fmla="*/ 205 h 495"/>
                          <a:gd name="T30" fmla="*/ 428 w 472"/>
                          <a:gd name="T31" fmla="*/ 247 h 495"/>
                          <a:gd name="T32" fmla="*/ 457 w 472"/>
                          <a:gd name="T33" fmla="*/ 284 h 495"/>
                          <a:gd name="T34" fmla="*/ 446 w 472"/>
                          <a:gd name="T35" fmla="*/ 370 h 495"/>
                          <a:gd name="T36" fmla="*/ 462 w 472"/>
                          <a:gd name="T37" fmla="*/ 421 h 495"/>
                          <a:gd name="T38" fmla="*/ 472 w 472"/>
                          <a:gd name="T39" fmla="*/ 469 h 495"/>
                          <a:gd name="T40" fmla="*/ 441 w 472"/>
                          <a:gd name="T41" fmla="*/ 495 h 495"/>
                          <a:gd name="T42" fmla="*/ 404 w 472"/>
                          <a:gd name="T43" fmla="*/ 492 h 495"/>
                          <a:gd name="T44" fmla="*/ 370 w 472"/>
                          <a:gd name="T45" fmla="*/ 453 h 495"/>
                          <a:gd name="T46" fmla="*/ 346 w 472"/>
                          <a:gd name="T47" fmla="*/ 449 h 495"/>
                          <a:gd name="T48" fmla="*/ 305 w 472"/>
                          <a:gd name="T49" fmla="*/ 439 h 495"/>
                          <a:gd name="T50" fmla="*/ 280 w 472"/>
                          <a:gd name="T51" fmla="*/ 432 h 495"/>
                          <a:gd name="T52" fmla="*/ 260 w 472"/>
                          <a:gd name="T53" fmla="*/ 423 h 495"/>
                          <a:gd name="T54" fmla="*/ 232 w 472"/>
                          <a:gd name="T55" fmla="*/ 420 h 495"/>
                          <a:gd name="T56" fmla="*/ 214 w 472"/>
                          <a:gd name="T57" fmla="*/ 390 h 495"/>
                          <a:gd name="T58" fmla="*/ 198 w 472"/>
                          <a:gd name="T59" fmla="*/ 420 h 495"/>
                          <a:gd name="T60" fmla="*/ 166 w 472"/>
                          <a:gd name="T61" fmla="*/ 428 h 495"/>
                          <a:gd name="T62" fmla="*/ 153 w 472"/>
                          <a:gd name="T63" fmla="*/ 439 h 495"/>
                          <a:gd name="T64" fmla="*/ 125 w 472"/>
                          <a:gd name="T65" fmla="*/ 471 h 49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472" h="495">
                            <a:moveTo>
                              <a:pt x="86" y="471"/>
                            </a:moveTo>
                            <a:lnTo>
                              <a:pt x="25" y="411"/>
                            </a:lnTo>
                            <a:lnTo>
                              <a:pt x="0" y="324"/>
                            </a:lnTo>
                            <a:lnTo>
                              <a:pt x="13" y="215"/>
                            </a:lnTo>
                            <a:lnTo>
                              <a:pt x="49" y="134"/>
                            </a:lnTo>
                            <a:lnTo>
                              <a:pt x="78" y="94"/>
                            </a:lnTo>
                            <a:lnTo>
                              <a:pt x="110" y="41"/>
                            </a:lnTo>
                            <a:lnTo>
                              <a:pt x="125" y="23"/>
                            </a:lnTo>
                            <a:lnTo>
                              <a:pt x="147" y="4"/>
                            </a:lnTo>
                            <a:lnTo>
                              <a:pt x="171" y="0"/>
                            </a:lnTo>
                            <a:lnTo>
                              <a:pt x="185" y="21"/>
                            </a:lnTo>
                            <a:lnTo>
                              <a:pt x="197" y="44"/>
                            </a:lnTo>
                            <a:lnTo>
                              <a:pt x="205" y="29"/>
                            </a:lnTo>
                            <a:lnTo>
                              <a:pt x="232" y="25"/>
                            </a:lnTo>
                            <a:lnTo>
                              <a:pt x="248" y="44"/>
                            </a:lnTo>
                            <a:lnTo>
                              <a:pt x="254" y="73"/>
                            </a:lnTo>
                            <a:lnTo>
                              <a:pt x="260" y="111"/>
                            </a:lnTo>
                            <a:lnTo>
                              <a:pt x="280" y="102"/>
                            </a:lnTo>
                            <a:lnTo>
                              <a:pt x="302" y="113"/>
                            </a:lnTo>
                            <a:lnTo>
                              <a:pt x="307" y="125"/>
                            </a:lnTo>
                            <a:lnTo>
                              <a:pt x="305" y="147"/>
                            </a:lnTo>
                            <a:lnTo>
                              <a:pt x="302" y="168"/>
                            </a:lnTo>
                            <a:lnTo>
                              <a:pt x="316" y="154"/>
                            </a:lnTo>
                            <a:lnTo>
                              <a:pt x="336" y="143"/>
                            </a:lnTo>
                            <a:lnTo>
                              <a:pt x="368" y="147"/>
                            </a:lnTo>
                            <a:lnTo>
                              <a:pt x="370" y="164"/>
                            </a:lnTo>
                            <a:lnTo>
                              <a:pt x="372" y="180"/>
                            </a:lnTo>
                            <a:lnTo>
                              <a:pt x="372" y="199"/>
                            </a:lnTo>
                            <a:lnTo>
                              <a:pt x="392" y="196"/>
                            </a:lnTo>
                            <a:lnTo>
                              <a:pt x="412" y="205"/>
                            </a:lnTo>
                            <a:lnTo>
                              <a:pt x="423" y="220"/>
                            </a:lnTo>
                            <a:lnTo>
                              <a:pt x="428" y="247"/>
                            </a:lnTo>
                            <a:lnTo>
                              <a:pt x="446" y="254"/>
                            </a:lnTo>
                            <a:lnTo>
                              <a:pt x="457" y="284"/>
                            </a:lnTo>
                            <a:lnTo>
                              <a:pt x="453" y="316"/>
                            </a:lnTo>
                            <a:lnTo>
                              <a:pt x="446" y="370"/>
                            </a:lnTo>
                            <a:lnTo>
                              <a:pt x="451" y="400"/>
                            </a:lnTo>
                            <a:lnTo>
                              <a:pt x="462" y="421"/>
                            </a:lnTo>
                            <a:lnTo>
                              <a:pt x="472" y="442"/>
                            </a:lnTo>
                            <a:lnTo>
                              <a:pt x="472" y="469"/>
                            </a:lnTo>
                            <a:lnTo>
                              <a:pt x="457" y="490"/>
                            </a:lnTo>
                            <a:lnTo>
                              <a:pt x="441" y="495"/>
                            </a:lnTo>
                            <a:lnTo>
                              <a:pt x="423" y="495"/>
                            </a:lnTo>
                            <a:lnTo>
                              <a:pt x="404" y="492"/>
                            </a:lnTo>
                            <a:lnTo>
                              <a:pt x="382" y="471"/>
                            </a:lnTo>
                            <a:lnTo>
                              <a:pt x="370" y="453"/>
                            </a:lnTo>
                            <a:lnTo>
                              <a:pt x="367" y="442"/>
                            </a:lnTo>
                            <a:lnTo>
                              <a:pt x="346" y="449"/>
                            </a:lnTo>
                            <a:lnTo>
                              <a:pt x="321" y="448"/>
                            </a:lnTo>
                            <a:lnTo>
                              <a:pt x="305" y="439"/>
                            </a:lnTo>
                            <a:lnTo>
                              <a:pt x="300" y="432"/>
                            </a:lnTo>
                            <a:lnTo>
                              <a:pt x="280" y="432"/>
                            </a:lnTo>
                            <a:lnTo>
                              <a:pt x="268" y="427"/>
                            </a:lnTo>
                            <a:lnTo>
                              <a:pt x="260" y="423"/>
                            </a:lnTo>
                            <a:lnTo>
                              <a:pt x="244" y="423"/>
                            </a:lnTo>
                            <a:lnTo>
                              <a:pt x="232" y="420"/>
                            </a:lnTo>
                            <a:lnTo>
                              <a:pt x="220" y="400"/>
                            </a:lnTo>
                            <a:lnTo>
                              <a:pt x="214" y="390"/>
                            </a:lnTo>
                            <a:lnTo>
                              <a:pt x="205" y="400"/>
                            </a:lnTo>
                            <a:lnTo>
                              <a:pt x="198" y="420"/>
                            </a:lnTo>
                            <a:lnTo>
                              <a:pt x="183" y="427"/>
                            </a:lnTo>
                            <a:lnTo>
                              <a:pt x="166" y="428"/>
                            </a:lnTo>
                            <a:lnTo>
                              <a:pt x="158" y="428"/>
                            </a:lnTo>
                            <a:lnTo>
                              <a:pt x="153" y="439"/>
                            </a:lnTo>
                            <a:lnTo>
                              <a:pt x="141" y="453"/>
                            </a:lnTo>
                            <a:lnTo>
                              <a:pt x="125" y="471"/>
                            </a:lnTo>
                            <a:lnTo>
                              <a:pt x="86" y="471"/>
                            </a:lnTo>
                            <a:close/>
                          </a:path>
                        </a:pathLst>
                      </a:custGeom>
                      <a:solidFill>
                        <a:srgbClr val="C08040"/>
                      </a:solidFill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46626" name="Group 51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25" y="2083"/>
                        <a:ext cx="179" cy="216"/>
                        <a:chOff x="4025" y="2083"/>
                        <a:chExt cx="179" cy="216"/>
                      </a:xfrm>
                    </p:grpSpPr>
                    <p:sp>
                      <p:nvSpPr>
                        <p:cNvPr id="346627" name="Freeform 51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69" y="2228"/>
                          <a:ext cx="35" cy="46"/>
                        </a:xfrm>
                        <a:custGeom>
                          <a:avLst/>
                          <a:gdLst>
                            <a:gd name="T0" fmla="*/ 21 w 72"/>
                            <a:gd name="T1" fmla="*/ 91 h 91"/>
                            <a:gd name="T2" fmla="*/ 16 w 72"/>
                            <a:gd name="T3" fmla="*/ 44 h 91"/>
                            <a:gd name="T4" fmla="*/ 29 w 72"/>
                            <a:gd name="T5" fmla="*/ 19 h 91"/>
                            <a:gd name="T6" fmla="*/ 72 w 72"/>
                            <a:gd name="T7" fmla="*/ 0 h 91"/>
                            <a:gd name="T8" fmla="*/ 45 w 72"/>
                            <a:gd name="T9" fmla="*/ 3 h 91"/>
                            <a:gd name="T10" fmla="*/ 11 w 72"/>
                            <a:gd name="T11" fmla="*/ 14 h 91"/>
                            <a:gd name="T12" fmla="*/ 0 w 72"/>
                            <a:gd name="T13" fmla="*/ 37 h 91"/>
                            <a:gd name="T14" fmla="*/ 21 w 72"/>
                            <a:gd name="T15" fmla="*/ 91 h 9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72" h="91">
                              <a:moveTo>
                                <a:pt x="21" y="91"/>
                              </a:moveTo>
                              <a:lnTo>
                                <a:pt x="16" y="44"/>
                              </a:lnTo>
                              <a:lnTo>
                                <a:pt x="29" y="19"/>
                              </a:lnTo>
                              <a:lnTo>
                                <a:pt x="72" y="0"/>
                              </a:lnTo>
                              <a:lnTo>
                                <a:pt x="45" y="3"/>
                              </a:lnTo>
                              <a:lnTo>
                                <a:pt x="11" y="14"/>
                              </a:lnTo>
                              <a:lnTo>
                                <a:pt x="0" y="37"/>
                              </a:lnTo>
                              <a:lnTo>
                                <a:pt x="21" y="9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628" name="Freeform 51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02" y="2154"/>
                          <a:ext cx="57" cy="111"/>
                        </a:xfrm>
                        <a:custGeom>
                          <a:avLst/>
                          <a:gdLst>
                            <a:gd name="T0" fmla="*/ 46 w 114"/>
                            <a:gd name="T1" fmla="*/ 222 h 222"/>
                            <a:gd name="T2" fmla="*/ 26 w 114"/>
                            <a:gd name="T3" fmla="*/ 172 h 222"/>
                            <a:gd name="T4" fmla="*/ 26 w 114"/>
                            <a:gd name="T5" fmla="*/ 105 h 222"/>
                            <a:gd name="T6" fmla="*/ 65 w 114"/>
                            <a:gd name="T7" fmla="*/ 52 h 222"/>
                            <a:gd name="T8" fmla="*/ 114 w 114"/>
                            <a:gd name="T9" fmla="*/ 0 h 222"/>
                            <a:gd name="T10" fmla="*/ 84 w 114"/>
                            <a:gd name="T11" fmla="*/ 30 h 222"/>
                            <a:gd name="T12" fmla="*/ 36 w 114"/>
                            <a:gd name="T13" fmla="*/ 67 h 222"/>
                            <a:gd name="T14" fmla="*/ 0 w 114"/>
                            <a:gd name="T15" fmla="*/ 98 h 222"/>
                            <a:gd name="T16" fmla="*/ 7 w 114"/>
                            <a:gd name="T17" fmla="*/ 125 h 222"/>
                            <a:gd name="T18" fmla="*/ 5 w 114"/>
                            <a:gd name="T19" fmla="*/ 155 h 222"/>
                            <a:gd name="T20" fmla="*/ 5 w 114"/>
                            <a:gd name="T21" fmla="*/ 188 h 222"/>
                            <a:gd name="T22" fmla="*/ 46 w 114"/>
                            <a:gd name="T23" fmla="*/ 222 h 22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114" h="222">
                              <a:moveTo>
                                <a:pt x="46" y="222"/>
                              </a:moveTo>
                              <a:lnTo>
                                <a:pt x="26" y="172"/>
                              </a:lnTo>
                              <a:lnTo>
                                <a:pt x="26" y="105"/>
                              </a:lnTo>
                              <a:lnTo>
                                <a:pt x="65" y="52"/>
                              </a:lnTo>
                              <a:lnTo>
                                <a:pt x="114" y="0"/>
                              </a:lnTo>
                              <a:lnTo>
                                <a:pt x="84" y="30"/>
                              </a:lnTo>
                              <a:lnTo>
                                <a:pt x="36" y="67"/>
                              </a:lnTo>
                              <a:lnTo>
                                <a:pt x="0" y="98"/>
                              </a:lnTo>
                              <a:lnTo>
                                <a:pt x="7" y="125"/>
                              </a:lnTo>
                              <a:lnTo>
                                <a:pt x="5" y="155"/>
                              </a:lnTo>
                              <a:lnTo>
                                <a:pt x="5" y="188"/>
                              </a:lnTo>
                              <a:lnTo>
                                <a:pt x="46" y="22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629" name="Freeform 51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25" y="2214"/>
                          <a:ext cx="39" cy="85"/>
                        </a:xfrm>
                        <a:custGeom>
                          <a:avLst/>
                          <a:gdLst>
                            <a:gd name="T0" fmla="*/ 34 w 79"/>
                            <a:gd name="T1" fmla="*/ 143 h 171"/>
                            <a:gd name="T2" fmla="*/ 0 w 79"/>
                            <a:gd name="T3" fmla="*/ 90 h 171"/>
                            <a:gd name="T4" fmla="*/ 14 w 79"/>
                            <a:gd name="T5" fmla="*/ 53 h 171"/>
                            <a:gd name="T6" fmla="*/ 43 w 79"/>
                            <a:gd name="T7" fmla="*/ 0 h 171"/>
                            <a:gd name="T8" fmla="*/ 19 w 79"/>
                            <a:gd name="T9" fmla="*/ 92 h 171"/>
                            <a:gd name="T10" fmla="*/ 38 w 79"/>
                            <a:gd name="T11" fmla="*/ 133 h 171"/>
                            <a:gd name="T12" fmla="*/ 79 w 79"/>
                            <a:gd name="T13" fmla="*/ 171 h 171"/>
                            <a:gd name="T14" fmla="*/ 34 w 79"/>
                            <a:gd name="T15" fmla="*/ 143 h 17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79" h="171">
                              <a:moveTo>
                                <a:pt x="34" y="143"/>
                              </a:moveTo>
                              <a:lnTo>
                                <a:pt x="0" y="90"/>
                              </a:lnTo>
                              <a:lnTo>
                                <a:pt x="14" y="53"/>
                              </a:lnTo>
                              <a:lnTo>
                                <a:pt x="43" y="0"/>
                              </a:lnTo>
                              <a:lnTo>
                                <a:pt x="19" y="92"/>
                              </a:lnTo>
                              <a:lnTo>
                                <a:pt x="38" y="133"/>
                              </a:lnTo>
                              <a:lnTo>
                                <a:pt x="79" y="171"/>
                              </a:lnTo>
                              <a:lnTo>
                                <a:pt x="34" y="14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630" name="Freeform 51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57" y="2083"/>
                          <a:ext cx="53" cy="86"/>
                        </a:xfrm>
                        <a:custGeom>
                          <a:avLst/>
                          <a:gdLst>
                            <a:gd name="T0" fmla="*/ 107 w 107"/>
                            <a:gd name="T1" fmla="*/ 0 h 171"/>
                            <a:gd name="T2" fmla="*/ 56 w 107"/>
                            <a:gd name="T3" fmla="*/ 42 h 171"/>
                            <a:gd name="T4" fmla="*/ 16 w 107"/>
                            <a:gd name="T5" fmla="*/ 84 h 171"/>
                            <a:gd name="T6" fmla="*/ 9 w 107"/>
                            <a:gd name="T7" fmla="*/ 120 h 171"/>
                            <a:gd name="T8" fmla="*/ 0 w 107"/>
                            <a:gd name="T9" fmla="*/ 171 h 171"/>
                            <a:gd name="T10" fmla="*/ 17 w 107"/>
                            <a:gd name="T11" fmla="*/ 130 h 171"/>
                            <a:gd name="T12" fmla="*/ 33 w 107"/>
                            <a:gd name="T13" fmla="*/ 88 h 171"/>
                            <a:gd name="T14" fmla="*/ 77 w 107"/>
                            <a:gd name="T15" fmla="*/ 37 h 171"/>
                            <a:gd name="T16" fmla="*/ 107 w 107"/>
                            <a:gd name="T17" fmla="*/ 0 h 17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07" h="171">
                              <a:moveTo>
                                <a:pt x="107" y="0"/>
                              </a:moveTo>
                              <a:lnTo>
                                <a:pt x="56" y="42"/>
                              </a:lnTo>
                              <a:lnTo>
                                <a:pt x="16" y="84"/>
                              </a:lnTo>
                              <a:lnTo>
                                <a:pt x="9" y="120"/>
                              </a:lnTo>
                              <a:lnTo>
                                <a:pt x="0" y="171"/>
                              </a:lnTo>
                              <a:lnTo>
                                <a:pt x="17" y="130"/>
                              </a:lnTo>
                              <a:lnTo>
                                <a:pt x="33" y="88"/>
                              </a:lnTo>
                              <a:lnTo>
                                <a:pt x="77" y="37"/>
                              </a:lnTo>
                              <a:lnTo>
                                <a:pt x="107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631" name="Freeform 51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51" y="2245"/>
                          <a:ext cx="29" cy="54"/>
                        </a:xfrm>
                        <a:custGeom>
                          <a:avLst/>
                          <a:gdLst>
                            <a:gd name="T0" fmla="*/ 24 w 60"/>
                            <a:gd name="T1" fmla="*/ 107 h 107"/>
                            <a:gd name="T2" fmla="*/ 9 w 60"/>
                            <a:gd name="T3" fmla="*/ 72 h 107"/>
                            <a:gd name="T4" fmla="*/ 0 w 60"/>
                            <a:gd name="T5" fmla="*/ 53 h 107"/>
                            <a:gd name="T6" fmla="*/ 17 w 60"/>
                            <a:gd name="T7" fmla="*/ 23 h 107"/>
                            <a:gd name="T8" fmla="*/ 55 w 60"/>
                            <a:gd name="T9" fmla="*/ 0 h 107"/>
                            <a:gd name="T10" fmla="*/ 33 w 60"/>
                            <a:gd name="T11" fmla="*/ 30 h 107"/>
                            <a:gd name="T12" fmla="*/ 21 w 60"/>
                            <a:gd name="T13" fmla="*/ 63 h 107"/>
                            <a:gd name="T14" fmla="*/ 39 w 60"/>
                            <a:gd name="T15" fmla="*/ 72 h 107"/>
                            <a:gd name="T16" fmla="*/ 60 w 60"/>
                            <a:gd name="T17" fmla="*/ 47 h 107"/>
                            <a:gd name="T18" fmla="*/ 50 w 60"/>
                            <a:gd name="T19" fmla="*/ 70 h 107"/>
                            <a:gd name="T20" fmla="*/ 24 w 60"/>
                            <a:gd name="T21" fmla="*/ 107 h 10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60" h="107">
                              <a:moveTo>
                                <a:pt x="24" y="107"/>
                              </a:moveTo>
                              <a:lnTo>
                                <a:pt x="9" y="72"/>
                              </a:lnTo>
                              <a:lnTo>
                                <a:pt x="0" y="53"/>
                              </a:lnTo>
                              <a:lnTo>
                                <a:pt x="17" y="23"/>
                              </a:lnTo>
                              <a:lnTo>
                                <a:pt x="55" y="0"/>
                              </a:lnTo>
                              <a:lnTo>
                                <a:pt x="33" y="30"/>
                              </a:lnTo>
                              <a:lnTo>
                                <a:pt x="21" y="63"/>
                              </a:lnTo>
                              <a:lnTo>
                                <a:pt x="39" y="72"/>
                              </a:lnTo>
                              <a:lnTo>
                                <a:pt x="60" y="47"/>
                              </a:lnTo>
                              <a:lnTo>
                                <a:pt x="50" y="70"/>
                              </a:lnTo>
                              <a:lnTo>
                                <a:pt x="24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346632" name="Group 5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9" y="2351"/>
                      <a:ext cx="254" cy="130"/>
                      <a:chOff x="4389" y="2351"/>
                      <a:chExt cx="254" cy="130"/>
                    </a:xfrm>
                  </p:grpSpPr>
                  <p:sp>
                    <p:nvSpPr>
                      <p:cNvPr id="346633" name="Freeform 5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9" y="2351"/>
                        <a:ext cx="254" cy="130"/>
                      </a:xfrm>
                      <a:custGeom>
                        <a:avLst/>
                        <a:gdLst>
                          <a:gd name="T0" fmla="*/ 31 w 508"/>
                          <a:gd name="T1" fmla="*/ 64 h 259"/>
                          <a:gd name="T2" fmla="*/ 123 w 508"/>
                          <a:gd name="T3" fmla="*/ 69 h 259"/>
                          <a:gd name="T4" fmla="*/ 187 w 508"/>
                          <a:gd name="T5" fmla="*/ 67 h 259"/>
                          <a:gd name="T6" fmla="*/ 264 w 508"/>
                          <a:gd name="T7" fmla="*/ 32 h 259"/>
                          <a:gd name="T8" fmla="*/ 328 w 508"/>
                          <a:gd name="T9" fmla="*/ 4 h 259"/>
                          <a:gd name="T10" fmla="*/ 386 w 508"/>
                          <a:gd name="T11" fmla="*/ 0 h 259"/>
                          <a:gd name="T12" fmla="*/ 412 w 508"/>
                          <a:gd name="T13" fmla="*/ 25 h 259"/>
                          <a:gd name="T14" fmla="*/ 451 w 508"/>
                          <a:gd name="T15" fmla="*/ 41 h 259"/>
                          <a:gd name="T16" fmla="*/ 496 w 508"/>
                          <a:gd name="T17" fmla="*/ 46 h 259"/>
                          <a:gd name="T18" fmla="*/ 508 w 508"/>
                          <a:gd name="T19" fmla="*/ 69 h 259"/>
                          <a:gd name="T20" fmla="*/ 503 w 508"/>
                          <a:gd name="T21" fmla="*/ 118 h 259"/>
                          <a:gd name="T22" fmla="*/ 493 w 508"/>
                          <a:gd name="T23" fmla="*/ 150 h 259"/>
                          <a:gd name="T24" fmla="*/ 471 w 508"/>
                          <a:gd name="T25" fmla="*/ 176 h 259"/>
                          <a:gd name="T26" fmla="*/ 437 w 508"/>
                          <a:gd name="T27" fmla="*/ 208 h 259"/>
                          <a:gd name="T28" fmla="*/ 422 w 508"/>
                          <a:gd name="T29" fmla="*/ 236 h 259"/>
                          <a:gd name="T30" fmla="*/ 398 w 508"/>
                          <a:gd name="T31" fmla="*/ 257 h 259"/>
                          <a:gd name="T32" fmla="*/ 378 w 508"/>
                          <a:gd name="T33" fmla="*/ 259 h 259"/>
                          <a:gd name="T34" fmla="*/ 349 w 508"/>
                          <a:gd name="T35" fmla="*/ 233 h 259"/>
                          <a:gd name="T36" fmla="*/ 332 w 508"/>
                          <a:gd name="T37" fmla="*/ 243 h 259"/>
                          <a:gd name="T38" fmla="*/ 301 w 508"/>
                          <a:gd name="T39" fmla="*/ 245 h 259"/>
                          <a:gd name="T40" fmla="*/ 281 w 508"/>
                          <a:gd name="T41" fmla="*/ 206 h 259"/>
                          <a:gd name="T42" fmla="*/ 267 w 508"/>
                          <a:gd name="T43" fmla="*/ 212 h 259"/>
                          <a:gd name="T44" fmla="*/ 248 w 508"/>
                          <a:gd name="T45" fmla="*/ 212 h 259"/>
                          <a:gd name="T46" fmla="*/ 237 w 508"/>
                          <a:gd name="T47" fmla="*/ 192 h 259"/>
                          <a:gd name="T48" fmla="*/ 214 w 508"/>
                          <a:gd name="T49" fmla="*/ 206 h 259"/>
                          <a:gd name="T50" fmla="*/ 194 w 508"/>
                          <a:gd name="T51" fmla="*/ 217 h 259"/>
                          <a:gd name="T52" fmla="*/ 167 w 508"/>
                          <a:gd name="T53" fmla="*/ 206 h 259"/>
                          <a:gd name="T54" fmla="*/ 162 w 508"/>
                          <a:gd name="T55" fmla="*/ 187 h 259"/>
                          <a:gd name="T56" fmla="*/ 158 w 508"/>
                          <a:gd name="T57" fmla="*/ 164 h 259"/>
                          <a:gd name="T58" fmla="*/ 118 w 508"/>
                          <a:gd name="T59" fmla="*/ 169 h 259"/>
                          <a:gd name="T60" fmla="*/ 85 w 508"/>
                          <a:gd name="T61" fmla="*/ 176 h 259"/>
                          <a:gd name="T62" fmla="*/ 79 w 508"/>
                          <a:gd name="T63" fmla="*/ 164 h 259"/>
                          <a:gd name="T64" fmla="*/ 51 w 508"/>
                          <a:gd name="T65" fmla="*/ 164 h 259"/>
                          <a:gd name="T66" fmla="*/ 14 w 508"/>
                          <a:gd name="T67" fmla="*/ 136 h 259"/>
                          <a:gd name="T68" fmla="*/ 0 w 508"/>
                          <a:gd name="T69" fmla="*/ 106 h 259"/>
                          <a:gd name="T70" fmla="*/ 7 w 508"/>
                          <a:gd name="T71" fmla="*/ 92 h 259"/>
                          <a:gd name="T72" fmla="*/ 2 w 508"/>
                          <a:gd name="T73" fmla="*/ 67 h 259"/>
                          <a:gd name="T74" fmla="*/ 31 w 508"/>
                          <a:gd name="T75" fmla="*/ 64 h 2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</a:cxnLst>
                        <a:rect l="0" t="0" r="r" b="b"/>
                        <a:pathLst>
                          <a:path w="508" h="259">
                            <a:moveTo>
                              <a:pt x="31" y="64"/>
                            </a:moveTo>
                            <a:lnTo>
                              <a:pt x="123" y="69"/>
                            </a:lnTo>
                            <a:lnTo>
                              <a:pt x="187" y="67"/>
                            </a:lnTo>
                            <a:lnTo>
                              <a:pt x="264" y="32"/>
                            </a:lnTo>
                            <a:lnTo>
                              <a:pt x="328" y="4"/>
                            </a:lnTo>
                            <a:lnTo>
                              <a:pt x="386" y="0"/>
                            </a:lnTo>
                            <a:lnTo>
                              <a:pt x="412" y="25"/>
                            </a:lnTo>
                            <a:lnTo>
                              <a:pt x="451" y="41"/>
                            </a:lnTo>
                            <a:lnTo>
                              <a:pt x="496" y="46"/>
                            </a:lnTo>
                            <a:lnTo>
                              <a:pt x="508" y="69"/>
                            </a:lnTo>
                            <a:lnTo>
                              <a:pt x="503" y="118"/>
                            </a:lnTo>
                            <a:lnTo>
                              <a:pt x="493" y="150"/>
                            </a:lnTo>
                            <a:lnTo>
                              <a:pt x="471" y="176"/>
                            </a:lnTo>
                            <a:lnTo>
                              <a:pt x="437" y="208"/>
                            </a:lnTo>
                            <a:lnTo>
                              <a:pt x="422" y="236"/>
                            </a:lnTo>
                            <a:lnTo>
                              <a:pt x="398" y="257"/>
                            </a:lnTo>
                            <a:lnTo>
                              <a:pt x="378" y="259"/>
                            </a:lnTo>
                            <a:lnTo>
                              <a:pt x="349" y="233"/>
                            </a:lnTo>
                            <a:lnTo>
                              <a:pt x="332" y="243"/>
                            </a:lnTo>
                            <a:lnTo>
                              <a:pt x="301" y="245"/>
                            </a:lnTo>
                            <a:lnTo>
                              <a:pt x="281" y="206"/>
                            </a:lnTo>
                            <a:lnTo>
                              <a:pt x="267" y="212"/>
                            </a:lnTo>
                            <a:lnTo>
                              <a:pt x="248" y="212"/>
                            </a:lnTo>
                            <a:lnTo>
                              <a:pt x="237" y="192"/>
                            </a:lnTo>
                            <a:lnTo>
                              <a:pt x="214" y="206"/>
                            </a:lnTo>
                            <a:lnTo>
                              <a:pt x="194" y="217"/>
                            </a:lnTo>
                            <a:lnTo>
                              <a:pt x="167" y="206"/>
                            </a:lnTo>
                            <a:lnTo>
                              <a:pt x="162" y="187"/>
                            </a:lnTo>
                            <a:lnTo>
                              <a:pt x="158" y="164"/>
                            </a:lnTo>
                            <a:lnTo>
                              <a:pt x="118" y="169"/>
                            </a:lnTo>
                            <a:lnTo>
                              <a:pt x="85" y="176"/>
                            </a:lnTo>
                            <a:lnTo>
                              <a:pt x="79" y="164"/>
                            </a:lnTo>
                            <a:lnTo>
                              <a:pt x="51" y="164"/>
                            </a:lnTo>
                            <a:lnTo>
                              <a:pt x="14" y="136"/>
                            </a:lnTo>
                            <a:lnTo>
                              <a:pt x="0" y="106"/>
                            </a:lnTo>
                            <a:lnTo>
                              <a:pt x="7" y="92"/>
                            </a:lnTo>
                            <a:lnTo>
                              <a:pt x="2" y="67"/>
                            </a:lnTo>
                            <a:lnTo>
                              <a:pt x="31" y="64"/>
                            </a:lnTo>
                            <a:close/>
                          </a:path>
                        </a:pathLst>
                      </a:custGeom>
                      <a:solidFill>
                        <a:srgbClr val="C08040"/>
                      </a:solidFill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46634" name="Group 5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27" y="2371"/>
                        <a:ext cx="190" cy="99"/>
                        <a:chOff x="4427" y="2371"/>
                        <a:chExt cx="190" cy="99"/>
                      </a:xfrm>
                    </p:grpSpPr>
                    <p:sp>
                      <p:nvSpPr>
                        <p:cNvPr id="346635" name="Freeform 52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27" y="2404"/>
                          <a:ext cx="59" cy="29"/>
                        </a:xfrm>
                        <a:custGeom>
                          <a:avLst/>
                          <a:gdLst>
                            <a:gd name="T0" fmla="*/ 0 w 117"/>
                            <a:gd name="T1" fmla="*/ 58 h 58"/>
                            <a:gd name="T2" fmla="*/ 59 w 117"/>
                            <a:gd name="T3" fmla="*/ 39 h 58"/>
                            <a:gd name="T4" fmla="*/ 117 w 117"/>
                            <a:gd name="T5" fmla="*/ 0 h 58"/>
                            <a:gd name="T6" fmla="*/ 95 w 117"/>
                            <a:gd name="T7" fmla="*/ 30 h 58"/>
                            <a:gd name="T8" fmla="*/ 70 w 117"/>
                            <a:gd name="T9" fmla="*/ 49 h 58"/>
                            <a:gd name="T10" fmla="*/ 0 w 117"/>
                            <a:gd name="T11" fmla="*/ 58 h 5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17" h="58">
                              <a:moveTo>
                                <a:pt x="0" y="58"/>
                              </a:moveTo>
                              <a:lnTo>
                                <a:pt x="59" y="39"/>
                              </a:lnTo>
                              <a:lnTo>
                                <a:pt x="117" y="0"/>
                              </a:lnTo>
                              <a:lnTo>
                                <a:pt x="95" y="30"/>
                              </a:lnTo>
                              <a:lnTo>
                                <a:pt x="70" y="49"/>
                              </a:lnTo>
                              <a:lnTo>
                                <a:pt x="0" y="5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636" name="Freeform 52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04" y="2371"/>
                          <a:ext cx="48" cy="80"/>
                        </a:xfrm>
                        <a:custGeom>
                          <a:avLst/>
                          <a:gdLst>
                            <a:gd name="T0" fmla="*/ 0 w 96"/>
                            <a:gd name="T1" fmla="*/ 158 h 158"/>
                            <a:gd name="T2" fmla="*/ 33 w 96"/>
                            <a:gd name="T3" fmla="*/ 105 h 158"/>
                            <a:gd name="T4" fmla="*/ 96 w 96"/>
                            <a:gd name="T5" fmla="*/ 0 h 158"/>
                            <a:gd name="T6" fmla="*/ 77 w 96"/>
                            <a:gd name="T7" fmla="*/ 63 h 158"/>
                            <a:gd name="T8" fmla="*/ 65 w 96"/>
                            <a:gd name="T9" fmla="*/ 109 h 158"/>
                            <a:gd name="T10" fmla="*/ 0 w 96"/>
                            <a:gd name="T11" fmla="*/ 158 h 15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96" h="158">
                              <a:moveTo>
                                <a:pt x="0" y="158"/>
                              </a:moveTo>
                              <a:lnTo>
                                <a:pt x="33" y="105"/>
                              </a:lnTo>
                              <a:lnTo>
                                <a:pt x="96" y="0"/>
                              </a:lnTo>
                              <a:lnTo>
                                <a:pt x="77" y="63"/>
                              </a:lnTo>
                              <a:lnTo>
                                <a:pt x="65" y="109"/>
                              </a:lnTo>
                              <a:lnTo>
                                <a:pt x="0" y="15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637" name="Freeform 52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60" y="2375"/>
                          <a:ext cx="34" cy="95"/>
                        </a:xfrm>
                        <a:custGeom>
                          <a:avLst/>
                          <a:gdLst>
                            <a:gd name="T0" fmla="*/ 0 w 68"/>
                            <a:gd name="T1" fmla="*/ 190 h 190"/>
                            <a:gd name="T2" fmla="*/ 49 w 68"/>
                            <a:gd name="T3" fmla="*/ 148 h 190"/>
                            <a:gd name="T4" fmla="*/ 47 w 68"/>
                            <a:gd name="T5" fmla="*/ 61 h 190"/>
                            <a:gd name="T6" fmla="*/ 13 w 68"/>
                            <a:gd name="T7" fmla="*/ 0 h 190"/>
                            <a:gd name="T8" fmla="*/ 54 w 68"/>
                            <a:gd name="T9" fmla="*/ 58 h 190"/>
                            <a:gd name="T10" fmla="*/ 68 w 68"/>
                            <a:gd name="T11" fmla="*/ 116 h 190"/>
                            <a:gd name="T12" fmla="*/ 64 w 68"/>
                            <a:gd name="T13" fmla="*/ 165 h 190"/>
                            <a:gd name="T14" fmla="*/ 0 w 68"/>
                            <a:gd name="T15" fmla="*/ 190 h 19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68" h="190">
                              <a:moveTo>
                                <a:pt x="0" y="190"/>
                              </a:moveTo>
                              <a:lnTo>
                                <a:pt x="49" y="148"/>
                              </a:lnTo>
                              <a:lnTo>
                                <a:pt x="47" y="61"/>
                              </a:lnTo>
                              <a:lnTo>
                                <a:pt x="13" y="0"/>
                              </a:lnTo>
                              <a:lnTo>
                                <a:pt x="54" y="58"/>
                              </a:lnTo>
                              <a:lnTo>
                                <a:pt x="68" y="116"/>
                              </a:lnTo>
                              <a:lnTo>
                                <a:pt x="64" y="165"/>
                              </a:lnTo>
                              <a:lnTo>
                                <a:pt x="0" y="19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04000"/>
                        </a:solidFill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6638" name="Freeform 52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07" y="2406"/>
                          <a:ext cx="10" cy="36"/>
                        </a:xfrm>
                        <a:custGeom>
                          <a:avLst/>
                          <a:gdLst>
                            <a:gd name="T0" fmla="*/ 0 w 20"/>
                            <a:gd name="T1" fmla="*/ 0 h 73"/>
                            <a:gd name="T2" fmla="*/ 20 w 20"/>
                            <a:gd name="T3" fmla="*/ 48 h 73"/>
                            <a:gd name="T4" fmla="*/ 14 w 20"/>
                            <a:gd name="T5" fmla="*/ 73 h 7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20" h="73">
                              <a:moveTo>
                                <a:pt x="0" y="0"/>
                              </a:moveTo>
                              <a:lnTo>
                                <a:pt x="20" y="48"/>
                              </a:lnTo>
                              <a:lnTo>
                                <a:pt x="14" y="73"/>
                              </a:lnTo>
                            </a:path>
                          </a:pathLst>
                        </a:custGeom>
                        <a:noFill/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grpSp>
                <p:nvGrpSpPr>
                  <p:cNvPr id="346639" name="Group 527"/>
                  <p:cNvGrpSpPr>
                    <a:grpSpLocks/>
                  </p:cNvGrpSpPr>
                  <p:nvPr/>
                </p:nvGrpSpPr>
                <p:grpSpPr bwMode="auto">
                  <a:xfrm>
                    <a:off x="4462" y="2131"/>
                    <a:ext cx="302" cy="270"/>
                    <a:chOff x="4462" y="2131"/>
                    <a:chExt cx="302" cy="270"/>
                  </a:xfrm>
                </p:grpSpPr>
                <p:sp>
                  <p:nvSpPr>
                    <p:cNvPr id="346640" name="Freeform 528"/>
                    <p:cNvSpPr>
                      <a:spLocks/>
                    </p:cNvSpPr>
                    <p:nvPr/>
                  </p:nvSpPr>
                  <p:spPr bwMode="auto">
                    <a:xfrm>
                      <a:off x="4595" y="2229"/>
                      <a:ext cx="145" cy="139"/>
                    </a:xfrm>
                    <a:custGeom>
                      <a:avLst/>
                      <a:gdLst>
                        <a:gd name="T0" fmla="*/ 21 w 289"/>
                        <a:gd name="T1" fmla="*/ 111 h 279"/>
                        <a:gd name="T2" fmla="*/ 55 w 289"/>
                        <a:gd name="T3" fmla="*/ 57 h 279"/>
                        <a:gd name="T4" fmla="*/ 75 w 289"/>
                        <a:gd name="T5" fmla="*/ 37 h 279"/>
                        <a:gd name="T6" fmla="*/ 121 w 289"/>
                        <a:gd name="T7" fmla="*/ 13 h 279"/>
                        <a:gd name="T8" fmla="*/ 172 w 289"/>
                        <a:gd name="T9" fmla="*/ 0 h 279"/>
                        <a:gd name="T10" fmla="*/ 218 w 289"/>
                        <a:gd name="T11" fmla="*/ 0 h 279"/>
                        <a:gd name="T12" fmla="*/ 247 w 289"/>
                        <a:gd name="T13" fmla="*/ 9 h 279"/>
                        <a:gd name="T14" fmla="*/ 272 w 289"/>
                        <a:gd name="T15" fmla="*/ 43 h 279"/>
                        <a:gd name="T16" fmla="*/ 289 w 289"/>
                        <a:gd name="T17" fmla="*/ 90 h 279"/>
                        <a:gd name="T18" fmla="*/ 284 w 289"/>
                        <a:gd name="T19" fmla="*/ 140 h 279"/>
                        <a:gd name="T20" fmla="*/ 258 w 289"/>
                        <a:gd name="T21" fmla="*/ 184 h 279"/>
                        <a:gd name="T22" fmla="*/ 240 w 289"/>
                        <a:gd name="T23" fmla="*/ 217 h 279"/>
                        <a:gd name="T24" fmla="*/ 187 w 289"/>
                        <a:gd name="T25" fmla="*/ 249 h 279"/>
                        <a:gd name="T26" fmla="*/ 121 w 289"/>
                        <a:gd name="T27" fmla="*/ 265 h 279"/>
                        <a:gd name="T28" fmla="*/ 63 w 289"/>
                        <a:gd name="T29" fmla="*/ 279 h 279"/>
                        <a:gd name="T30" fmla="*/ 24 w 289"/>
                        <a:gd name="T31" fmla="*/ 265 h 279"/>
                        <a:gd name="T32" fmla="*/ 4 w 289"/>
                        <a:gd name="T33" fmla="*/ 238 h 279"/>
                        <a:gd name="T34" fmla="*/ 0 w 289"/>
                        <a:gd name="T35" fmla="*/ 192 h 279"/>
                        <a:gd name="T36" fmla="*/ 21 w 289"/>
                        <a:gd name="T37" fmla="*/ 111 h 2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89" h="279">
                          <a:moveTo>
                            <a:pt x="21" y="111"/>
                          </a:moveTo>
                          <a:lnTo>
                            <a:pt x="55" y="57"/>
                          </a:lnTo>
                          <a:lnTo>
                            <a:pt x="75" y="37"/>
                          </a:lnTo>
                          <a:lnTo>
                            <a:pt x="121" y="13"/>
                          </a:lnTo>
                          <a:lnTo>
                            <a:pt x="172" y="0"/>
                          </a:lnTo>
                          <a:lnTo>
                            <a:pt x="218" y="0"/>
                          </a:lnTo>
                          <a:lnTo>
                            <a:pt x="247" y="9"/>
                          </a:lnTo>
                          <a:lnTo>
                            <a:pt x="272" y="43"/>
                          </a:lnTo>
                          <a:lnTo>
                            <a:pt x="289" y="90"/>
                          </a:lnTo>
                          <a:lnTo>
                            <a:pt x="284" y="140"/>
                          </a:lnTo>
                          <a:lnTo>
                            <a:pt x="258" y="184"/>
                          </a:lnTo>
                          <a:lnTo>
                            <a:pt x="240" y="217"/>
                          </a:lnTo>
                          <a:lnTo>
                            <a:pt x="187" y="249"/>
                          </a:lnTo>
                          <a:lnTo>
                            <a:pt x="121" y="265"/>
                          </a:lnTo>
                          <a:lnTo>
                            <a:pt x="63" y="279"/>
                          </a:lnTo>
                          <a:lnTo>
                            <a:pt x="24" y="265"/>
                          </a:lnTo>
                          <a:lnTo>
                            <a:pt x="4" y="238"/>
                          </a:lnTo>
                          <a:lnTo>
                            <a:pt x="0" y="192"/>
                          </a:lnTo>
                          <a:lnTo>
                            <a:pt x="21" y="111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41" name="Freeform 529"/>
                    <p:cNvSpPr>
                      <a:spLocks/>
                    </p:cNvSpPr>
                    <p:nvPr/>
                  </p:nvSpPr>
                  <p:spPr bwMode="auto">
                    <a:xfrm>
                      <a:off x="4657" y="2186"/>
                      <a:ext cx="107" cy="86"/>
                    </a:xfrm>
                    <a:custGeom>
                      <a:avLst/>
                      <a:gdLst>
                        <a:gd name="T0" fmla="*/ 27 w 214"/>
                        <a:gd name="T1" fmla="*/ 0 h 173"/>
                        <a:gd name="T2" fmla="*/ 206 w 214"/>
                        <a:gd name="T3" fmla="*/ 102 h 173"/>
                        <a:gd name="T4" fmla="*/ 213 w 214"/>
                        <a:gd name="T5" fmla="*/ 116 h 173"/>
                        <a:gd name="T6" fmla="*/ 214 w 214"/>
                        <a:gd name="T7" fmla="*/ 137 h 173"/>
                        <a:gd name="T8" fmla="*/ 211 w 214"/>
                        <a:gd name="T9" fmla="*/ 153 h 173"/>
                        <a:gd name="T10" fmla="*/ 206 w 214"/>
                        <a:gd name="T11" fmla="*/ 167 h 173"/>
                        <a:gd name="T12" fmla="*/ 197 w 214"/>
                        <a:gd name="T13" fmla="*/ 173 h 173"/>
                        <a:gd name="T14" fmla="*/ 180 w 214"/>
                        <a:gd name="T15" fmla="*/ 173 h 173"/>
                        <a:gd name="T16" fmla="*/ 17 w 214"/>
                        <a:gd name="T17" fmla="*/ 76 h 173"/>
                        <a:gd name="T18" fmla="*/ 4 w 214"/>
                        <a:gd name="T19" fmla="*/ 62 h 173"/>
                        <a:gd name="T20" fmla="*/ 0 w 214"/>
                        <a:gd name="T21" fmla="*/ 42 h 173"/>
                        <a:gd name="T22" fmla="*/ 4 w 214"/>
                        <a:gd name="T23" fmla="*/ 21 h 173"/>
                        <a:gd name="T24" fmla="*/ 10 w 214"/>
                        <a:gd name="T25" fmla="*/ 11 h 173"/>
                        <a:gd name="T26" fmla="*/ 19 w 214"/>
                        <a:gd name="T27" fmla="*/ 2 h 173"/>
                        <a:gd name="T28" fmla="*/ 27 w 214"/>
                        <a:gd name="T29" fmla="*/ 0 h 1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14" h="173">
                          <a:moveTo>
                            <a:pt x="27" y="0"/>
                          </a:moveTo>
                          <a:lnTo>
                            <a:pt x="206" y="102"/>
                          </a:lnTo>
                          <a:lnTo>
                            <a:pt x="213" y="116"/>
                          </a:lnTo>
                          <a:lnTo>
                            <a:pt x="214" y="137"/>
                          </a:lnTo>
                          <a:lnTo>
                            <a:pt x="211" y="153"/>
                          </a:lnTo>
                          <a:lnTo>
                            <a:pt x="206" y="167"/>
                          </a:lnTo>
                          <a:lnTo>
                            <a:pt x="197" y="173"/>
                          </a:lnTo>
                          <a:lnTo>
                            <a:pt x="180" y="173"/>
                          </a:lnTo>
                          <a:lnTo>
                            <a:pt x="17" y="76"/>
                          </a:lnTo>
                          <a:lnTo>
                            <a:pt x="4" y="62"/>
                          </a:lnTo>
                          <a:lnTo>
                            <a:pt x="0" y="42"/>
                          </a:lnTo>
                          <a:lnTo>
                            <a:pt x="4" y="21"/>
                          </a:lnTo>
                          <a:lnTo>
                            <a:pt x="10" y="11"/>
                          </a:lnTo>
                          <a:lnTo>
                            <a:pt x="19" y="2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42" name="Freeform 530"/>
                    <p:cNvSpPr>
                      <a:spLocks/>
                    </p:cNvSpPr>
                    <p:nvPr/>
                  </p:nvSpPr>
                  <p:spPr bwMode="auto">
                    <a:xfrm>
                      <a:off x="4560" y="2191"/>
                      <a:ext cx="196" cy="210"/>
                    </a:xfrm>
                    <a:custGeom>
                      <a:avLst/>
                      <a:gdLst>
                        <a:gd name="T0" fmla="*/ 120 w 390"/>
                        <a:gd name="T1" fmla="*/ 0 h 421"/>
                        <a:gd name="T2" fmla="*/ 234 w 390"/>
                        <a:gd name="T3" fmla="*/ 97 h 421"/>
                        <a:gd name="T4" fmla="*/ 282 w 390"/>
                        <a:gd name="T5" fmla="*/ 141 h 421"/>
                        <a:gd name="T6" fmla="*/ 329 w 390"/>
                        <a:gd name="T7" fmla="*/ 192 h 421"/>
                        <a:gd name="T8" fmla="*/ 358 w 390"/>
                        <a:gd name="T9" fmla="*/ 232 h 421"/>
                        <a:gd name="T10" fmla="*/ 383 w 390"/>
                        <a:gd name="T11" fmla="*/ 273 h 421"/>
                        <a:gd name="T12" fmla="*/ 390 w 390"/>
                        <a:gd name="T13" fmla="*/ 320 h 421"/>
                        <a:gd name="T14" fmla="*/ 385 w 390"/>
                        <a:gd name="T15" fmla="*/ 370 h 421"/>
                        <a:gd name="T16" fmla="*/ 365 w 390"/>
                        <a:gd name="T17" fmla="*/ 399 h 421"/>
                        <a:gd name="T18" fmla="*/ 329 w 390"/>
                        <a:gd name="T19" fmla="*/ 421 h 421"/>
                        <a:gd name="T20" fmla="*/ 242 w 390"/>
                        <a:gd name="T21" fmla="*/ 421 h 421"/>
                        <a:gd name="T22" fmla="*/ 181 w 390"/>
                        <a:gd name="T23" fmla="*/ 412 h 421"/>
                        <a:gd name="T24" fmla="*/ 90 w 390"/>
                        <a:gd name="T25" fmla="*/ 385 h 421"/>
                        <a:gd name="T26" fmla="*/ 73 w 390"/>
                        <a:gd name="T27" fmla="*/ 357 h 421"/>
                        <a:gd name="T28" fmla="*/ 45 w 390"/>
                        <a:gd name="T29" fmla="*/ 320 h 421"/>
                        <a:gd name="T30" fmla="*/ 0 w 390"/>
                        <a:gd name="T31" fmla="*/ 301 h 421"/>
                        <a:gd name="T32" fmla="*/ 40 w 390"/>
                        <a:gd name="T33" fmla="*/ 239 h 421"/>
                        <a:gd name="T34" fmla="*/ 40 w 390"/>
                        <a:gd name="T35" fmla="*/ 97 h 421"/>
                        <a:gd name="T36" fmla="*/ 120 w 390"/>
                        <a:gd name="T37" fmla="*/ 0 h 4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390" h="421">
                          <a:moveTo>
                            <a:pt x="120" y="0"/>
                          </a:moveTo>
                          <a:lnTo>
                            <a:pt x="234" y="97"/>
                          </a:lnTo>
                          <a:lnTo>
                            <a:pt x="282" y="141"/>
                          </a:lnTo>
                          <a:lnTo>
                            <a:pt x="329" y="192"/>
                          </a:lnTo>
                          <a:lnTo>
                            <a:pt x="358" y="232"/>
                          </a:lnTo>
                          <a:lnTo>
                            <a:pt x="383" y="273"/>
                          </a:lnTo>
                          <a:lnTo>
                            <a:pt x="390" y="320"/>
                          </a:lnTo>
                          <a:lnTo>
                            <a:pt x="385" y="370"/>
                          </a:lnTo>
                          <a:lnTo>
                            <a:pt x="365" y="399"/>
                          </a:lnTo>
                          <a:lnTo>
                            <a:pt x="329" y="421"/>
                          </a:lnTo>
                          <a:lnTo>
                            <a:pt x="242" y="421"/>
                          </a:lnTo>
                          <a:lnTo>
                            <a:pt x="181" y="412"/>
                          </a:lnTo>
                          <a:lnTo>
                            <a:pt x="90" y="385"/>
                          </a:lnTo>
                          <a:lnTo>
                            <a:pt x="73" y="357"/>
                          </a:lnTo>
                          <a:lnTo>
                            <a:pt x="45" y="320"/>
                          </a:lnTo>
                          <a:lnTo>
                            <a:pt x="0" y="301"/>
                          </a:lnTo>
                          <a:lnTo>
                            <a:pt x="40" y="239"/>
                          </a:lnTo>
                          <a:lnTo>
                            <a:pt x="40" y="97"/>
                          </a:lnTo>
                          <a:lnTo>
                            <a:pt x="120" y="0"/>
                          </a:lnTo>
                          <a:close/>
                        </a:path>
                      </a:pathLst>
                    </a:custGeom>
                    <a:solidFill>
                      <a:srgbClr val="E0A080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46643" name="Group 53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62" y="2131"/>
                      <a:ext cx="183" cy="184"/>
                      <a:chOff x="4462" y="2131"/>
                      <a:chExt cx="183" cy="184"/>
                    </a:xfrm>
                  </p:grpSpPr>
                  <p:sp>
                    <p:nvSpPr>
                      <p:cNvPr id="346644" name="Freeform 5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62" y="2176"/>
                        <a:ext cx="145" cy="139"/>
                      </a:xfrm>
                      <a:custGeom>
                        <a:avLst/>
                        <a:gdLst>
                          <a:gd name="T0" fmla="*/ 20 w 290"/>
                          <a:gd name="T1" fmla="*/ 112 h 278"/>
                          <a:gd name="T2" fmla="*/ 54 w 290"/>
                          <a:gd name="T3" fmla="*/ 58 h 278"/>
                          <a:gd name="T4" fmla="*/ 74 w 290"/>
                          <a:gd name="T5" fmla="*/ 35 h 278"/>
                          <a:gd name="T6" fmla="*/ 120 w 290"/>
                          <a:gd name="T7" fmla="*/ 10 h 278"/>
                          <a:gd name="T8" fmla="*/ 174 w 290"/>
                          <a:gd name="T9" fmla="*/ 0 h 278"/>
                          <a:gd name="T10" fmla="*/ 220 w 290"/>
                          <a:gd name="T11" fmla="*/ 0 h 278"/>
                          <a:gd name="T12" fmla="*/ 249 w 290"/>
                          <a:gd name="T13" fmla="*/ 8 h 278"/>
                          <a:gd name="T14" fmla="*/ 276 w 290"/>
                          <a:gd name="T15" fmla="*/ 42 h 278"/>
                          <a:gd name="T16" fmla="*/ 290 w 290"/>
                          <a:gd name="T17" fmla="*/ 90 h 278"/>
                          <a:gd name="T18" fmla="*/ 287 w 290"/>
                          <a:gd name="T19" fmla="*/ 142 h 278"/>
                          <a:gd name="T20" fmla="*/ 261 w 290"/>
                          <a:gd name="T21" fmla="*/ 186 h 278"/>
                          <a:gd name="T22" fmla="*/ 241 w 290"/>
                          <a:gd name="T23" fmla="*/ 216 h 278"/>
                          <a:gd name="T24" fmla="*/ 188 w 290"/>
                          <a:gd name="T25" fmla="*/ 246 h 278"/>
                          <a:gd name="T26" fmla="*/ 120 w 290"/>
                          <a:gd name="T27" fmla="*/ 264 h 278"/>
                          <a:gd name="T28" fmla="*/ 66 w 290"/>
                          <a:gd name="T29" fmla="*/ 278 h 278"/>
                          <a:gd name="T30" fmla="*/ 27 w 290"/>
                          <a:gd name="T31" fmla="*/ 264 h 278"/>
                          <a:gd name="T32" fmla="*/ 6 w 290"/>
                          <a:gd name="T33" fmla="*/ 237 h 278"/>
                          <a:gd name="T34" fmla="*/ 0 w 290"/>
                          <a:gd name="T35" fmla="*/ 193 h 278"/>
                          <a:gd name="T36" fmla="*/ 20 w 290"/>
                          <a:gd name="T37" fmla="*/ 112 h 27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290" h="278">
                            <a:moveTo>
                              <a:pt x="20" y="112"/>
                            </a:moveTo>
                            <a:lnTo>
                              <a:pt x="54" y="58"/>
                            </a:lnTo>
                            <a:lnTo>
                              <a:pt x="74" y="35"/>
                            </a:lnTo>
                            <a:lnTo>
                              <a:pt x="120" y="10"/>
                            </a:lnTo>
                            <a:lnTo>
                              <a:pt x="174" y="0"/>
                            </a:lnTo>
                            <a:lnTo>
                              <a:pt x="220" y="0"/>
                            </a:lnTo>
                            <a:lnTo>
                              <a:pt x="249" y="8"/>
                            </a:lnTo>
                            <a:lnTo>
                              <a:pt x="276" y="42"/>
                            </a:lnTo>
                            <a:lnTo>
                              <a:pt x="290" y="90"/>
                            </a:lnTo>
                            <a:lnTo>
                              <a:pt x="287" y="142"/>
                            </a:lnTo>
                            <a:lnTo>
                              <a:pt x="261" y="186"/>
                            </a:lnTo>
                            <a:lnTo>
                              <a:pt x="241" y="216"/>
                            </a:lnTo>
                            <a:lnTo>
                              <a:pt x="188" y="246"/>
                            </a:lnTo>
                            <a:lnTo>
                              <a:pt x="120" y="264"/>
                            </a:lnTo>
                            <a:lnTo>
                              <a:pt x="66" y="278"/>
                            </a:lnTo>
                            <a:lnTo>
                              <a:pt x="27" y="264"/>
                            </a:lnTo>
                            <a:lnTo>
                              <a:pt x="6" y="237"/>
                            </a:lnTo>
                            <a:lnTo>
                              <a:pt x="0" y="193"/>
                            </a:lnTo>
                            <a:lnTo>
                              <a:pt x="20" y="112"/>
                            </a:lnTo>
                            <a:close/>
                          </a:path>
                        </a:pathLst>
                      </a:custGeom>
                      <a:solidFill>
                        <a:srgbClr val="F0F0FF"/>
                      </a:solidFill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6645" name="Oval 53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79" y="2275"/>
                        <a:ext cx="40" cy="40"/>
                      </a:xfrm>
                      <a:prstGeom prst="ellipse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6646" name="Freeform 5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95" y="2131"/>
                        <a:ext cx="150" cy="91"/>
                      </a:xfrm>
                      <a:custGeom>
                        <a:avLst/>
                        <a:gdLst>
                          <a:gd name="T0" fmla="*/ 42 w 300"/>
                          <a:gd name="T1" fmla="*/ 0 h 181"/>
                          <a:gd name="T2" fmla="*/ 289 w 300"/>
                          <a:gd name="T3" fmla="*/ 107 h 181"/>
                          <a:gd name="T4" fmla="*/ 297 w 300"/>
                          <a:gd name="T5" fmla="*/ 121 h 181"/>
                          <a:gd name="T6" fmla="*/ 300 w 300"/>
                          <a:gd name="T7" fmla="*/ 144 h 181"/>
                          <a:gd name="T8" fmla="*/ 295 w 300"/>
                          <a:gd name="T9" fmla="*/ 160 h 181"/>
                          <a:gd name="T10" fmla="*/ 287 w 300"/>
                          <a:gd name="T11" fmla="*/ 174 h 181"/>
                          <a:gd name="T12" fmla="*/ 275 w 300"/>
                          <a:gd name="T13" fmla="*/ 180 h 181"/>
                          <a:gd name="T14" fmla="*/ 253 w 300"/>
                          <a:gd name="T15" fmla="*/ 181 h 181"/>
                          <a:gd name="T16" fmla="*/ 24 w 300"/>
                          <a:gd name="T17" fmla="*/ 79 h 181"/>
                          <a:gd name="T18" fmla="*/ 5 w 300"/>
                          <a:gd name="T19" fmla="*/ 65 h 181"/>
                          <a:gd name="T20" fmla="*/ 0 w 300"/>
                          <a:gd name="T21" fmla="*/ 44 h 181"/>
                          <a:gd name="T22" fmla="*/ 5 w 300"/>
                          <a:gd name="T23" fmla="*/ 23 h 181"/>
                          <a:gd name="T24" fmla="*/ 13 w 300"/>
                          <a:gd name="T25" fmla="*/ 12 h 181"/>
                          <a:gd name="T26" fmla="*/ 25 w 300"/>
                          <a:gd name="T27" fmla="*/ 3 h 181"/>
                          <a:gd name="T28" fmla="*/ 42 w 300"/>
                          <a:gd name="T29" fmla="*/ 0 h 18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</a:cxnLst>
                        <a:rect l="0" t="0" r="r" b="b"/>
                        <a:pathLst>
                          <a:path w="300" h="181">
                            <a:moveTo>
                              <a:pt x="42" y="0"/>
                            </a:moveTo>
                            <a:lnTo>
                              <a:pt x="289" y="107"/>
                            </a:lnTo>
                            <a:lnTo>
                              <a:pt x="297" y="121"/>
                            </a:lnTo>
                            <a:lnTo>
                              <a:pt x="300" y="144"/>
                            </a:lnTo>
                            <a:lnTo>
                              <a:pt x="295" y="160"/>
                            </a:lnTo>
                            <a:lnTo>
                              <a:pt x="287" y="174"/>
                            </a:lnTo>
                            <a:lnTo>
                              <a:pt x="275" y="180"/>
                            </a:lnTo>
                            <a:lnTo>
                              <a:pt x="253" y="181"/>
                            </a:lnTo>
                            <a:lnTo>
                              <a:pt x="24" y="79"/>
                            </a:lnTo>
                            <a:lnTo>
                              <a:pt x="5" y="65"/>
                            </a:lnTo>
                            <a:lnTo>
                              <a:pt x="0" y="44"/>
                            </a:lnTo>
                            <a:lnTo>
                              <a:pt x="5" y="23"/>
                            </a:lnTo>
                            <a:lnTo>
                              <a:pt x="13" y="12"/>
                            </a:lnTo>
                            <a:lnTo>
                              <a:pt x="25" y="3"/>
                            </a:lnTo>
                            <a:lnTo>
                              <a:pt x="42" y="0"/>
                            </a:lnTo>
                            <a:close/>
                          </a:path>
                        </a:pathLst>
                      </a:custGeom>
                      <a:solidFill>
                        <a:srgbClr val="C08040"/>
                      </a:solidFill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46647" name="Group 535"/>
                  <p:cNvGrpSpPr>
                    <a:grpSpLocks/>
                  </p:cNvGrpSpPr>
                  <p:nvPr/>
                </p:nvGrpSpPr>
                <p:grpSpPr bwMode="auto">
                  <a:xfrm>
                    <a:off x="4078" y="2267"/>
                    <a:ext cx="145" cy="174"/>
                    <a:chOff x="4078" y="2267"/>
                    <a:chExt cx="145" cy="174"/>
                  </a:xfrm>
                </p:grpSpPr>
                <p:sp>
                  <p:nvSpPr>
                    <p:cNvPr id="346648" name="Freeform 536"/>
                    <p:cNvSpPr>
                      <a:spLocks/>
                    </p:cNvSpPr>
                    <p:nvPr/>
                  </p:nvSpPr>
                  <p:spPr bwMode="auto">
                    <a:xfrm>
                      <a:off x="4078" y="2267"/>
                      <a:ext cx="128" cy="170"/>
                    </a:xfrm>
                    <a:custGeom>
                      <a:avLst/>
                      <a:gdLst>
                        <a:gd name="T0" fmla="*/ 209 w 256"/>
                        <a:gd name="T1" fmla="*/ 53 h 340"/>
                        <a:gd name="T2" fmla="*/ 168 w 256"/>
                        <a:gd name="T3" fmla="*/ 9 h 340"/>
                        <a:gd name="T4" fmla="*/ 139 w 256"/>
                        <a:gd name="T5" fmla="*/ 2 h 340"/>
                        <a:gd name="T6" fmla="*/ 90 w 256"/>
                        <a:gd name="T7" fmla="*/ 0 h 340"/>
                        <a:gd name="T8" fmla="*/ 47 w 256"/>
                        <a:gd name="T9" fmla="*/ 25 h 340"/>
                        <a:gd name="T10" fmla="*/ 24 w 256"/>
                        <a:gd name="T11" fmla="*/ 53 h 340"/>
                        <a:gd name="T12" fmla="*/ 7 w 256"/>
                        <a:gd name="T13" fmla="*/ 86 h 340"/>
                        <a:gd name="T14" fmla="*/ 0 w 256"/>
                        <a:gd name="T15" fmla="*/ 125 h 340"/>
                        <a:gd name="T16" fmla="*/ 1 w 256"/>
                        <a:gd name="T17" fmla="*/ 169 h 340"/>
                        <a:gd name="T18" fmla="*/ 15 w 256"/>
                        <a:gd name="T19" fmla="*/ 219 h 340"/>
                        <a:gd name="T20" fmla="*/ 44 w 256"/>
                        <a:gd name="T21" fmla="*/ 257 h 340"/>
                        <a:gd name="T22" fmla="*/ 74 w 256"/>
                        <a:gd name="T23" fmla="*/ 278 h 340"/>
                        <a:gd name="T24" fmla="*/ 114 w 256"/>
                        <a:gd name="T25" fmla="*/ 294 h 340"/>
                        <a:gd name="T26" fmla="*/ 134 w 256"/>
                        <a:gd name="T27" fmla="*/ 326 h 340"/>
                        <a:gd name="T28" fmla="*/ 154 w 256"/>
                        <a:gd name="T29" fmla="*/ 337 h 340"/>
                        <a:gd name="T30" fmla="*/ 178 w 256"/>
                        <a:gd name="T31" fmla="*/ 340 h 340"/>
                        <a:gd name="T32" fmla="*/ 207 w 256"/>
                        <a:gd name="T33" fmla="*/ 333 h 340"/>
                        <a:gd name="T34" fmla="*/ 236 w 256"/>
                        <a:gd name="T35" fmla="*/ 314 h 340"/>
                        <a:gd name="T36" fmla="*/ 249 w 256"/>
                        <a:gd name="T37" fmla="*/ 285 h 340"/>
                        <a:gd name="T38" fmla="*/ 256 w 256"/>
                        <a:gd name="T39" fmla="*/ 243 h 340"/>
                        <a:gd name="T40" fmla="*/ 241 w 256"/>
                        <a:gd name="T41" fmla="*/ 203 h 340"/>
                        <a:gd name="T42" fmla="*/ 239 w 256"/>
                        <a:gd name="T43" fmla="*/ 160 h 340"/>
                        <a:gd name="T44" fmla="*/ 227 w 256"/>
                        <a:gd name="T45" fmla="*/ 102 h 340"/>
                        <a:gd name="T46" fmla="*/ 209 w 256"/>
                        <a:gd name="T47" fmla="*/ 53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56" h="340">
                          <a:moveTo>
                            <a:pt x="209" y="53"/>
                          </a:moveTo>
                          <a:lnTo>
                            <a:pt x="168" y="9"/>
                          </a:lnTo>
                          <a:lnTo>
                            <a:pt x="139" y="2"/>
                          </a:lnTo>
                          <a:lnTo>
                            <a:pt x="90" y="0"/>
                          </a:lnTo>
                          <a:lnTo>
                            <a:pt x="47" y="25"/>
                          </a:lnTo>
                          <a:lnTo>
                            <a:pt x="24" y="53"/>
                          </a:lnTo>
                          <a:lnTo>
                            <a:pt x="7" y="86"/>
                          </a:lnTo>
                          <a:lnTo>
                            <a:pt x="0" y="125"/>
                          </a:lnTo>
                          <a:lnTo>
                            <a:pt x="1" y="169"/>
                          </a:lnTo>
                          <a:lnTo>
                            <a:pt x="15" y="219"/>
                          </a:lnTo>
                          <a:lnTo>
                            <a:pt x="44" y="257"/>
                          </a:lnTo>
                          <a:lnTo>
                            <a:pt x="74" y="278"/>
                          </a:lnTo>
                          <a:lnTo>
                            <a:pt x="114" y="294"/>
                          </a:lnTo>
                          <a:lnTo>
                            <a:pt x="134" y="326"/>
                          </a:lnTo>
                          <a:lnTo>
                            <a:pt x="154" y="337"/>
                          </a:lnTo>
                          <a:lnTo>
                            <a:pt x="178" y="340"/>
                          </a:lnTo>
                          <a:lnTo>
                            <a:pt x="207" y="333"/>
                          </a:lnTo>
                          <a:lnTo>
                            <a:pt x="236" y="314"/>
                          </a:lnTo>
                          <a:lnTo>
                            <a:pt x="249" y="285"/>
                          </a:lnTo>
                          <a:lnTo>
                            <a:pt x="256" y="243"/>
                          </a:lnTo>
                          <a:lnTo>
                            <a:pt x="241" y="203"/>
                          </a:lnTo>
                          <a:lnTo>
                            <a:pt x="239" y="160"/>
                          </a:lnTo>
                          <a:lnTo>
                            <a:pt x="227" y="102"/>
                          </a:lnTo>
                          <a:lnTo>
                            <a:pt x="209" y="53"/>
                          </a:lnTo>
                          <a:close/>
                        </a:path>
                      </a:pathLst>
                    </a:custGeom>
                    <a:solidFill>
                      <a:srgbClr val="E0A080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49" name="Freeform 537"/>
                    <p:cNvSpPr>
                      <a:spLocks/>
                    </p:cNvSpPr>
                    <p:nvPr/>
                  </p:nvSpPr>
                  <p:spPr bwMode="auto">
                    <a:xfrm>
                      <a:off x="4091" y="2276"/>
                      <a:ext cx="132" cy="165"/>
                    </a:xfrm>
                    <a:custGeom>
                      <a:avLst/>
                      <a:gdLst>
                        <a:gd name="T0" fmla="*/ 216 w 263"/>
                        <a:gd name="T1" fmla="*/ 50 h 330"/>
                        <a:gd name="T2" fmla="*/ 171 w 263"/>
                        <a:gd name="T3" fmla="*/ 9 h 330"/>
                        <a:gd name="T4" fmla="*/ 143 w 263"/>
                        <a:gd name="T5" fmla="*/ 2 h 330"/>
                        <a:gd name="T6" fmla="*/ 92 w 263"/>
                        <a:gd name="T7" fmla="*/ 0 h 330"/>
                        <a:gd name="T8" fmla="*/ 47 w 263"/>
                        <a:gd name="T9" fmla="*/ 22 h 330"/>
                        <a:gd name="T10" fmla="*/ 24 w 263"/>
                        <a:gd name="T11" fmla="*/ 50 h 330"/>
                        <a:gd name="T12" fmla="*/ 7 w 263"/>
                        <a:gd name="T13" fmla="*/ 85 h 330"/>
                        <a:gd name="T14" fmla="*/ 0 w 263"/>
                        <a:gd name="T15" fmla="*/ 122 h 330"/>
                        <a:gd name="T16" fmla="*/ 2 w 263"/>
                        <a:gd name="T17" fmla="*/ 164 h 330"/>
                        <a:gd name="T18" fmla="*/ 15 w 263"/>
                        <a:gd name="T19" fmla="*/ 212 h 330"/>
                        <a:gd name="T20" fmla="*/ 44 w 263"/>
                        <a:gd name="T21" fmla="*/ 251 h 330"/>
                        <a:gd name="T22" fmla="*/ 78 w 263"/>
                        <a:gd name="T23" fmla="*/ 272 h 330"/>
                        <a:gd name="T24" fmla="*/ 115 w 263"/>
                        <a:gd name="T25" fmla="*/ 286 h 330"/>
                        <a:gd name="T26" fmla="*/ 137 w 263"/>
                        <a:gd name="T27" fmla="*/ 316 h 330"/>
                        <a:gd name="T28" fmla="*/ 158 w 263"/>
                        <a:gd name="T29" fmla="*/ 326 h 330"/>
                        <a:gd name="T30" fmla="*/ 182 w 263"/>
                        <a:gd name="T31" fmla="*/ 330 h 330"/>
                        <a:gd name="T32" fmla="*/ 214 w 263"/>
                        <a:gd name="T33" fmla="*/ 321 h 330"/>
                        <a:gd name="T34" fmla="*/ 243 w 263"/>
                        <a:gd name="T35" fmla="*/ 305 h 330"/>
                        <a:gd name="T36" fmla="*/ 256 w 263"/>
                        <a:gd name="T37" fmla="*/ 279 h 330"/>
                        <a:gd name="T38" fmla="*/ 263 w 263"/>
                        <a:gd name="T39" fmla="*/ 235 h 330"/>
                        <a:gd name="T40" fmla="*/ 248 w 263"/>
                        <a:gd name="T41" fmla="*/ 196 h 330"/>
                        <a:gd name="T42" fmla="*/ 246 w 263"/>
                        <a:gd name="T43" fmla="*/ 155 h 330"/>
                        <a:gd name="T44" fmla="*/ 234 w 263"/>
                        <a:gd name="T45" fmla="*/ 101 h 330"/>
                        <a:gd name="T46" fmla="*/ 216 w 263"/>
                        <a:gd name="T47" fmla="*/ 50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63" h="330">
                          <a:moveTo>
                            <a:pt x="216" y="50"/>
                          </a:moveTo>
                          <a:lnTo>
                            <a:pt x="171" y="9"/>
                          </a:lnTo>
                          <a:lnTo>
                            <a:pt x="143" y="2"/>
                          </a:lnTo>
                          <a:lnTo>
                            <a:pt x="92" y="0"/>
                          </a:lnTo>
                          <a:lnTo>
                            <a:pt x="47" y="22"/>
                          </a:lnTo>
                          <a:lnTo>
                            <a:pt x="24" y="50"/>
                          </a:lnTo>
                          <a:lnTo>
                            <a:pt x="7" y="85"/>
                          </a:lnTo>
                          <a:lnTo>
                            <a:pt x="0" y="122"/>
                          </a:lnTo>
                          <a:lnTo>
                            <a:pt x="2" y="164"/>
                          </a:lnTo>
                          <a:lnTo>
                            <a:pt x="15" y="212"/>
                          </a:lnTo>
                          <a:lnTo>
                            <a:pt x="44" y="251"/>
                          </a:lnTo>
                          <a:lnTo>
                            <a:pt x="78" y="272"/>
                          </a:lnTo>
                          <a:lnTo>
                            <a:pt x="115" y="286"/>
                          </a:lnTo>
                          <a:lnTo>
                            <a:pt x="137" y="316"/>
                          </a:lnTo>
                          <a:lnTo>
                            <a:pt x="158" y="326"/>
                          </a:lnTo>
                          <a:lnTo>
                            <a:pt x="182" y="330"/>
                          </a:lnTo>
                          <a:lnTo>
                            <a:pt x="214" y="321"/>
                          </a:lnTo>
                          <a:lnTo>
                            <a:pt x="243" y="305"/>
                          </a:lnTo>
                          <a:lnTo>
                            <a:pt x="256" y="279"/>
                          </a:lnTo>
                          <a:lnTo>
                            <a:pt x="263" y="235"/>
                          </a:lnTo>
                          <a:lnTo>
                            <a:pt x="248" y="196"/>
                          </a:lnTo>
                          <a:lnTo>
                            <a:pt x="246" y="155"/>
                          </a:lnTo>
                          <a:lnTo>
                            <a:pt x="234" y="101"/>
                          </a:lnTo>
                          <a:lnTo>
                            <a:pt x="216" y="50"/>
                          </a:lnTo>
                          <a:close/>
                        </a:path>
                      </a:pathLst>
                    </a:custGeom>
                    <a:solidFill>
                      <a:srgbClr val="E0A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46650" name="Group 538"/>
                <p:cNvGrpSpPr>
                  <a:grpSpLocks/>
                </p:cNvGrpSpPr>
                <p:nvPr/>
              </p:nvGrpSpPr>
              <p:grpSpPr bwMode="auto">
                <a:xfrm>
                  <a:off x="3848" y="2430"/>
                  <a:ext cx="944" cy="863"/>
                  <a:chOff x="3848" y="2430"/>
                  <a:chExt cx="944" cy="863"/>
                </a:xfrm>
              </p:grpSpPr>
              <p:sp>
                <p:nvSpPr>
                  <p:cNvPr id="346651" name="Freeform 539"/>
                  <p:cNvSpPr>
                    <a:spLocks/>
                  </p:cNvSpPr>
                  <p:nvPr/>
                </p:nvSpPr>
                <p:spPr bwMode="auto">
                  <a:xfrm>
                    <a:off x="3848" y="2430"/>
                    <a:ext cx="762" cy="783"/>
                  </a:xfrm>
                  <a:custGeom>
                    <a:avLst/>
                    <a:gdLst>
                      <a:gd name="T0" fmla="*/ 415 w 1524"/>
                      <a:gd name="T1" fmla="*/ 0 h 1566"/>
                      <a:gd name="T2" fmla="*/ 512 w 1524"/>
                      <a:gd name="T3" fmla="*/ 67 h 1566"/>
                      <a:gd name="T4" fmla="*/ 610 w 1524"/>
                      <a:gd name="T5" fmla="*/ 134 h 1566"/>
                      <a:gd name="T6" fmla="*/ 697 w 1524"/>
                      <a:gd name="T7" fmla="*/ 176 h 1566"/>
                      <a:gd name="T8" fmla="*/ 991 w 1524"/>
                      <a:gd name="T9" fmla="*/ 303 h 1566"/>
                      <a:gd name="T10" fmla="*/ 1035 w 1524"/>
                      <a:gd name="T11" fmla="*/ 495 h 1566"/>
                      <a:gd name="T12" fmla="*/ 1072 w 1524"/>
                      <a:gd name="T13" fmla="*/ 595 h 1566"/>
                      <a:gd name="T14" fmla="*/ 1105 w 1524"/>
                      <a:gd name="T15" fmla="*/ 669 h 1566"/>
                      <a:gd name="T16" fmla="*/ 1128 w 1524"/>
                      <a:gd name="T17" fmla="*/ 743 h 1566"/>
                      <a:gd name="T18" fmla="*/ 1144 w 1524"/>
                      <a:gd name="T19" fmla="*/ 819 h 1566"/>
                      <a:gd name="T20" fmla="*/ 1142 w 1524"/>
                      <a:gd name="T21" fmla="*/ 866 h 1566"/>
                      <a:gd name="T22" fmla="*/ 1132 w 1524"/>
                      <a:gd name="T23" fmla="*/ 923 h 1566"/>
                      <a:gd name="T24" fmla="*/ 1139 w 1524"/>
                      <a:gd name="T25" fmla="*/ 990 h 1566"/>
                      <a:gd name="T26" fmla="*/ 1162 w 1524"/>
                      <a:gd name="T27" fmla="*/ 1058 h 1566"/>
                      <a:gd name="T28" fmla="*/ 1223 w 1524"/>
                      <a:gd name="T29" fmla="*/ 1085 h 1566"/>
                      <a:gd name="T30" fmla="*/ 1317 w 1524"/>
                      <a:gd name="T31" fmla="*/ 1109 h 1566"/>
                      <a:gd name="T32" fmla="*/ 1381 w 1524"/>
                      <a:gd name="T33" fmla="*/ 1131 h 1566"/>
                      <a:gd name="T34" fmla="*/ 1446 w 1524"/>
                      <a:gd name="T35" fmla="*/ 1182 h 1566"/>
                      <a:gd name="T36" fmla="*/ 1487 w 1524"/>
                      <a:gd name="T37" fmla="*/ 1238 h 1566"/>
                      <a:gd name="T38" fmla="*/ 1512 w 1524"/>
                      <a:gd name="T39" fmla="*/ 1307 h 1566"/>
                      <a:gd name="T40" fmla="*/ 1524 w 1524"/>
                      <a:gd name="T41" fmla="*/ 1386 h 1566"/>
                      <a:gd name="T42" fmla="*/ 1509 w 1524"/>
                      <a:gd name="T43" fmla="*/ 1506 h 1566"/>
                      <a:gd name="T44" fmla="*/ 362 w 1524"/>
                      <a:gd name="T45" fmla="*/ 1566 h 1566"/>
                      <a:gd name="T46" fmla="*/ 152 w 1524"/>
                      <a:gd name="T47" fmla="*/ 1562 h 1566"/>
                      <a:gd name="T48" fmla="*/ 111 w 1524"/>
                      <a:gd name="T49" fmla="*/ 1506 h 1566"/>
                      <a:gd name="T50" fmla="*/ 72 w 1524"/>
                      <a:gd name="T51" fmla="*/ 1418 h 1566"/>
                      <a:gd name="T52" fmla="*/ 39 w 1524"/>
                      <a:gd name="T53" fmla="*/ 1319 h 1566"/>
                      <a:gd name="T54" fmla="*/ 21 w 1524"/>
                      <a:gd name="T55" fmla="*/ 1236 h 1566"/>
                      <a:gd name="T56" fmla="*/ 5 w 1524"/>
                      <a:gd name="T57" fmla="*/ 1146 h 1566"/>
                      <a:gd name="T58" fmla="*/ 0 w 1524"/>
                      <a:gd name="T59" fmla="*/ 1064 h 1566"/>
                      <a:gd name="T60" fmla="*/ 16 w 1524"/>
                      <a:gd name="T61" fmla="*/ 928 h 1566"/>
                      <a:gd name="T62" fmla="*/ 39 w 1524"/>
                      <a:gd name="T63" fmla="*/ 819 h 1566"/>
                      <a:gd name="T64" fmla="*/ 75 w 1524"/>
                      <a:gd name="T65" fmla="*/ 699 h 1566"/>
                      <a:gd name="T66" fmla="*/ 116 w 1524"/>
                      <a:gd name="T67" fmla="*/ 584 h 1566"/>
                      <a:gd name="T68" fmla="*/ 162 w 1524"/>
                      <a:gd name="T69" fmla="*/ 491 h 1566"/>
                      <a:gd name="T70" fmla="*/ 223 w 1524"/>
                      <a:gd name="T71" fmla="*/ 387 h 1566"/>
                      <a:gd name="T72" fmla="*/ 299 w 1524"/>
                      <a:gd name="T73" fmla="*/ 303 h 1566"/>
                      <a:gd name="T74" fmla="*/ 371 w 1524"/>
                      <a:gd name="T75" fmla="*/ 229 h 1566"/>
                      <a:gd name="T76" fmla="*/ 420 w 1524"/>
                      <a:gd name="T77" fmla="*/ 192 h 1566"/>
                      <a:gd name="T78" fmla="*/ 304 w 1524"/>
                      <a:gd name="T79" fmla="*/ 134 h 1566"/>
                      <a:gd name="T80" fmla="*/ 415 w 1524"/>
                      <a:gd name="T81" fmla="*/ 0 h 15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1524" h="1566">
                        <a:moveTo>
                          <a:pt x="415" y="0"/>
                        </a:moveTo>
                        <a:lnTo>
                          <a:pt x="512" y="67"/>
                        </a:lnTo>
                        <a:lnTo>
                          <a:pt x="610" y="134"/>
                        </a:lnTo>
                        <a:lnTo>
                          <a:pt x="697" y="176"/>
                        </a:lnTo>
                        <a:lnTo>
                          <a:pt x="991" y="303"/>
                        </a:lnTo>
                        <a:lnTo>
                          <a:pt x="1035" y="495"/>
                        </a:lnTo>
                        <a:lnTo>
                          <a:pt x="1072" y="595"/>
                        </a:lnTo>
                        <a:lnTo>
                          <a:pt x="1105" y="669"/>
                        </a:lnTo>
                        <a:lnTo>
                          <a:pt x="1128" y="743"/>
                        </a:lnTo>
                        <a:lnTo>
                          <a:pt x="1144" y="819"/>
                        </a:lnTo>
                        <a:lnTo>
                          <a:pt x="1142" y="866"/>
                        </a:lnTo>
                        <a:lnTo>
                          <a:pt x="1132" y="923"/>
                        </a:lnTo>
                        <a:lnTo>
                          <a:pt x="1139" y="990"/>
                        </a:lnTo>
                        <a:lnTo>
                          <a:pt x="1162" y="1058"/>
                        </a:lnTo>
                        <a:lnTo>
                          <a:pt x="1223" y="1085"/>
                        </a:lnTo>
                        <a:lnTo>
                          <a:pt x="1317" y="1109"/>
                        </a:lnTo>
                        <a:lnTo>
                          <a:pt x="1381" y="1131"/>
                        </a:lnTo>
                        <a:lnTo>
                          <a:pt x="1446" y="1182"/>
                        </a:lnTo>
                        <a:lnTo>
                          <a:pt x="1487" y="1238"/>
                        </a:lnTo>
                        <a:lnTo>
                          <a:pt x="1512" y="1307"/>
                        </a:lnTo>
                        <a:lnTo>
                          <a:pt x="1524" y="1386"/>
                        </a:lnTo>
                        <a:lnTo>
                          <a:pt x="1509" y="1506"/>
                        </a:lnTo>
                        <a:lnTo>
                          <a:pt x="362" y="1566"/>
                        </a:lnTo>
                        <a:lnTo>
                          <a:pt x="152" y="1562"/>
                        </a:lnTo>
                        <a:lnTo>
                          <a:pt x="111" y="1506"/>
                        </a:lnTo>
                        <a:lnTo>
                          <a:pt x="72" y="1418"/>
                        </a:lnTo>
                        <a:lnTo>
                          <a:pt x="39" y="1319"/>
                        </a:lnTo>
                        <a:lnTo>
                          <a:pt x="21" y="1236"/>
                        </a:lnTo>
                        <a:lnTo>
                          <a:pt x="5" y="1146"/>
                        </a:lnTo>
                        <a:lnTo>
                          <a:pt x="0" y="1064"/>
                        </a:lnTo>
                        <a:lnTo>
                          <a:pt x="16" y="928"/>
                        </a:lnTo>
                        <a:lnTo>
                          <a:pt x="39" y="819"/>
                        </a:lnTo>
                        <a:lnTo>
                          <a:pt x="75" y="699"/>
                        </a:lnTo>
                        <a:lnTo>
                          <a:pt x="116" y="584"/>
                        </a:lnTo>
                        <a:lnTo>
                          <a:pt x="162" y="491"/>
                        </a:lnTo>
                        <a:lnTo>
                          <a:pt x="223" y="387"/>
                        </a:lnTo>
                        <a:lnTo>
                          <a:pt x="299" y="303"/>
                        </a:lnTo>
                        <a:lnTo>
                          <a:pt x="371" y="229"/>
                        </a:lnTo>
                        <a:lnTo>
                          <a:pt x="420" y="192"/>
                        </a:lnTo>
                        <a:lnTo>
                          <a:pt x="304" y="134"/>
                        </a:lnTo>
                        <a:lnTo>
                          <a:pt x="415" y="0"/>
                        </a:lnTo>
                        <a:close/>
                      </a:path>
                    </a:pathLst>
                  </a:custGeom>
                  <a:solidFill>
                    <a:srgbClr val="FF60C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652" name="Freeform 540"/>
                  <p:cNvSpPr>
                    <a:spLocks/>
                  </p:cNvSpPr>
                  <p:nvPr/>
                </p:nvSpPr>
                <p:spPr bwMode="auto">
                  <a:xfrm>
                    <a:off x="4356" y="2844"/>
                    <a:ext cx="213" cy="287"/>
                  </a:xfrm>
                  <a:custGeom>
                    <a:avLst/>
                    <a:gdLst>
                      <a:gd name="T0" fmla="*/ 0 w 427"/>
                      <a:gd name="T1" fmla="*/ 0 h 574"/>
                      <a:gd name="T2" fmla="*/ 15 w 427"/>
                      <a:gd name="T3" fmla="*/ 107 h 574"/>
                      <a:gd name="T4" fmla="*/ 32 w 427"/>
                      <a:gd name="T5" fmla="*/ 193 h 574"/>
                      <a:gd name="T6" fmla="*/ 66 w 427"/>
                      <a:gd name="T7" fmla="*/ 262 h 574"/>
                      <a:gd name="T8" fmla="*/ 94 w 427"/>
                      <a:gd name="T9" fmla="*/ 301 h 574"/>
                      <a:gd name="T10" fmla="*/ 146 w 427"/>
                      <a:gd name="T11" fmla="*/ 331 h 574"/>
                      <a:gd name="T12" fmla="*/ 241 w 427"/>
                      <a:gd name="T13" fmla="*/ 368 h 574"/>
                      <a:gd name="T14" fmla="*/ 321 w 427"/>
                      <a:gd name="T15" fmla="*/ 401 h 574"/>
                      <a:gd name="T16" fmla="*/ 360 w 427"/>
                      <a:gd name="T17" fmla="*/ 419 h 574"/>
                      <a:gd name="T18" fmla="*/ 396 w 427"/>
                      <a:gd name="T19" fmla="*/ 458 h 574"/>
                      <a:gd name="T20" fmla="*/ 416 w 427"/>
                      <a:gd name="T21" fmla="*/ 510 h 574"/>
                      <a:gd name="T22" fmla="*/ 427 w 427"/>
                      <a:gd name="T23" fmla="*/ 574 h 5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7" h="574">
                        <a:moveTo>
                          <a:pt x="0" y="0"/>
                        </a:moveTo>
                        <a:lnTo>
                          <a:pt x="15" y="107"/>
                        </a:lnTo>
                        <a:lnTo>
                          <a:pt x="32" y="193"/>
                        </a:lnTo>
                        <a:lnTo>
                          <a:pt x="66" y="262"/>
                        </a:lnTo>
                        <a:lnTo>
                          <a:pt x="94" y="301"/>
                        </a:lnTo>
                        <a:lnTo>
                          <a:pt x="146" y="331"/>
                        </a:lnTo>
                        <a:lnTo>
                          <a:pt x="241" y="368"/>
                        </a:lnTo>
                        <a:lnTo>
                          <a:pt x="321" y="401"/>
                        </a:lnTo>
                        <a:lnTo>
                          <a:pt x="360" y="419"/>
                        </a:lnTo>
                        <a:lnTo>
                          <a:pt x="396" y="458"/>
                        </a:lnTo>
                        <a:lnTo>
                          <a:pt x="416" y="510"/>
                        </a:lnTo>
                        <a:lnTo>
                          <a:pt x="427" y="574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653" name="Freeform 541"/>
                  <p:cNvSpPr>
                    <a:spLocks/>
                  </p:cNvSpPr>
                  <p:nvPr/>
                </p:nvSpPr>
                <p:spPr bwMode="auto">
                  <a:xfrm>
                    <a:off x="4052" y="2531"/>
                    <a:ext cx="314" cy="316"/>
                  </a:xfrm>
                  <a:custGeom>
                    <a:avLst/>
                    <a:gdLst>
                      <a:gd name="T0" fmla="*/ 0 w 627"/>
                      <a:gd name="T1" fmla="*/ 10 h 632"/>
                      <a:gd name="T2" fmla="*/ 20 w 627"/>
                      <a:gd name="T3" fmla="*/ 0 h 632"/>
                      <a:gd name="T4" fmla="*/ 85 w 627"/>
                      <a:gd name="T5" fmla="*/ 49 h 632"/>
                      <a:gd name="T6" fmla="*/ 170 w 627"/>
                      <a:gd name="T7" fmla="*/ 102 h 632"/>
                      <a:gd name="T8" fmla="*/ 239 w 627"/>
                      <a:gd name="T9" fmla="*/ 133 h 632"/>
                      <a:gd name="T10" fmla="*/ 311 w 627"/>
                      <a:gd name="T11" fmla="*/ 174 h 632"/>
                      <a:gd name="T12" fmla="*/ 411 w 627"/>
                      <a:gd name="T13" fmla="*/ 227 h 632"/>
                      <a:gd name="T14" fmla="*/ 472 w 627"/>
                      <a:gd name="T15" fmla="*/ 327 h 632"/>
                      <a:gd name="T16" fmla="*/ 520 w 627"/>
                      <a:gd name="T17" fmla="*/ 503 h 632"/>
                      <a:gd name="T18" fmla="*/ 565 w 627"/>
                      <a:gd name="T19" fmla="*/ 359 h 632"/>
                      <a:gd name="T20" fmla="*/ 601 w 627"/>
                      <a:gd name="T21" fmla="*/ 264 h 632"/>
                      <a:gd name="T22" fmla="*/ 594 w 627"/>
                      <a:gd name="T23" fmla="*/ 206 h 632"/>
                      <a:gd name="T24" fmla="*/ 615 w 627"/>
                      <a:gd name="T25" fmla="*/ 294 h 632"/>
                      <a:gd name="T26" fmla="*/ 627 w 627"/>
                      <a:gd name="T27" fmla="*/ 339 h 632"/>
                      <a:gd name="T28" fmla="*/ 606 w 627"/>
                      <a:gd name="T29" fmla="*/ 380 h 632"/>
                      <a:gd name="T30" fmla="*/ 576 w 627"/>
                      <a:gd name="T31" fmla="*/ 456 h 632"/>
                      <a:gd name="T32" fmla="*/ 540 w 627"/>
                      <a:gd name="T33" fmla="*/ 549 h 632"/>
                      <a:gd name="T34" fmla="*/ 511 w 627"/>
                      <a:gd name="T35" fmla="*/ 632 h 632"/>
                      <a:gd name="T36" fmla="*/ 472 w 627"/>
                      <a:gd name="T37" fmla="*/ 491 h 632"/>
                      <a:gd name="T38" fmla="*/ 436 w 627"/>
                      <a:gd name="T39" fmla="*/ 394 h 632"/>
                      <a:gd name="T40" fmla="*/ 416 w 627"/>
                      <a:gd name="T41" fmla="*/ 301 h 632"/>
                      <a:gd name="T42" fmla="*/ 316 w 627"/>
                      <a:gd name="T43" fmla="*/ 206 h 632"/>
                      <a:gd name="T44" fmla="*/ 141 w 627"/>
                      <a:gd name="T45" fmla="*/ 110 h 632"/>
                      <a:gd name="T46" fmla="*/ 0 w 627"/>
                      <a:gd name="T47" fmla="*/ 10 h 6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627" h="632">
                        <a:moveTo>
                          <a:pt x="0" y="10"/>
                        </a:moveTo>
                        <a:lnTo>
                          <a:pt x="20" y="0"/>
                        </a:lnTo>
                        <a:lnTo>
                          <a:pt x="85" y="49"/>
                        </a:lnTo>
                        <a:lnTo>
                          <a:pt x="170" y="102"/>
                        </a:lnTo>
                        <a:lnTo>
                          <a:pt x="239" y="133"/>
                        </a:lnTo>
                        <a:lnTo>
                          <a:pt x="311" y="174"/>
                        </a:lnTo>
                        <a:lnTo>
                          <a:pt x="411" y="227"/>
                        </a:lnTo>
                        <a:lnTo>
                          <a:pt x="472" y="327"/>
                        </a:lnTo>
                        <a:lnTo>
                          <a:pt x="520" y="503"/>
                        </a:lnTo>
                        <a:lnTo>
                          <a:pt x="565" y="359"/>
                        </a:lnTo>
                        <a:lnTo>
                          <a:pt x="601" y="264"/>
                        </a:lnTo>
                        <a:lnTo>
                          <a:pt x="594" y="206"/>
                        </a:lnTo>
                        <a:lnTo>
                          <a:pt x="615" y="294"/>
                        </a:lnTo>
                        <a:lnTo>
                          <a:pt x="627" y="339"/>
                        </a:lnTo>
                        <a:lnTo>
                          <a:pt x="606" y="380"/>
                        </a:lnTo>
                        <a:lnTo>
                          <a:pt x="576" y="456"/>
                        </a:lnTo>
                        <a:lnTo>
                          <a:pt x="540" y="549"/>
                        </a:lnTo>
                        <a:lnTo>
                          <a:pt x="511" y="632"/>
                        </a:lnTo>
                        <a:lnTo>
                          <a:pt x="472" y="491"/>
                        </a:lnTo>
                        <a:lnTo>
                          <a:pt x="436" y="394"/>
                        </a:lnTo>
                        <a:lnTo>
                          <a:pt x="416" y="301"/>
                        </a:lnTo>
                        <a:lnTo>
                          <a:pt x="316" y="206"/>
                        </a:lnTo>
                        <a:lnTo>
                          <a:pt x="141" y="1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E04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654" name="Freeform 542"/>
                  <p:cNvSpPr>
                    <a:spLocks/>
                  </p:cNvSpPr>
                  <p:nvPr/>
                </p:nvSpPr>
                <p:spPr bwMode="auto">
                  <a:xfrm>
                    <a:off x="4071" y="2697"/>
                    <a:ext cx="132" cy="265"/>
                  </a:xfrm>
                  <a:custGeom>
                    <a:avLst/>
                    <a:gdLst>
                      <a:gd name="T0" fmla="*/ 138 w 263"/>
                      <a:gd name="T1" fmla="*/ 425 h 531"/>
                      <a:gd name="T2" fmla="*/ 70 w 263"/>
                      <a:gd name="T3" fmla="*/ 358 h 531"/>
                      <a:gd name="T4" fmla="*/ 48 w 263"/>
                      <a:gd name="T5" fmla="*/ 289 h 531"/>
                      <a:gd name="T6" fmla="*/ 39 w 263"/>
                      <a:gd name="T7" fmla="*/ 217 h 531"/>
                      <a:gd name="T8" fmla="*/ 29 w 263"/>
                      <a:gd name="T9" fmla="*/ 118 h 531"/>
                      <a:gd name="T10" fmla="*/ 66 w 263"/>
                      <a:gd name="T11" fmla="*/ 87 h 531"/>
                      <a:gd name="T12" fmla="*/ 83 w 263"/>
                      <a:gd name="T13" fmla="*/ 159 h 531"/>
                      <a:gd name="T14" fmla="*/ 114 w 263"/>
                      <a:gd name="T15" fmla="*/ 194 h 531"/>
                      <a:gd name="T16" fmla="*/ 126 w 263"/>
                      <a:gd name="T17" fmla="*/ 273 h 531"/>
                      <a:gd name="T18" fmla="*/ 146 w 263"/>
                      <a:gd name="T19" fmla="*/ 333 h 531"/>
                      <a:gd name="T20" fmla="*/ 194 w 263"/>
                      <a:gd name="T21" fmla="*/ 384 h 531"/>
                      <a:gd name="T22" fmla="*/ 229 w 263"/>
                      <a:gd name="T23" fmla="*/ 448 h 531"/>
                      <a:gd name="T24" fmla="*/ 263 w 263"/>
                      <a:gd name="T25" fmla="*/ 531 h 531"/>
                      <a:gd name="T26" fmla="*/ 260 w 263"/>
                      <a:gd name="T27" fmla="*/ 460 h 531"/>
                      <a:gd name="T28" fmla="*/ 250 w 263"/>
                      <a:gd name="T29" fmla="*/ 402 h 531"/>
                      <a:gd name="T30" fmla="*/ 204 w 263"/>
                      <a:gd name="T31" fmla="*/ 356 h 531"/>
                      <a:gd name="T32" fmla="*/ 173 w 263"/>
                      <a:gd name="T33" fmla="*/ 295 h 531"/>
                      <a:gd name="T34" fmla="*/ 148 w 263"/>
                      <a:gd name="T35" fmla="*/ 226 h 531"/>
                      <a:gd name="T36" fmla="*/ 129 w 263"/>
                      <a:gd name="T37" fmla="*/ 164 h 531"/>
                      <a:gd name="T38" fmla="*/ 104 w 263"/>
                      <a:gd name="T39" fmla="*/ 118 h 531"/>
                      <a:gd name="T40" fmla="*/ 95 w 263"/>
                      <a:gd name="T41" fmla="*/ 57 h 531"/>
                      <a:gd name="T42" fmla="*/ 80 w 263"/>
                      <a:gd name="T43" fmla="*/ 25 h 531"/>
                      <a:gd name="T44" fmla="*/ 61 w 263"/>
                      <a:gd name="T45" fmla="*/ 0 h 531"/>
                      <a:gd name="T46" fmla="*/ 27 w 263"/>
                      <a:gd name="T47" fmla="*/ 60 h 531"/>
                      <a:gd name="T48" fmla="*/ 0 w 263"/>
                      <a:gd name="T49" fmla="*/ 143 h 531"/>
                      <a:gd name="T50" fmla="*/ 21 w 263"/>
                      <a:gd name="T51" fmla="*/ 159 h 531"/>
                      <a:gd name="T52" fmla="*/ 21 w 263"/>
                      <a:gd name="T53" fmla="*/ 221 h 531"/>
                      <a:gd name="T54" fmla="*/ 32 w 263"/>
                      <a:gd name="T55" fmla="*/ 300 h 531"/>
                      <a:gd name="T56" fmla="*/ 49 w 263"/>
                      <a:gd name="T57" fmla="*/ 356 h 531"/>
                      <a:gd name="T58" fmla="*/ 83 w 263"/>
                      <a:gd name="T59" fmla="*/ 393 h 531"/>
                      <a:gd name="T60" fmla="*/ 138 w 263"/>
                      <a:gd name="T61" fmla="*/ 425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63" h="531">
                        <a:moveTo>
                          <a:pt x="138" y="425"/>
                        </a:moveTo>
                        <a:lnTo>
                          <a:pt x="70" y="358"/>
                        </a:lnTo>
                        <a:lnTo>
                          <a:pt x="48" y="289"/>
                        </a:lnTo>
                        <a:lnTo>
                          <a:pt x="39" y="217"/>
                        </a:lnTo>
                        <a:lnTo>
                          <a:pt x="29" y="118"/>
                        </a:lnTo>
                        <a:lnTo>
                          <a:pt x="66" y="87"/>
                        </a:lnTo>
                        <a:lnTo>
                          <a:pt x="83" y="159"/>
                        </a:lnTo>
                        <a:lnTo>
                          <a:pt x="114" y="194"/>
                        </a:lnTo>
                        <a:lnTo>
                          <a:pt x="126" y="273"/>
                        </a:lnTo>
                        <a:lnTo>
                          <a:pt x="146" y="333"/>
                        </a:lnTo>
                        <a:lnTo>
                          <a:pt x="194" y="384"/>
                        </a:lnTo>
                        <a:lnTo>
                          <a:pt x="229" y="448"/>
                        </a:lnTo>
                        <a:lnTo>
                          <a:pt x="263" y="531"/>
                        </a:lnTo>
                        <a:lnTo>
                          <a:pt x="260" y="460"/>
                        </a:lnTo>
                        <a:lnTo>
                          <a:pt x="250" y="402"/>
                        </a:lnTo>
                        <a:lnTo>
                          <a:pt x="204" y="356"/>
                        </a:lnTo>
                        <a:lnTo>
                          <a:pt x="173" y="295"/>
                        </a:lnTo>
                        <a:lnTo>
                          <a:pt x="148" y="226"/>
                        </a:lnTo>
                        <a:lnTo>
                          <a:pt x="129" y="164"/>
                        </a:lnTo>
                        <a:lnTo>
                          <a:pt x="104" y="118"/>
                        </a:lnTo>
                        <a:lnTo>
                          <a:pt x="95" y="57"/>
                        </a:lnTo>
                        <a:lnTo>
                          <a:pt x="80" y="25"/>
                        </a:lnTo>
                        <a:lnTo>
                          <a:pt x="61" y="0"/>
                        </a:lnTo>
                        <a:lnTo>
                          <a:pt x="27" y="60"/>
                        </a:lnTo>
                        <a:lnTo>
                          <a:pt x="0" y="143"/>
                        </a:lnTo>
                        <a:lnTo>
                          <a:pt x="21" y="159"/>
                        </a:lnTo>
                        <a:lnTo>
                          <a:pt x="21" y="221"/>
                        </a:lnTo>
                        <a:lnTo>
                          <a:pt x="32" y="300"/>
                        </a:lnTo>
                        <a:lnTo>
                          <a:pt x="49" y="356"/>
                        </a:lnTo>
                        <a:lnTo>
                          <a:pt x="83" y="393"/>
                        </a:lnTo>
                        <a:lnTo>
                          <a:pt x="138" y="425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E04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655" name="Freeform 543"/>
                  <p:cNvSpPr>
                    <a:spLocks/>
                  </p:cNvSpPr>
                  <p:nvPr/>
                </p:nvSpPr>
                <p:spPr bwMode="auto">
                  <a:xfrm>
                    <a:off x="3868" y="2843"/>
                    <a:ext cx="74" cy="181"/>
                  </a:xfrm>
                  <a:custGeom>
                    <a:avLst/>
                    <a:gdLst>
                      <a:gd name="T0" fmla="*/ 148 w 148"/>
                      <a:gd name="T1" fmla="*/ 361 h 361"/>
                      <a:gd name="T2" fmla="*/ 109 w 148"/>
                      <a:gd name="T3" fmla="*/ 347 h 361"/>
                      <a:gd name="T4" fmla="*/ 71 w 148"/>
                      <a:gd name="T5" fmla="*/ 306 h 361"/>
                      <a:gd name="T6" fmla="*/ 54 w 148"/>
                      <a:gd name="T7" fmla="*/ 278 h 361"/>
                      <a:gd name="T8" fmla="*/ 38 w 148"/>
                      <a:gd name="T9" fmla="*/ 211 h 361"/>
                      <a:gd name="T10" fmla="*/ 27 w 148"/>
                      <a:gd name="T11" fmla="*/ 167 h 361"/>
                      <a:gd name="T12" fmla="*/ 7 w 148"/>
                      <a:gd name="T13" fmla="*/ 121 h 361"/>
                      <a:gd name="T14" fmla="*/ 0 w 148"/>
                      <a:gd name="T15" fmla="*/ 70 h 361"/>
                      <a:gd name="T16" fmla="*/ 14 w 148"/>
                      <a:gd name="T17" fmla="*/ 37 h 361"/>
                      <a:gd name="T18" fmla="*/ 51 w 148"/>
                      <a:gd name="T19" fmla="*/ 0 h 361"/>
                      <a:gd name="T20" fmla="*/ 14 w 148"/>
                      <a:gd name="T21" fmla="*/ 35 h 361"/>
                      <a:gd name="T22" fmla="*/ 4 w 148"/>
                      <a:gd name="T23" fmla="*/ 72 h 361"/>
                      <a:gd name="T24" fmla="*/ 5 w 148"/>
                      <a:gd name="T25" fmla="*/ 120 h 361"/>
                      <a:gd name="T26" fmla="*/ 24 w 148"/>
                      <a:gd name="T27" fmla="*/ 160 h 361"/>
                      <a:gd name="T28" fmla="*/ 43 w 148"/>
                      <a:gd name="T29" fmla="*/ 227 h 361"/>
                      <a:gd name="T30" fmla="*/ 53 w 148"/>
                      <a:gd name="T31" fmla="*/ 266 h 361"/>
                      <a:gd name="T32" fmla="*/ 71 w 148"/>
                      <a:gd name="T33" fmla="*/ 310 h 361"/>
                      <a:gd name="T34" fmla="*/ 112 w 148"/>
                      <a:gd name="T35" fmla="*/ 345 h 3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48" h="361">
                        <a:moveTo>
                          <a:pt x="148" y="361"/>
                        </a:moveTo>
                        <a:lnTo>
                          <a:pt x="109" y="347"/>
                        </a:lnTo>
                        <a:lnTo>
                          <a:pt x="71" y="306"/>
                        </a:lnTo>
                        <a:lnTo>
                          <a:pt x="54" y="278"/>
                        </a:lnTo>
                        <a:lnTo>
                          <a:pt x="38" y="211"/>
                        </a:lnTo>
                        <a:lnTo>
                          <a:pt x="27" y="167"/>
                        </a:lnTo>
                        <a:lnTo>
                          <a:pt x="7" y="121"/>
                        </a:lnTo>
                        <a:lnTo>
                          <a:pt x="0" y="70"/>
                        </a:lnTo>
                        <a:lnTo>
                          <a:pt x="14" y="37"/>
                        </a:lnTo>
                        <a:lnTo>
                          <a:pt x="51" y="0"/>
                        </a:lnTo>
                        <a:lnTo>
                          <a:pt x="14" y="35"/>
                        </a:lnTo>
                        <a:lnTo>
                          <a:pt x="4" y="72"/>
                        </a:lnTo>
                        <a:lnTo>
                          <a:pt x="5" y="120"/>
                        </a:lnTo>
                        <a:lnTo>
                          <a:pt x="24" y="160"/>
                        </a:lnTo>
                        <a:lnTo>
                          <a:pt x="43" y="227"/>
                        </a:lnTo>
                        <a:lnTo>
                          <a:pt x="53" y="266"/>
                        </a:lnTo>
                        <a:lnTo>
                          <a:pt x="71" y="310"/>
                        </a:lnTo>
                        <a:lnTo>
                          <a:pt x="112" y="345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656" name="Freeform 544"/>
                  <p:cNvSpPr>
                    <a:spLocks/>
                  </p:cNvSpPr>
                  <p:nvPr/>
                </p:nvSpPr>
                <p:spPr bwMode="auto">
                  <a:xfrm>
                    <a:off x="3875" y="2843"/>
                    <a:ext cx="72" cy="181"/>
                  </a:xfrm>
                  <a:custGeom>
                    <a:avLst/>
                    <a:gdLst>
                      <a:gd name="T0" fmla="*/ 144 w 144"/>
                      <a:gd name="T1" fmla="*/ 361 h 361"/>
                      <a:gd name="T2" fmla="*/ 90 w 144"/>
                      <a:gd name="T3" fmla="*/ 313 h 361"/>
                      <a:gd name="T4" fmla="*/ 66 w 144"/>
                      <a:gd name="T5" fmla="*/ 273 h 361"/>
                      <a:gd name="T6" fmla="*/ 56 w 144"/>
                      <a:gd name="T7" fmla="*/ 234 h 361"/>
                      <a:gd name="T8" fmla="*/ 34 w 144"/>
                      <a:gd name="T9" fmla="*/ 164 h 361"/>
                      <a:gd name="T10" fmla="*/ 20 w 144"/>
                      <a:gd name="T11" fmla="*/ 118 h 361"/>
                      <a:gd name="T12" fmla="*/ 12 w 144"/>
                      <a:gd name="T13" fmla="*/ 83 h 361"/>
                      <a:gd name="T14" fmla="*/ 24 w 144"/>
                      <a:gd name="T15" fmla="*/ 42 h 361"/>
                      <a:gd name="T16" fmla="*/ 47 w 144"/>
                      <a:gd name="T17" fmla="*/ 0 h 361"/>
                      <a:gd name="T18" fmla="*/ 10 w 144"/>
                      <a:gd name="T19" fmla="*/ 35 h 361"/>
                      <a:gd name="T20" fmla="*/ 0 w 144"/>
                      <a:gd name="T21" fmla="*/ 72 h 361"/>
                      <a:gd name="T22" fmla="*/ 1 w 144"/>
                      <a:gd name="T23" fmla="*/ 120 h 361"/>
                      <a:gd name="T24" fmla="*/ 20 w 144"/>
                      <a:gd name="T25" fmla="*/ 160 h 361"/>
                      <a:gd name="T26" fmla="*/ 39 w 144"/>
                      <a:gd name="T27" fmla="*/ 227 h 361"/>
                      <a:gd name="T28" fmla="*/ 49 w 144"/>
                      <a:gd name="T29" fmla="*/ 266 h 361"/>
                      <a:gd name="T30" fmla="*/ 68 w 144"/>
                      <a:gd name="T31" fmla="*/ 310 h 361"/>
                      <a:gd name="T32" fmla="*/ 108 w 144"/>
                      <a:gd name="T33" fmla="*/ 345 h 361"/>
                      <a:gd name="T34" fmla="*/ 144 w 144"/>
                      <a:gd name="T35" fmla="*/ 361 h 3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44" h="361">
                        <a:moveTo>
                          <a:pt x="144" y="361"/>
                        </a:moveTo>
                        <a:lnTo>
                          <a:pt x="90" y="313"/>
                        </a:lnTo>
                        <a:lnTo>
                          <a:pt x="66" y="273"/>
                        </a:lnTo>
                        <a:lnTo>
                          <a:pt x="56" y="234"/>
                        </a:lnTo>
                        <a:lnTo>
                          <a:pt x="34" y="164"/>
                        </a:lnTo>
                        <a:lnTo>
                          <a:pt x="20" y="118"/>
                        </a:lnTo>
                        <a:lnTo>
                          <a:pt x="12" y="83"/>
                        </a:lnTo>
                        <a:lnTo>
                          <a:pt x="24" y="42"/>
                        </a:lnTo>
                        <a:lnTo>
                          <a:pt x="47" y="0"/>
                        </a:lnTo>
                        <a:lnTo>
                          <a:pt x="10" y="35"/>
                        </a:lnTo>
                        <a:lnTo>
                          <a:pt x="0" y="72"/>
                        </a:lnTo>
                        <a:lnTo>
                          <a:pt x="1" y="120"/>
                        </a:lnTo>
                        <a:lnTo>
                          <a:pt x="20" y="160"/>
                        </a:lnTo>
                        <a:lnTo>
                          <a:pt x="39" y="227"/>
                        </a:lnTo>
                        <a:lnTo>
                          <a:pt x="49" y="266"/>
                        </a:lnTo>
                        <a:lnTo>
                          <a:pt x="68" y="310"/>
                        </a:lnTo>
                        <a:lnTo>
                          <a:pt x="108" y="345"/>
                        </a:lnTo>
                        <a:lnTo>
                          <a:pt x="144" y="361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E04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46657" name="Group 545"/>
                  <p:cNvGrpSpPr>
                    <a:grpSpLocks/>
                  </p:cNvGrpSpPr>
                  <p:nvPr/>
                </p:nvGrpSpPr>
                <p:grpSpPr bwMode="auto">
                  <a:xfrm>
                    <a:off x="3997" y="2996"/>
                    <a:ext cx="795" cy="297"/>
                    <a:chOff x="3997" y="2996"/>
                    <a:chExt cx="795" cy="297"/>
                  </a:xfrm>
                </p:grpSpPr>
                <p:sp>
                  <p:nvSpPr>
                    <p:cNvPr id="346658" name="Freeform 546"/>
                    <p:cNvSpPr>
                      <a:spLocks/>
                    </p:cNvSpPr>
                    <p:nvPr/>
                  </p:nvSpPr>
                  <p:spPr bwMode="auto">
                    <a:xfrm>
                      <a:off x="3997" y="2996"/>
                      <a:ext cx="791" cy="297"/>
                    </a:xfrm>
                    <a:custGeom>
                      <a:avLst/>
                      <a:gdLst>
                        <a:gd name="T0" fmla="*/ 381 w 1582"/>
                        <a:gd name="T1" fmla="*/ 0 h 595"/>
                        <a:gd name="T2" fmla="*/ 406 w 1582"/>
                        <a:gd name="T3" fmla="*/ 63 h 595"/>
                        <a:gd name="T4" fmla="*/ 466 w 1582"/>
                        <a:gd name="T5" fmla="*/ 144 h 595"/>
                        <a:gd name="T6" fmla="*/ 566 w 1582"/>
                        <a:gd name="T7" fmla="*/ 202 h 595"/>
                        <a:gd name="T8" fmla="*/ 705 w 1582"/>
                        <a:gd name="T9" fmla="*/ 243 h 595"/>
                        <a:gd name="T10" fmla="*/ 867 w 1582"/>
                        <a:gd name="T11" fmla="*/ 280 h 595"/>
                        <a:gd name="T12" fmla="*/ 997 w 1582"/>
                        <a:gd name="T13" fmla="*/ 285 h 595"/>
                        <a:gd name="T14" fmla="*/ 1132 w 1582"/>
                        <a:gd name="T15" fmla="*/ 280 h 595"/>
                        <a:gd name="T16" fmla="*/ 1157 w 1582"/>
                        <a:gd name="T17" fmla="*/ 264 h 595"/>
                        <a:gd name="T18" fmla="*/ 1195 w 1582"/>
                        <a:gd name="T19" fmla="*/ 218 h 595"/>
                        <a:gd name="T20" fmla="*/ 1227 w 1582"/>
                        <a:gd name="T21" fmla="*/ 183 h 595"/>
                        <a:gd name="T22" fmla="*/ 1271 w 1582"/>
                        <a:gd name="T23" fmla="*/ 153 h 595"/>
                        <a:gd name="T24" fmla="*/ 1285 w 1582"/>
                        <a:gd name="T25" fmla="*/ 118 h 595"/>
                        <a:gd name="T26" fmla="*/ 1307 w 1582"/>
                        <a:gd name="T27" fmla="*/ 88 h 595"/>
                        <a:gd name="T28" fmla="*/ 1337 w 1582"/>
                        <a:gd name="T29" fmla="*/ 72 h 595"/>
                        <a:gd name="T30" fmla="*/ 1375 w 1582"/>
                        <a:gd name="T31" fmla="*/ 58 h 595"/>
                        <a:gd name="T32" fmla="*/ 1431 w 1582"/>
                        <a:gd name="T33" fmla="*/ 52 h 595"/>
                        <a:gd name="T34" fmla="*/ 1488 w 1582"/>
                        <a:gd name="T35" fmla="*/ 66 h 595"/>
                        <a:gd name="T36" fmla="*/ 1539 w 1582"/>
                        <a:gd name="T37" fmla="*/ 91 h 595"/>
                        <a:gd name="T38" fmla="*/ 1567 w 1582"/>
                        <a:gd name="T39" fmla="*/ 123 h 595"/>
                        <a:gd name="T40" fmla="*/ 1578 w 1582"/>
                        <a:gd name="T41" fmla="*/ 165 h 595"/>
                        <a:gd name="T42" fmla="*/ 1558 w 1582"/>
                        <a:gd name="T43" fmla="*/ 250 h 595"/>
                        <a:gd name="T44" fmla="*/ 1577 w 1582"/>
                        <a:gd name="T45" fmla="*/ 281 h 595"/>
                        <a:gd name="T46" fmla="*/ 1582 w 1582"/>
                        <a:gd name="T47" fmla="*/ 320 h 595"/>
                        <a:gd name="T48" fmla="*/ 1570 w 1582"/>
                        <a:gd name="T49" fmla="*/ 350 h 595"/>
                        <a:gd name="T50" fmla="*/ 1541 w 1582"/>
                        <a:gd name="T51" fmla="*/ 383 h 595"/>
                        <a:gd name="T52" fmla="*/ 1522 w 1582"/>
                        <a:gd name="T53" fmla="*/ 408 h 595"/>
                        <a:gd name="T54" fmla="*/ 1538 w 1582"/>
                        <a:gd name="T55" fmla="*/ 442 h 595"/>
                        <a:gd name="T56" fmla="*/ 1533 w 1582"/>
                        <a:gd name="T57" fmla="*/ 479 h 595"/>
                        <a:gd name="T58" fmla="*/ 1516 w 1582"/>
                        <a:gd name="T59" fmla="*/ 505 h 595"/>
                        <a:gd name="T60" fmla="*/ 1500 w 1582"/>
                        <a:gd name="T61" fmla="*/ 530 h 595"/>
                        <a:gd name="T62" fmla="*/ 1490 w 1582"/>
                        <a:gd name="T63" fmla="*/ 572 h 595"/>
                        <a:gd name="T64" fmla="*/ 1473 w 1582"/>
                        <a:gd name="T65" fmla="*/ 590 h 595"/>
                        <a:gd name="T66" fmla="*/ 1427 w 1582"/>
                        <a:gd name="T67" fmla="*/ 595 h 595"/>
                        <a:gd name="T68" fmla="*/ 1359 w 1582"/>
                        <a:gd name="T69" fmla="*/ 593 h 595"/>
                        <a:gd name="T70" fmla="*/ 1298 w 1582"/>
                        <a:gd name="T71" fmla="*/ 579 h 595"/>
                        <a:gd name="T72" fmla="*/ 1227 w 1582"/>
                        <a:gd name="T73" fmla="*/ 558 h 595"/>
                        <a:gd name="T74" fmla="*/ 1179 w 1582"/>
                        <a:gd name="T75" fmla="*/ 533 h 595"/>
                        <a:gd name="T76" fmla="*/ 1147 w 1582"/>
                        <a:gd name="T77" fmla="*/ 512 h 595"/>
                        <a:gd name="T78" fmla="*/ 1031 w 1582"/>
                        <a:gd name="T79" fmla="*/ 528 h 595"/>
                        <a:gd name="T80" fmla="*/ 877 w 1582"/>
                        <a:gd name="T81" fmla="*/ 549 h 595"/>
                        <a:gd name="T82" fmla="*/ 761 w 1582"/>
                        <a:gd name="T83" fmla="*/ 558 h 595"/>
                        <a:gd name="T84" fmla="*/ 644 w 1582"/>
                        <a:gd name="T85" fmla="*/ 558 h 595"/>
                        <a:gd name="T86" fmla="*/ 491 w 1582"/>
                        <a:gd name="T87" fmla="*/ 554 h 595"/>
                        <a:gd name="T88" fmla="*/ 400 w 1582"/>
                        <a:gd name="T89" fmla="*/ 538 h 595"/>
                        <a:gd name="T90" fmla="*/ 240 w 1582"/>
                        <a:gd name="T91" fmla="*/ 475 h 595"/>
                        <a:gd name="T92" fmla="*/ 140 w 1582"/>
                        <a:gd name="T93" fmla="*/ 419 h 595"/>
                        <a:gd name="T94" fmla="*/ 80 w 1582"/>
                        <a:gd name="T95" fmla="*/ 332 h 595"/>
                        <a:gd name="T96" fmla="*/ 39 w 1582"/>
                        <a:gd name="T97" fmla="*/ 297 h 595"/>
                        <a:gd name="T98" fmla="*/ 0 w 1582"/>
                        <a:gd name="T99" fmla="*/ 209 h 595"/>
                        <a:gd name="T100" fmla="*/ 72 w 1582"/>
                        <a:gd name="T101" fmla="*/ 158 h 595"/>
                        <a:gd name="T102" fmla="*/ 169 w 1582"/>
                        <a:gd name="T103" fmla="*/ 140 h 595"/>
                        <a:gd name="T104" fmla="*/ 277 w 1582"/>
                        <a:gd name="T105" fmla="*/ 42 h 595"/>
                        <a:gd name="T106" fmla="*/ 340 w 1582"/>
                        <a:gd name="T107" fmla="*/ 24 h 595"/>
                        <a:gd name="T108" fmla="*/ 381 w 1582"/>
                        <a:gd name="T109" fmla="*/ 0 h 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</a:cxnLst>
                      <a:rect l="0" t="0" r="r" b="b"/>
                      <a:pathLst>
                        <a:path w="1582" h="595">
                          <a:moveTo>
                            <a:pt x="381" y="0"/>
                          </a:moveTo>
                          <a:lnTo>
                            <a:pt x="406" y="63"/>
                          </a:lnTo>
                          <a:lnTo>
                            <a:pt x="466" y="144"/>
                          </a:lnTo>
                          <a:lnTo>
                            <a:pt x="566" y="202"/>
                          </a:lnTo>
                          <a:lnTo>
                            <a:pt x="705" y="243"/>
                          </a:lnTo>
                          <a:lnTo>
                            <a:pt x="867" y="280"/>
                          </a:lnTo>
                          <a:lnTo>
                            <a:pt x="997" y="285"/>
                          </a:lnTo>
                          <a:lnTo>
                            <a:pt x="1132" y="280"/>
                          </a:lnTo>
                          <a:lnTo>
                            <a:pt x="1157" y="264"/>
                          </a:lnTo>
                          <a:lnTo>
                            <a:pt x="1195" y="218"/>
                          </a:lnTo>
                          <a:lnTo>
                            <a:pt x="1227" y="183"/>
                          </a:lnTo>
                          <a:lnTo>
                            <a:pt x="1271" y="153"/>
                          </a:lnTo>
                          <a:lnTo>
                            <a:pt x="1285" y="118"/>
                          </a:lnTo>
                          <a:lnTo>
                            <a:pt x="1307" y="88"/>
                          </a:lnTo>
                          <a:lnTo>
                            <a:pt x="1337" y="72"/>
                          </a:lnTo>
                          <a:lnTo>
                            <a:pt x="1375" y="58"/>
                          </a:lnTo>
                          <a:lnTo>
                            <a:pt x="1431" y="52"/>
                          </a:lnTo>
                          <a:lnTo>
                            <a:pt x="1488" y="66"/>
                          </a:lnTo>
                          <a:lnTo>
                            <a:pt x="1539" y="91"/>
                          </a:lnTo>
                          <a:lnTo>
                            <a:pt x="1567" y="123"/>
                          </a:lnTo>
                          <a:lnTo>
                            <a:pt x="1578" y="165"/>
                          </a:lnTo>
                          <a:lnTo>
                            <a:pt x="1558" y="250"/>
                          </a:lnTo>
                          <a:lnTo>
                            <a:pt x="1577" y="281"/>
                          </a:lnTo>
                          <a:lnTo>
                            <a:pt x="1582" y="320"/>
                          </a:lnTo>
                          <a:lnTo>
                            <a:pt x="1570" y="350"/>
                          </a:lnTo>
                          <a:lnTo>
                            <a:pt x="1541" y="383"/>
                          </a:lnTo>
                          <a:lnTo>
                            <a:pt x="1522" y="408"/>
                          </a:lnTo>
                          <a:lnTo>
                            <a:pt x="1538" y="442"/>
                          </a:lnTo>
                          <a:lnTo>
                            <a:pt x="1533" y="479"/>
                          </a:lnTo>
                          <a:lnTo>
                            <a:pt x="1516" y="505"/>
                          </a:lnTo>
                          <a:lnTo>
                            <a:pt x="1500" y="530"/>
                          </a:lnTo>
                          <a:lnTo>
                            <a:pt x="1490" y="572"/>
                          </a:lnTo>
                          <a:lnTo>
                            <a:pt x="1473" y="590"/>
                          </a:lnTo>
                          <a:lnTo>
                            <a:pt x="1427" y="595"/>
                          </a:lnTo>
                          <a:lnTo>
                            <a:pt x="1359" y="593"/>
                          </a:lnTo>
                          <a:lnTo>
                            <a:pt x="1298" y="579"/>
                          </a:lnTo>
                          <a:lnTo>
                            <a:pt x="1227" y="558"/>
                          </a:lnTo>
                          <a:lnTo>
                            <a:pt x="1179" y="533"/>
                          </a:lnTo>
                          <a:lnTo>
                            <a:pt x="1147" y="512"/>
                          </a:lnTo>
                          <a:lnTo>
                            <a:pt x="1031" y="528"/>
                          </a:lnTo>
                          <a:lnTo>
                            <a:pt x="877" y="549"/>
                          </a:lnTo>
                          <a:lnTo>
                            <a:pt x="761" y="558"/>
                          </a:lnTo>
                          <a:lnTo>
                            <a:pt x="644" y="558"/>
                          </a:lnTo>
                          <a:lnTo>
                            <a:pt x="491" y="554"/>
                          </a:lnTo>
                          <a:lnTo>
                            <a:pt x="400" y="538"/>
                          </a:lnTo>
                          <a:lnTo>
                            <a:pt x="240" y="475"/>
                          </a:lnTo>
                          <a:lnTo>
                            <a:pt x="140" y="419"/>
                          </a:lnTo>
                          <a:lnTo>
                            <a:pt x="80" y="332"/>
                          </a:lnTo>
                          <a:lnTo>
                            <a:pt x="39" y="297"/>
                          </a:lnTo>
                          <a:lnTo>
                            <a:pt x="0" y="209"/>
                          </a:lnTo>
                          <a:lnTo>
                            <a:pt x="72" y="158"/>
                          </a:lnTo>
                          <a:lnTo>
                            <a:pt x="169" y="140"/>
                          </a:lnTo>
                          <a:lnTo>
                            <a:pt x="277" y="42"/>
                          </a:lnTo>
                          <a:lnTo>
                            <a:pt x="340" y="24"/>
                          </a:lnTo>
                          <a:lnTo>
                            <a:pt x="381" y="0"/>
                          </a:lnTo>
                          <a:close/>
                        </a:path>
                      </a:pathLst>
                    </a:custGeom>
                    <a:solidFill>
                      <a:srgbClr val="E0A080"/>
                    </a:solidFill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59" name="Freeform 547"/>
                    <p:cNvSpPr>
                      <a:spLocks/>
                    </p:cNvSpPr>
                    <p:nvPr/>
                  </p:nvSpPr>
                  <p:spPr bwMode="auto">
                    <a:xfrm>
                      <a:off x="4677" y="3053"/>
                      <a:ext cx="17" cy="69"/>
                    </a:xfrm>
                    <a:custGeom>
                      <a:avLst/>
                      <a:gdLst>
                        <a:gd name="T0" fmla="*/ 36 w 36"/>
                        <a:gd name="T1" fmla="*/ 0 h 137"/>
                        <a:gd name="T2" fmla="*/ 19 w 36"/>
                        <a:gd name="T3" fmla="*/ 5 h 137"/>
                        <a:gd name="T4" fmla="*/ 7 w 36"/>
                        <a:gd name="T5" fmla="*/ 25 h 137"/>
                        <a:gd name="T6" fmla="*/ 0 w 36"/>
                        <a:gd name="T7" fmla="*/ 44 h 137"/>
                        <a:gd name="T8" fmla="*/ 0 w 36"/>
                        <a:gd name="T9" fmla="*/ 62 h 137"/>
                        <a:gd name="T10" fmla="*/ 9 w 36"/>
                        <a:gd name="T11" fmla="*/ 100 h 137"/>
                        <a:gd name="T12" fmla="*/ 7 w 36"/>
                        <a:gd name="T13" fmla="*/ 137 h 1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137">
                          <a:moveTo>
                            <a:pt x="36" y="0"/>
                          </a:moveTo>
                          <a:lnTo>
                            <a:pt x="19" y="5"/>
                          </a:lnTo>
                          <a:lnTo>
                            <a:pt x="7" y="25"/>
                          </a:lnTo>
                          <a:lnTo>
                            <a:pt x="0" y="44"/>
                          </a:lnTo>
                          <a:lnTo>
                            <a:pt x="0" y="62"/>
                          </a:lnTo>
                          <a:lnTo>
                            <a:pt x="9" y="100"/>
                          </a:lnTo>
                          <a:lnTo>
                            <a:pt x="7" y="137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60" name="Freeform 548"/>
                    <p:cNvSpPr>
                      <a:spLocks/>
                    </p:cNvSpPr>
                    <p:nvPr/>
                  </p:nvSpPr>
                  <p:spPr bwMode="auto">
                    <a:xfrm>
                      <a:off x="4760" y="3141"/>
                      <a:ext cx="32" cy="10"/>
                    </a:xfrm>
                    <a:custGeom>
                      <a:avLst/>
                      <a:gdLst>
                        <a:gd name="T0" fmla="*/ 64 w 64"/>
                        <a:gd name="T1" fmla="*/ 9 h 20"/>
                        <a:gd name="T2" fmla="*/ 42 w 64"/>
                        <a:gd name="T3" fmla="*/ 20 h 20"/>
                        <a:gd name="T4" fmla="*/ 15 w 64"/>
                        <a:gd name="T5" fmla="*/ 14 h 20"/>
                        <a:gd name="T6" fmla="*/ 0 w 64"/>
                        <a:gd name="T7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64" h="20">
                          <a:moveTo>
                            <a:pt x="64" y="9"/>
                          </a:moveTo>
                          <a:lnTo>
                            <a:pt x="42" y="20"/>
                          </a:lnTo>
                          <a:lnTo>
                            <a:pt x="15" y="14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61" name="Freeform 549"/>
                    <p:cNvSpPr>
                      <a:spLocks/>
                    </p:cNvSpPr>
                    <p:nvPr/>
                  </p:nvSpPr>
                  <p:spPr bwMode="auto">
                    <a:xfrm>
                      <a:off x="4743" y="3219"/>
                      <a:ext cx="36" cy="12"/>
                    </a:xfrm>
                    <a:custGeom>
                      <a:avLst/>
                      <a:gdLst>
                        <a:gd name="T0" fmla="*/ 71 w 71"/>
                        <a:gd name="T1" fmla="*/ 0 h 23"/>
                        <a:gd name="T2" fmla="*/ 63 w 71"/>
                        <a:gd name="T3" fmla="*/ 18 h 23"/>
                        <a:gd name="T4" fmla="*/ 41 w 71"/>
                        <a:gd name="T5" fmla="*/ 23 h 23"/>
                        <a:gd name="T6" fmla="*/ 20 w 71"/>
                        <a:gd name="T7" fmla="*/ 16 h 23"/>
                        <a:gd name="T8" fmla="*/ 0 w 71"/>
                        <a:gd name="T9" fmla="*/ 3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3">
                          <a:moveTo>
                            <a:pt x="71" y="0"/>
                          </a:moveTo>
                          <a:lnTo>
                            <a:pt x="63" y="18"/>
                          </a:lnTo>
                          <a:lnTo>
                            <a:pt x="41" y="23"/>
                          </a:lnTo>
                          <a:lnTo>
                            <a:pt x="20" y="1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62" name="Freeform 550"/>
                    <p:cNvSpPr>
                      <a:spLocks/>
                    </p:cNvSpPr>
                    <p:nvPr/>
                  </p:nvSpPr>
                  <p:spPr bwMode="auto">
                    <a:xfrm>
                      <a:off x="4536" y="3163"/>
                      <a:ext cx="45" cy="89"/>
                    </a:xfrm>
                    <a:custGeom>
                      <a:avLst/>
                      <a:gdLst>
                        <a:gd name="T0" fmla="*/ 0 w 90"/>
                        <a:gd name="T1" fmla="*/ 0 h 178"/>
                        <a:gd name="T2" fmla="*/ 29 w 90"/>
                        <a:gd name="T3" fmla="*/ 25 h 178"/>
                        <a:gd name="T4" fmla="*/ 61 w 90"/>
                        <a:gd name="T5" fmla="*/ 64 h 178"/>
                        <a:gd name="T6" fmla="*/ 77 w 90"/>
                        <a:gd name="T7" fmla="*/ 109 h 178"/>
                        <a:gd name="T8" fmla="*/ 90 w 90"/>
                        <a:gd name="T9" fmla="*/ 138 h 178"/>
                        <a:gd name="T10" fmla="*/ 77 w 90"/>
                        <a:gd name="T11" fmla="*/ 178 h 1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0" h="178">
                          <a:moveTo>
                            <a:pt x="0" y="0"/>
                          </a:moveTo>
                          <a:lnTo>
                            <a:pt x="29" y="25"/>
                          </a:lnTo>
                          <a:lnTo>
                            <a:pt x="61" y="64"/>
                          </a:lnTo>
                          <a:lnTo>
                            <a:pt x="77" y="109"/>
                          </a:lnTo>
                          <a:lnTo>
                            <a:pt x="90" y="138"/>
                          </a:lnTo>
                          <a:lnTo>
                            <a:pt x="77" y="178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63" name="Freeform 551"/>
                    <p:cNvSpPr>
                      <a:spLocks/>
                    </p:cNvSpPr>
                    <p:nvPr/>
                  </p:nvSpPr>
                  <p:spPr bwMode="auto">
                    <a:xfrm>
                      <a:off x="4681" y="3109"/>
                      <a:ext cx="46" cy="24"/>
                    </a:xfrm>
                    <a:custGeom>
                      <a:avLst/>
                      <a:gdLst>
                        <a:gd name="T0" fmla="*/ 0 w 92"/>
                        <a:gd name="T1" fmla="*/ 47 h 47"/>
                        <a:gd name="T2" fmla="*/ 17 w 92"/>
                        <a:gd name="T3" fmla="*/ 24 h 47"/>
                        <a:gd name="T4" fmla="*/ 37 w 92"/>
                        <a:gd name="T5" fmla="*/ 9 h 47"/>
                        <a:gd name="T6" fmla="*/ 59 w 92"/>
                        <a:gd name="T7" fmla="*/ 0 h 47"/>
                        <a:gd name="T8" fmla="*/ 92 w 92"/>
                        <a:gd name="T9" fmla="*/ 3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2" h="47">
                          <a:moveTo>
                            <a:pt x="0" y="47"/>
                          </a:moveTo>
                          <a:lnTo>
                            <a:pt x="17" y="24"/>
                          </a:lnTo>
                          <a:lnTo>
                            <a:pt x="37" y="9"/>
                          </a:lnTo>
                          <a:lnTo>
                            <a:pt x="59" y="0"/>
                          </a:lnTo>
                          <a:lnTo>
                            <a:pt x="92" y="3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64" name="Freeform 552"/>
                    <p:cNvSpPr>
                      <a:spLocks/>
                    </p:cNvSpPr>
                    <p:nvPr/>
                  </p:nvSpPr>
                  <p:spPr bwMode="auto">
                    <a:xfrm>
                      <a:off x="4717" y="3084"/>
                      <a:ext cx="29" cy="25"/>
                    </a:xfrm>
                    <a:custGeom>
                      <a:avLst/>
                      <a:gdLst>
                        <a:gd name="T0" fmla="*/ 60 w 60"/>
                        <a:gd name="T1" fmla="*/ 0 h 51"/>
                        <a:gd name="T2" fmla="*/ 41 w 60"/>
                        <a:gd name="T3" fmla="*/ 0 h 51"/>
                        <a:gd name="T4" fmla="*/ 26 w 60"/>
                        <a:gd name="T5" fmla="*/ 8 h 51"/>
                        <a:gd name="T6" fmla="*/ 14 w 60"/>
                        <a:gd name="T7" fmla="*/ 17 h 51"/>
                        <a:gd name="T8" fmla="*/ 4 w 60"/>
                        <a:gd name="T9" fmla="*/ 33 h 51"/>
                        <a:gd name="T10" fmla="*/ 0 w 60"/>
                        <a:gd name="T11" fmla="*/ 51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0" h="51">
                          <a:moveTo>
                            <a:pt x="60" y="0"/>
                          </a:moveTo>
                          <a:lnTo>
                            <a:pt x="41" y="0"/>
                          </a:lnTo>
                          <a:lnTo>
                            <a:pt x="26" y="8"/>
                          </a:lnTo>
                          <a:lnTo>
                            <a:pt x="14" y="17"/>
                          </a:lnTo>
                          <a:lnTo>
                            <a:pt x="4" y="33"/>
                          </a:lnTo>
                          <a:lnTo>
                            <a:pt x="0" y="51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65" name="Freeform 553"/>
                    <p:cNvSpPr>
                      <a:spLocks/>
                    </p:cNvSpPr>
                    <p:nvPr/>
                  </p:nvSpPr>
                  <p:spPr bwMode="auto">
                    <a:xfrm>
                      <a:off x="4712" y="3049"/>
                      <a:ext cx="12" cy="36"/>
                    </a:xfrm>
                    <a:custGeom>
                      <a:avLst/>
                      <a:gdLst>
                        <a:gd name="T0" fmla="*/ 23 w 23"/>
                        <a:gd name="T1" fmla="*/ 0 h 72"/>
                        <a:gd name="T2" fmla="*/ 13 w 23"/>
                        <a:gd name="T3" fmla="*/ 9 h 72"/>
                        <a:gd name="T4" fmla="*/ 5 w 23"/>
                        <a:gd name="T5" fmla="*/ 30 h 72"/>
                        <a:gd name="T6" fmla="*/ 0 w 23"/>
                        <a:gd name="T7" fmla="*/ 51 h 72"/>
                        <a:gd name="T8" fmla="*/ 0 w 23"/>
                        <a:gd name="T9" fmla="*/ 72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72">
                          <a:moveTo>
                            <a:pt x="23" y="0"/>
                          </a:moveTo>
                          <a:lnTo>
                            <a:pt x="13" y="9"/>
                          </a:lnTo>
                          <a:lnTo>
                            <a:pt x="5" y="30"/>
                          </a:lnTo>
                          <a:lnTo>
                            <a:pt x="0" y="51"/>
                          </a:lnTo>
                          <a:lnTo>
                            <a:pt x="0" y="72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666" name="Freeform 554"/>
                    <p:cNvSpPr>
                      <a:spLocks/>
                    </p:cNvSpPr>
                    <p:nvPr/>
                  </p:nvSpPr>
                  <p:spPr bwMode="auto">
                    <a:xfrm>
                      <a:off x="4692" y="3064"/>
                      <a:ext cx="20" cy="21"/>
                    </a:xfrm>
                    <a:custGeom>
                      <a:avLst/>
                      <a:gdLst>
                        <a:gd name="T0" fmla="*/ 0 w 41"/>
                        <a:gd name="T1" fmla="*/ 0 h 40"/>
                        <a:gd name="T2" fmla="*/ 19 w 41"/>
                        <a:gd name="T3" fmla="*/ 9 h 40"/>
                        <a:gd name="T4" fmla="*/ 30 w 41"/>
                        <a:gd name="T5" fmla="*/ 23 h 40"/>
                        <a:gd name="T6" fmla="*/ 41 w 41"/>
                        <a:gd name="T7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1" h="40">
                          <a:moveTo>
                            <a:pt x="0" y="0"/>
                          </a:moveTo>
                          <a:lnTo>
                            <a:pt x="19" y="9"/>
                          </a:lnTo>
                          <a:lnTo>
                            <a:pt x="30" y="23"/>
                          </a:lnTo>
                          <a:lnTo>
                            <a:pt x="41" y="4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46667" name="Freeform 555"/>
                  <p:cNvSpPr>
                    <a:spLocks/>
                  </p:cNvSpPr>
                  <p:nvPr/>
                </p:nvSpPr>
                <p:spPr bwMode="auto">
                  <a:xfrm>
                    <a:off x="3939" y="2910"/>
                    <a:ext cx="260" cy="218"/>
                  </a:xfrm>
                  <a:custGeom>
                    <a:avLst/>
                    <a:gdLst>
                      <a:gd name="T0" fmla="*/ 0 w 522"/>
                      <a:gd name="T1" fmla="*/ 227 h 435"/>
                      <a:gd name="T2" fmla="*/ 5 w 522"/>
                      <a:gd name="T3" fmla="*/ 276 h 435"/>
                      <a:gd name="T4" fmla="*/ 29 w 522"/>
                      <a:gd name="T5" fmla="*/ 310 h 435"/>
                      <a:gd name="T6" fmla="*/ 31 w 522"/>
                      <a:gd name="T7" fmla="*/ 317 h 435"/>
                      <a:gd name="T8" fmla="*/ 60 w 522"/>
                      <a:gd name="T9" fmla="*/ 361 h 435"/>
                      <a:gd name="T10" fmla="*/ 56 w 522"/>
                      <a:gd name="T11" fmla="*/ 368 h 435"/>
                      <a:gd name="T12" fmla="*/ 87 w 522"/>
                      <a:gd name="T13" fmla="*/ 403 h 435"/>
                      <a:gd name="T14" fmla="*/ 133 w 522"/>
                      <a:gd name="T15" fmla="*/ 435 h 435"/>
                      <a:gd name="T16" fmla="*/ 156 w 522"/>
                      <a:gd name="T17" fmla="*/ 403 h 435"/>
                      <a:gd name="T18" fmla="*/ 189 w 522"/>
                      <a:gd name="T19" fmla="*/ 375 h 435"/>
                      <a:gd name="T20" fmla="*/ 221 w 522"/>
                      <a:gd name="T21" fmla="*/ 350 h 435"/>
                      <a:gd name="T22" fmla="*/ 257 w 522"/>
                      <a:gd name="T23" fmla="*/ 347 h 435"/>
                      <a:gd name="T24" fmla="*/ 308 w 522"/>
                      <a:gd name="T25" fmla="*/ 345 h 435"/>
                      <a:gd name="T26" fmla="*/ 335 w 522"/>
                      <a:gd name="T27" fmla="*/ 308 h 435"/>
                      <a:gd name="T28" fmla="*/ 360 w 522"/>
                      <a:gd name="T29" fmla="*/ 276 h 435"/>
                      <a:gd name="T30" fmla="*/ 393 w 522"/>
                      <a:gd name="T31" fmla="*/ 257 h 435"/>
                      <a:gd name="T32" fmla="*/ 427 w 522"/>
                      <a:gd name="T33" fmla="*/ 243 h 435"/>
                      <a:gd name="T34" fmla="*/ 479 w 522"/>
                      <a:gd name="T35" fmla="*/ 232 h 435"/>
                      <a:gd name="T36" fmla="*/ 513 w 522"/>
                      <a:gd name="T37" fmla="*/ 211 h 435"/>
                      <a:gd name="T38" fmla="*/ 522 w 522"/>
                      <a:gd name="T39" fmla="*/ 190 h 435"/>
                      <a:gd name="T40" fmla="*/ 511 w 522"/>
                      <a:gd name="T41" fmla="*/ 137 h 435"/>
                      <a:gd name="T42" fmla="*/ 506 w 522"/>
                      <a:gd name="T43" fmla="*/ 139 h 435"/>
                      <a:gd name="T44" fmla="*/ 483 w 522"/>
                      <a:gd name="T45" fmla="*/ 93 h 435"/>
                      <a:gd name="T46" fmla="*/ 472 w 522"/>
                      <a:gd name="T47" fmla="*/ 70 h 435"/>
                      <a:gd name="T48" fmla="*/ 472 w 522"/>
                      <a:gd name="T49" fmla="*/ 67 h 435"/>
                      <a:gd name="T50" fmla="*/ 452 w 522"/>
                      <a:gd name="T51" fmla="*/ 37 h 435"/>
                      <a:gd name="T52" fmla="*/ 413 w 522"/>
                      <a:gd name="T53" fmla="*/ 0 h 435"/>
                      <a:gd name="T54" fmla="*/ 345 w 522"/>
                      <a:gd name="T55" fmla="*/ 30 h 435"/>
                      <a:gd name="T56" fmla="*/ 304 w 522"/>
                      <a:gd name="T57" fmla="*/ 88 h 435"/>
                      <a:gd name="T58" fmla="*/ 252 w 522"/>
                      <a:gd name="T59" fmla="*/ 112 h 435"/>
                      <a:gd name="T60" fmla="*/ 172 w 522"/>
                      <a:gd name="T61" fmla="*/ 144 h 435"/>
                      <a:gd name="T62" fmla="*/ 148 w 522"/>
                      <a:gd name="T63" fmla="*/ 186 h 435"/>
                      <a:gd name="T64" fmla="*/ 112 w 522"/>
                      <a:gd name="T65" fmla="*/ 190 h 435"/>
                      <a:gd name="T66" fmla="*/ 63 w 522"/>
                      <a:gd name="T67" fmla="*/ 211 h 435"/>
                      <a:gd name="T68" fmla="*/ 0 w 522"/>
                      <a:gd name="T69" fmla="*/ 227 h 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522" h="435">
                        <a:moveTo>
                          <a:pt x="0" y="227"/>
                        </a:moveTo>
                        <a:lnTo>
                          <a:pt x="5" y="276"/>
                        </a:lnTo>
                        <a:lnTo>
                          <a:pt x="29" y="310"/>
                        </a:lnTo>
                        <a:lnTo>
                          <a:pt x="31" y="317"/>
                        </a:lnTo>
                        <a:lnTo>
                          <a:pt x="60" y="361"/>
                        </a:lnTo>
                        <a:lnTo>
                          <a:pt x="56" y="368"/>
                        </a:lnTo>
                        <a:lnTo>
                          <a:pt x="87" y="403"/>
                        </a:lnTo>
                        <a:lnTo>
                          <a:pt x="133" y="435"/>
                        </a:lnTo>
                        <a:lnTo>
                          <a:pt x="156" y="403"/>
                        </a:lnTo>
                        <a:lnTo>
                          <a:pt x="189" y="375"/>
                        </a:lnTo>
                        <a:lnTo>
                          <a:pt x="221" y="350"/>
                        </a:lnTo>
                        <a:lnTo>
                          <a:pt x="257" y="347"/>
                        </a:lnTo>
                        <a:lnTo>
                          <a:pt x="308" y="345"/>
                        </a:lnTo>
                        <a:lnTo>
                          <a:pt x="335" y="308"/>
                        </a:lnTo>
                        <a:lnTo>
                          <a:pt x="360" y="276"/>
                        </a:lnTo>
                        <a:lnTo>
                          <a:pt x="393" y="257"/>
                        </a:lnTo>
                        <a:lnTo>
                          <a:pt x="427" y="243"/>
                        </a:lnTo>
                        <a:lnTo>
                          <a:pt x="479" y="232"/>
                        </a:lnTo>
                        <a:lnTo>
                          <a:pt x="513" y="211"/>
                        </a:lnTo>
                        <a:lnTo>
                          <a:pt x="522" y="190"/>
                        </a:lnTo>
                        <a:lnTo>
                          <a:pt x="511" y="137"/>
                        </a:lnTo>
                        <a:lnTo>
                          <a:pt x="506" y="139"/>
                        </a:lnTo>
                        <a:lnTo>
                          <a:pt x="483" y="93"/>
                        </a:lnTo>
                        <a:lnTo>
                          <a:pt x="472" y="70"/>
                        </a:lnTo>
                        <a:lnTo>
                          <a:pt x="472" y="67"/>
                        </a:lnTo>
                        <a:lnTo>
                          <a:pt x="452" y="37"/>
                        </a:lnTo>
                        <a:lnTo>
                          <a:pt x="413" y="0"/>
                        </a:lnTo>
                        <a:lnTo>
                          <a:pt x="345" y="30"/>
                        </a:lnTo>
                        <a:lnTo>
                          <a:pt x="304" y="88"/>
                        </a:lnTo>
                        <a:lnTo>
                          <a:pt x="252" y="112"/>
                        </a:lnTo>
                        <a:lnTo>
                          <a:pt x="172" y="144"/>
                        </a:lnTo>
                        <a:lnTo>
                          <a:pt x="148" y="186"/>
                        </a:lnTo>
                        <a:lnTo>
                          <a:pt x="112" y="190"/>
                        </a:lnTo>
                        <a:lnTo>
                          <a:pt x="63" y="211"/>
                        </a:lnTo>
                        <a:lnTo>
                          <a:pt x="0" y="227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668" name="Freeform 556"/>
                  <p:cNvSpPr>
                    <a:spLocks/>
                  </p:cNvSpPr>
                  <p:nvPr/>
                </p:nvSpPr>
                <p:spPr bwMode="auto">
                  <a:xfrm>
                    <a:off x="4049" y="2520"/>
                    <a:ext cx="304" cy="256"/>
                  </a:xfrm>
                  <a:custGeom>
                    <a:avLst/>
                    <a:gdLst>
                      <a:gd name="T0" fmla="*/ 0 w 608"/>
                      <a:gd name="T1" fmla="*/ 0 h 513"/>
                      <a:gd name="T2" fmla="*/ 92 w 608"/>
                      <a:gd name="T3" fmla="*/ 53 h 513"/>
                      <a:gd name="T4" fmla="*/ 177 w 608"/>
                      <a:gd name="T5" fmla="*/ 106 h 513"/>
                      <a:gd name="T6" fmla="*/ 246 w 608"/>
                      <a:gd name="T7" fmla="*/ 140 h 513"/>
                      <a:gd name="T8" fmla="*/ 318 w 608"/>
                      <a:gd name="T9" fmla="*/ 178 h 513"/>
                      <a:gd name="T10" fmla="*/ 418 w 608"/>
                      <a:gd name="T11" fmla="*/ 231 h 513"/>
                      <a:gd name="T12" fmla="*/ 479 w 608"/>
                      <a:gd name="T13" fmla="*/ 332 h 513"/>
                      <a:gd name="T14" fmla="*/ 527 w 608"/>
                      <a:gd name="T15" fmla="*/ 508 h 513"/>
                      <a:gd name="T16" fmla="*/ 572 w 608"/>
                      <a:gd name="T17" fmla="*/ 363 h 513"/>
                      <a:gd name="T18" fmla="*/ 608 w 608"/>
                      <a:gd name="T19" fmla="*/ 268 h 513"/>
                      <a:gd name="T20" fmla="*/ 603 w 608"/>
                      <a:gd name="T21" fmla="*/ 194 h 513"/>
                      <a:gd name="T22" fmla="*/ 606 w 608"/>
                      <a:gd name="T23" fmla="*/ 268 h 513"/>
                      <a:gd name="T24" fmla="*/ 567 w 608"/>
                      <a:gd name="T25" fmla="*/ 361 h 513"/>
                      <a:gd name="T26" fmla="*/ 533 w 608"/>
                      <a:gd name="T27" fmla="*/ 513 h 513"/>
                      <a:gd name="T28" fmla="*/ 481 w 608"/>
                      <a:gd name="T29" fmla="*/ 328 h 513"/>
                      <a:gd name="T30" fmla="*/ 418 w 608"/>
                      <a:gd name="T31" fmla="*/ 233 h 513"/>
                      <a:gd name="T32" fmla="*/ 316 w 608"/>
                      <a:gd name="T33" fmla="*/ 178 h 513"/>
                      <a:gd name="T34" fmla="*/ 245 w 608"/>
                      <a:gd name="T35" fmla="*/ 143 h 513"/>
                      <a:gd name="T36" fmla="*/ 175 w 608"/>
                      <a:gd name="T37" fmla="*/ 106 h 513"/>
                      <a:gd name="T38" fmla="*/ 88 w 608"/>
                      <a:gd name="T39" fmla="*/ 53 h 513"/>
                      <a:gd name="T40" fmla="*/ 0 w 608"/>
                      <a:gd name="T41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608" h="513">
                        <a:moveTo>
                          <a:pt x="0" y="0"/>
                        </a:moveTo>
                        <a:lnTo>
                          <a:pt x="92" y="53"/>
                        </a:lnTo>
                        <a:lnTo>
                          <a:pt x="177" y="106"/>
                        </a:lnTo>
                        <a:lnTo>
                          <a:pt x="246" y="140"/>
                        </a:lnTo>
                        <a:lnTo>
                          <a:pt x="318" y="178"/>
                        </a:lnTo>
                        <a:lnTo>
                          <a:pt x="418" y="231"/>
                        </a:lnTo>
                        <a:lnTo>
                          <a:pt x="479" y="332"/>
                        </a:lnTo>
                        <a:lnTo>
                          <a:pt x="527" y="508"/>
                        </a:lnTo>
                        <a:lnTo>
                          <a:pt x="572" y="363"/>
                        </a:lnTo>
                        <a:lnTo>
                          <a:pt x="608" y="268"/>
                        </a:lnTo>
                        <a:lnTo>
                          <a:pt x="603" y="194"/>
                        </a:lnTo>
                        <a:lnTo>
                          <a:pt x="606" y="268"/>
                        </a:lnTo>
                        <a:lnTo>
                          <a:pt x="567" y="361"/>
                        </a:lnTo>
                        <a:lnTo>
                          <a:pt x="533" y="513"/>
                        </a:lnTo>
                        <a:lnTo>
                          <a:pt x="481" y="328"/>
                        </a:lnTo>
                        <a:lnTo>
                          <a:pt x="418" y="233"/>
                        </a:lnTo>
                        <a:lnTo>
                          <a:pt x="316" y="178"/>
                        </a:lnTo>
                        <a:lnTo>
                          <a:pt x="245" y="143"/>
                        </a:lnTo>
                        <a:lnTo>
                          <a:pt x="175" y="106"/>
                        </a:lnTo>
                        <a:lnTo>
                          <a:pt x="88" y="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040A0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669" name="Freeform 557"/>
                  <p:cNvSpPr>
                    <a:spLocks/>
                  </p:cNvSpPr>
                  <p:nvPr/>
                </p:nvSpPr>
                <p:spPr bwMode="auto">
                  <a:xfrm>
                    <a:off x="4082" y="2743"/>
                    <a:ext cx="118" cy="219"/>
                  </a:xfrm>
                  <a:custGeom>
                    <a:avLst/>
                    <a:gdLst>
                      <a:gd name="T0" fmla="*/ 111 w 236"/>
                      <a:gd name="T1" fmla="*/ 333 h 439"/>
                      <a:gd name="T2" fmla="*/ 43 w 236"/>
                      <a:gd name="T3" fmla="*/ 266 h 439"/>
                      <a:gd name="T4" fmla="*/ 21 w 236"/>
                      <a:gd name="T5" fmla="*/ 197 h 439"/>
                      <a:gd name="T6" fmla="*/ 12 w 236"/>
                      <a:gd name="T7" fmla="*/ 125 h 439"/>
                      <a:gd name="T8" fmla="*/ 2 w 236"/>
                      <a:gd name="T9" fmla="*/ 26 h 439"/>
                      <a:gd name="T10" fmla="*/ 24 w 236"/>
                      <a:gd name="T11" fmla="*/ 9 h 439"/>
                      <a:gd name="T12" fmla="*/ 43 w 236"/>
                      <a:gd name="T13" fmla="*/ 7 h 439"/>
                      <a:gd name="T14" fmla="*/ 56 w 236"/>
                      <a:gd name="T15" fmla="*/ 67 h 439"/>
                      <a:gd name="T16" fmla="*/ 87 w 236"/>
                      <a:gd name="T17" fmla="*/ 102 h 439"/>
                      <a:gd name="T18" fmla="*/ 99 w 236"/>
                      <a:gd name="T19" fmla="*/ 181 h 439"/>
                      <a:gd name="T20" fmla="*/ 119 w 236"/>
                      <a:gd name="T21" fmla="*/ 241 h 439"/>
                      <a:gd name="T22" fmla="*/ 167 w 236"/>
                      <a:gd name="T23" fmla="*/ 292 h 439"/>
                      <a:gd name="T24" fmla="*/ 202 w 236"/>
                      <a:gd name="T25" fmla="*/ 356 h 439"/>
                      <a:gd name="T26" fmla="*/ 236 w 236"/>
                      <a:gd name="T27" fmla="*/ 439 h 439"/>
                      <a:gd name="T28" fmla="*/ 197 w 236"/>
                      <a:gd name="T29" fmla="*/ 356 h 439"/>
                      <a:gd name="T30" fmla="*/ 162 w 236"/>
                      <a:gd name="T31" fmla="*/ 291 h 439"/>
                      <a:gd name="T32" fmla="*/ 116 w 236"/>
                      <a:gd name="T33" fmla="*/ 240 h 439"/>
                      <a:gd name="T34" fmla="*/ 97 w 236"/>
                      <a:gd name="T35" fmla="*/ 181 h 439"/>
                      <a:gd name="T36" fmla="*/ 92 w 236"/>
                      <a:gd name="T37" fmla="*/ 104 h 439"/>
                      <a:gd name="T38" fmla="*/ 56 w 236"/>
                      <a:gd name="T39" fmla="*/ 74 h 439"/>
                      <a:gd name="T40" fmla="*/ 49 w 236"/>
                      <a:gd name="T41" fmla="*/ 0 h 439"/>
                      <a:gd name="T42" fmla="*/ 27 w 236"/>
                      <a:gd name="T43" fmla="*/ 7 h 439"/>
                      <a:gd name="T44" fmla="*/ 0 w 236"/>
                      <a:gd name="T45" fmla="*/ 26 h 439"/>
                      <a:gd name="T46" fmla="*/ 4 w 236"/>
                      <a:gd name="T47" fmla="*/ 67 h 439"/>
                      <a:gd name="T48" fmla="*/ 12 w 236"/>
                      <a:gd name="T49" fmla="*/ 129 h 439"/>
                      <a:gd name="T50" fmla="*/ 21 w 236"/>
                      <a:gd name="T51" fmla="*/ 187 h 439"/>
                      <a:gd name="T52" fmla="*/ 43 w 236"/>
                      <a:gd name="T53" fmla="*/ 262 h 4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36" h="439">
                        <a:moveTo>
                          <a:pt x="111" y="333"/>
                        </a:moveTo>
                        <a:lnTo>
                          <a:pt x="43" y="266"/>
                        </a:lnTo>
                        <a:lnTo>
                          <a:pt x="21" y="197"/>
                        </a:lnTo>
                        <a:lnTo>
                          <a:pt x="12" y="125"/>
                        </a:lnTo>
                        <a:lnTo>
                          <a:pt x="2" y="26"/>
                        </a:lnTo>
                        <a:lnTo>
                          <a:pt x="24" y="9"/>
                        </a:lnTo>
                        <a:lnTo>
                          <a:pt x="43" y="7"/>
                        </a:lnTo>
                        <a:lnTo>
                          <a:pt x="56" y="67"/>
                        </a:lnTo>
                        <a:lnTo>
                          <a:pt x="87" y="102"/>
                        </a:lnTo>
                        <a:lnTo>
                          <a:pt x="99" y="181"/>
                        </a:lnTo>
                        <a:lnTo>
                          <a:pt x="119" y="241"/>
                        </a:lnTo>
                        <a:lnTo>
                          <a:pt x="167" y="292"/>
                        </a:lnTo>
                        <a:lnTo>
                          <a:pt x="202" y="356"/>
                        </a:lnTo>
                        <a:lnTo>
                          <a:pt x="236" y="439"/>
                        </a:lnTo>
                        <a:lnTo>
                          <a:pt x="197" y="356"/>
                        </a:lnTo>
                        <a:lnTo>
                          <a:pt x="162" y="291"/>
                        </a:lnTo>
                        <a:lnTo>
                          <a:pt x="116" y="240"/>
                        </a:lnTo>
                        <a:lnTo>
                          <a:pt x="97" y="181"/>
                        </a:lnTo>
                        <a:lnTo>
                          <a:pt x="92" y="104"/>
                        </a:lnTo>
                        <a:lnTo>
                          <a:pt x="56" y="74"/>
                        </a:lnTo>
                        <a:lnTo>
                          <a:pt x="49" y="0"/>
                        </a:lnTo>
                        <a:lnTo>
                          <a:pt x="27" y="7"/>
                        </a:lnTo>
                        <a:lnTo>
                          <a:pt x="0" y="26"/>
                        </a:lnTo>
                        <a:lnTo>
                          <a:pt x="4" y="67"/>
                        </a:lnTo>
                        <a:lnTo>
                          <a:pt x="12" y="129"/>
                        </a:lnTo>
                        <a:lnTo>
                          <a:pt x="21" y="187"/>
                        </a:lnTo>
                        <a:lnTo>
                          <a:pt x="43" y="262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一个总体比例的检验</a:t>
            </a:r>
            <a:r>
              <a:rPr lang="zh-CN" altLang="en-US" sz="4000">
                <a:solidFill>
                  <a:schemeClr val="tx2"/>
                </a:solidFill>
              </a:rPr>
              <a:t/>
            </a:r>
            <a:br>
              <a:rPr lang="zh-CN" altLang="en-US" sz="4000">
                <a:solidFill>
                  <a:schemeClr val="tx2"/>
                </a:solidFill>
              </a:rPr>
            </a:br>
            <a:r>
              <a:rPr lang="zh-CN" altLang="en-US" sz="4000">
                <a:solidFill>
                  <a:schemeClr val="tx2"/>
                </a:solidFill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3900" y="1695450"/>
            <a:ext cx="3352800" cy="4114800"/>
          </a:xfrm>
          <a:noFill/>
          <a:ln/>
        </p:spPr>
        <p:txBody>
          <a:bodyPr/>
          <a:lstStyle/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0</a:t>
            </a:r>
            <a:r>
              <a:rPr lang="en-US" altLang="zh-CN" sz="2800" b="1">
                <a:solidFill>
                  <a:srgbClr val="EAEAEA"/>
                </a:solidFill>
              </a:rPr>
              <a:t>: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sym typeface="Symbol" panose="05050102010706020507" pitchFamily="18" charset="2"/>
              </a:rPr>
              <a:t></a:t>
            </a:r>
            <a:r>
              <a:rPr lang="en-US" altLang="zh-CN" sz="2800" b="1"/>
              <a:t> = 14.7%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EAEAEA"/>
                </a:solidFill>
              </a:rPr>
              <a:t>: </a:t>
            </a:r>
            <a:r>
              <a:rPr lang="en-US" altLang="zh-CN" sz="2800" b="1">
                <a:sym typeface="Symbol" panose="05050102010706020507" pitchFamily="18" charset="2"/>
              </a:rPr>
              <a:t></a:t>
            </a:r>
            <a:r>
              <a:rPr lang="en-US" altLang="zh-CN" sz="2800" b="1"/>
              <a:t> </a:t>
            </a:r>
            <a:r>
              <a:rPr lang="en-US" altLang="zh-CN" sz="2800" b="1">
                <a:sym typeface="Symbol" panose="05050102010706020507" pitchFamily="18" charset="2"/>
              </a:rPr>
              <a:t></a:t>
            </a:r>
            <a:r>
              <a:rPr lang="en-US" altLang="zh-CN" sz="2800" b="1"/>
              <a:t> 14.7%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 0.05</a:t>
            </a:r>
          </a:p>
          <a:p>
            <a:pPr marL="0" indent="0"/>
            <a:r>
              <a:rPr lang="en-US" altLang="zh-CN" sz="2800" b="1" i="1">
                <a:solidFill>
                  <a:srgbClr val="FFFF93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rgbClr val="FFFF93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 </a:t>
            </a:r>
            <a:r>
              <a:rPr lang="en-US" altLang="zh-CN" sz="2800" b="1"/>
              <a:t>400</a:t>
            </a:r>
          </a:p>
          <a:p>
            <a:pPr marL="0" indent="0"/>
            <a:r>
              <a:rPr lang="zh-CN" altLang="en-US" sz="2800" b="1">
                <a:solidFill>
                  <a:srgbClr val="FFFFB1"/>
                </a:solidFill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</a:rPr>
              <a:t>(s):</a:t>
            </a:r>
          </a:p>
          <a:p>
            <a:pPr marL="0" indent="0"/>
            <a:endParaRPr lang="en-US" altLang="zh-CN" sz="2800" b="1">
              <a:solidFill>
                <a:srgbClr val="FFFFB1"/>
              </a:solidFill>
            </a:endParaRPr>
          </a:p>
        </p:txBody>
      </p:sp>
      <p:sp>
        <p:nvSpPr>
          <p:cNvPr id="360452" name="Rectangle 4"/>
          <p:cNvSpPr>
            <a:spLocks noChangeArrowheads="1"/>
          </p:cNvSpPr>
          <p:nvPr/>
        </p:nvSpPr>
        <p:spPr bwMode="auto">
          <a:xfrm>
            <a:off x="3965575" y="1716088"/>
            <a:ext cx="3810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60454" name="Rectangle 6"/>
          <p:cNvSpPr>
            <a:spLocks noChangeArrowheads="1"/>
          </p:cNvSpPr>
          <p:nvPr/>
        </p:nvSpPr>
        <p:spPr bwMode="auto">
          <a:xfrm>
            <a:off x="4060825" y="4735513"/>
            <a:ext cx="464820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的水平上不拒绝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60455" name="Rectangle 7"/>
          <p:cNvSpPr>
            <a:spLocks noChangeArrowheads="1"/>
          </p:cNvSpPr>
          <p:nvPr/>
        </p:nvSpPr>
        <p:spPr bwMode="auto">
          <a:xfrm>
            <a:off x="3984625" y="5721350"/>
            <a:ext cx="465296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该市老年人口比重为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</a:rPr>
              <a:t>14.7%</a:t>
            </a: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60457" name="Text Box 9"/>
          <p:cNvSpPr txBox="1">
            <a:spLocks noChangeArrowheads="1"/>
          </p:cNvSpPr>
          <p:nvPr/>
        </p:nvSpPr>
        <p:spPr bwMode="auto">
          <a:xfrm>
            <a:off x="3984625" y="4278313"/>
            <a:ext cx="114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决策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  <p:sp>
        <p:nvSpPr>
          <p:cNvPr id="360458" name="Text Box 10"/>
          <p:cNvSpPr txBox="1">
            <a:spLocks noChangeArrowheads="1"/>
          </p:cNvSpPr>
          <p:nvPr/>
        </p:nvSpPr>
        <p:spPr bwMode="auto">
          <a:xfrm>
            <a:off x="3984625" y="5192713"/>
            <a:ext cx="114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结论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  <p:sp>
        <p:nvSpPr>
          <p:cNvPr id="360459" name="Text Box 11"/>
          <p:cNvSpPr txBox="1">
            <a:spLocks noChangeArrowheads="1"/>
          </p:cNvSpPr>
          <p:nvPr/>
        </p:nvSpPr>
        <p:spPr bwMode="auto">
          <a:xfrm>
            <a:off x="3619500" y="2609850"/>
            <a:ext cx="220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360475" name="Object 27">
            <a:hlinkClick r:id="" action="ppaction://ole?verb=0"/>
          </p:cNvPr>
          <p:cNvGraphicFramePr>
            <a:graphicFrameLocks/>
          </p:cNvGraphicFramePr>
          <p:nvPr/>
        </p:nvGraphicFramePr>
        <p:xfrm>
          <a:off x="3843338" y="2547938"/>
          <a:ext cx="5164137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18" name="Equation" r:id="rId4" imgW="2145960" imgH="634680" progId="Equation.3">
                  <p:embed/>
                </p:oleObj>
              </mc:Choice>
              <mc:Fallback>
                <p:oleObj name="Equation" r:id="rId4" imgW="2145960" imgH="63468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8" y="2547938"/>
                        <a:ext cx="5164137" cy="141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0476" name="Group 28"/>
          <p:cNvGrpSpPr>
            <a:grpSpLocks/>
          </p:cNvGrpSpPr>
          <p:nvPr/>
        </p:nvGrpSpPr>
        <p:grpSpPr bwMode="auto">
          <a:xfrm>
            <a:off x="522288" y="4387850"/>
            <a:ext cx="2960687" cy="1833563"/>
            <a:chOff x="449" y="2824"/>
            <a:chExt cx="1865" cy="1155"/>
          </a:xfrm>
        </p:grpSpPr>
        <p:sp>
          <p:nvSpPr>
            <p:cNvPr id="360477" name="Line 29"/>
            <p:cNvSpPr>
              <a:spLocks noChangeShapeType="1"/>
            </p:cNvSpPr>
            <p:nvPr/>
          </p:nvSpPr>
          <p:spPr bwMode="auto">
            <a:xfrm>
              <a:off x="1376" y="2871"/>
              <a:ext cx="1" cy="848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ffectLst>
              <a:outerShdw dist="127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478" name="Freeform 30" descr="60%"/>
            <p:cNvSpPr>
              <a:spLocks/>
            </p:cNvSpPr>
            <p:nvPr/>
          </p:nvSpPr>
          <p:spPr bwMode="auto">
            <a:xfrm>
              <a:off x="575" y="3248"/>
              <a:ext cx="483" cy="484"/>
            </a:xfrm>
            <a:custGeom>
              <a:avLst/>
              <a:gdLst>
                <a:gd name="T0" fmla="*/ 447 w 447"/>
                <a:gd name="T1" fmla="*/ 0 h 436"/>
                <a:gd name="T2" fmla="*/ 447 w 447"/>
                <a:gd name="T3" fmla="*/ 436 h 436"/>
                <a:gd name="T4" fmla="*/ 0 w 447"/>
                <a:gd name="T5" fmla="*/ 436 h 436"/>
                <a:gd name="T6" fmla="*/ 54 w 447"/>
                <a:gd name="T7" fmla="*/ 412 h 436"/>
                <a:gd name="T8" fmla="*/ 106 w 447"/>
                <a:gd name="T9" fmla="*/ 386 h 436"/>
                <a:gd name="T10" fmla="*/ 156 w 447"/>
                <a:gd name="T11" fmla="*/ 355 h 436"/>
                <a:gd name="T12" fmla="*/ 203 w 447"/>
                <a:gd name="T13" fmla="*/ 321 h 436"/>
                <a:gd name="T14" fmla="*/ 248 w 447"/>
                <a:gd name="T15" fmla="*/ 284 h 436"/>
                <a:gd name="T16" fmla="*/ 290 w 447"/>
                <a:gd name="T17" fmla="*/ 243 h 436"/>
                <a:gd name="T18" fmla="*/ 329 w 447"/>
                <a:gd name="T19" fmla="*/ 199 h 436"/>
                <a:gd name="T20" fmla="*/ 364 w 447"/>
                <a:gd name="T21" fmla="*/ 152 h 436"/>
                <a:gd name="T22" fmla="*/ 395 w 447"/>
                <a:gd name="T23" fmla="*/ 104 h 436"/>
                <a:gd name="T24" fmla="*/ 423 w 447"/>
                <a:gd name="T25" fmla="*/ 54 h 436"/>
                <a:gd name="T26" fmla="*/ 447 w 447"/>
                <a:gd name="T2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7" h="436">
                  <a:moveTo>
                    <a:pt x="447" y="0"/>
                  </a:moveTo>
                  <a:lnTo>
                    <a:pt x="447" y="436"/>
                  </a:lnTo>
                  <a:lnTo>
                    <a:pt x="0" y="436"/>
                  </a:lnTo>
                  <a:lnTo>
                    <a:pt x="54" y="412"/>
                  </a:lnTo>
                  <a:lnTo>
                    <a:pt x="106" y="386"/>
                  </a:lnTo>
                  <a:lnTo>
                    <a:pt x="156" y="355"/>
                  </a:lnTo>
                  <a:lnTo>
                    <a:pt x="203" y="321"/>
                  </a:lnTo>
                  <a:lnTo>
                    <a:pt x="248" y="284"/>
                  </a:lnTo>
                  <a:lnTo>
                    <a:pt x="290" y="243"/>
                  </a:lnTo>
                  <a:lnTo>
                    <a:pt x="329" y="199"/>
                  </a:lnTo>
                  <a:lnTo>
                    <a:pt x="364" y="152"/>
                  </a:lnTo>
                  <a:lnTo>
                    <a:pt x="395" y="104"/>
                  </a:lnTo>
                  <a:lnTo>
                    <a:pt x="423" y="54"/>
                  </a:lnTo>
                  <a:lnTo>
                    <a:pt x="447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479" name="Freeform 31" descr="60%"/>
            <p:cNvSpPr>
              <a:spLocks/>
            </p:cNvSpPr>
            <p:nvPr/>
          </p:nvSpPr>
          <p:spPr bwMode="auto">
            <a:xfrm>
              <a:off x="1721" y="3270"/>
              <a:ext cx="484" cy="462"/>
            </a:xfrm>
            <a:custGeom>
              <a:avLst/>
              <a:gdLst>
                <a:gd name="T0" fmla="*/ 0 w 424"/>
                <a:gd name="T1" fmla="*/ 0 h 414"/>
                <a:gd name="T2" fmla="*/ 0 w 424"/>
                <a:gd name="T3" fmla="*/ 414 h 414"/>
                <a:gd name="T4" fmla="*/ 424 w 424"/>
                <a:gd name="T5" fmla="*/ 414 h 414"/>
                <a:gd name="T6" fmla="*/ 372 w 424"/>
                <a:gd name="T7" fmla="*/ 392 h 414"/>
                <a:gd name="T8" fmla="*/ 323 w 424"/>
                <a:gd name="T9" fmla="*/ 366 h 414"/>
                <a:gd name="T10" fmla="*/ 276 w 424"/>
                <a:gd name="T11" fmla="*/ 337 h 414"/>
                <a:gd name="T12" fmla="*/ 230 w 424"/>
                <a:gd name="T13" fmla="*/ 304 h 414"/>
                <a:gd name="T14" fmla="*/ 188 w 424"/>
                <a:gd name="T15" fmla="*/ 268 h 414"/>
                <a:gd name="T16" fmla="*/ 148 w 424"/>
                <a:gd name="T17" fmla="*/ 230 h 414"/>
                <a:gd name="T18" fmla="*/ 112 w 424"/>
                <a:gd name="T19" fmla="*/ 188 h 414"/>
                <a:gd name="T20" fmla="*/ 78 w 424"/>
                <a:gd name="T21" fmla="*/ 145 h 414"/>
                <a:gd name="T22" fmla="*/ 48 w 424"/>
                <a:gd name="T23" fmla="*/ 99 h 414"/>
                <a:gd name="T24" fmla="*/ 22 w 424"/>
                <a:gd name="T25" fmla="*/ 50 h 414"/>
                <a:gd name="T26" fmla="*/ 0 w 424"/>
                <a:gd name="T2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414">
                  <a:moveTo>
                    <a:pt x="0" y="0"/>
                  </a:moveTo>
                  <a:lnTo>
                    <a:pt x="0" y="414"/>
                  </a:lnTo>
                  <a:lnTo>
                    <a:pt x="424" y="414"/>
                  </a:lnTo>
                  <a:lnTo>
                    <a:pt x="372" y="392"/>
                  </a:lnTo>
                  <a:lnTo>
                    <a:pt x="323" y="366"/>
                  </a:lnTo>
                  <a:lnTo>
                    <a:pt x="276" y="337"/>
                  </a:lnTo>
                  <a:lnTo>
                    <a:pt x="230" y="304"/>
                  </a:lnTo>
                  <a:lnTo>
                    <a:pt x="188" y="268"/>
                  </a:lnTo>
                  <a:lnTo>
                    <a:pt x="148" y="230"/>
                  </a:lnTo>
                  <a:lnTo>
                    <a:pt x="112" y="188"/>
                  </a:lnTo>
                  <a:lnTo>
                    <a:pt x="78" y="145"/>
                  </a:lnTo>
                  <a:lnTo>
                    <a:pt x="48" y="99"/>
                  </a:lnTo>
                  <a:lnTo>
                    <a:pt x="22" y="50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0480" name="Group 32"/>
            <p:cNvGrpSpPr>
              <a:grpSpLocks/>
            </p:cNvGrpSpPr>
            <p:nvPr/>
          </p:nvGrpSpPr>
          <p:grpSpPr bwMode="auto">
            <a:xfrm>
              <a:off x="472" y="2857"/>
              <a:ext cx="1808" cy="838"/>
              <a:chOff x="472" y="2857"/>
              <a:chExt cx="1808" cy="838"/>
            </a:xfrm>
          </p:grpSpPr>
          <p:sp>
            <p:nvSpPr>
              <p:cNvPr id="360481" name="Freeform 33"/>
              <p:cNvSpPr>
                <a:spLocks/>
              </p:cNvSpPr>
              <p:nvPr/>
            </p:nvSpPr>
            <p:spPr bwMode="auto">
              <a:xfrm>
                <a:off x="1376" y="2857"/>
                <a:ext cx="904" cy="838"/>
              </a:xfrm>
              <a:custGeom>
                <a:avLst/>
                <a:gdLst>
                  <a:gd name="T0" fmla="*/ 904 w 904"/>
                  <a:gd name="T1" fmla="*/ 838 h 838"/>
                  <a:gd name="T2" fmla="*/ 809 w 904"/>
                  <a:gd name="T3" fmla="*/ 828 h 838"/>
                  <a:gd name="T4" fmla="*/ 762 w 904"/>
                  <a:gd name="T5" fmla="*/ 818 h 838"/>
                  <a:gd name="T6" fmla="*/ 714 w 904"/>
                  <a:gd name="T7" fmla="*/ 805 h 838"/>
                  <a:gd name="T8" fmla="*/ 667 w 904"/>
                  <a:gd name="T9" fmla="*/ 785 h 838"/>
                  <a:gd name="T10" fmla="*/ 619 w 904"/>
                  <a:gd name="T11" fmla="*/ 759 h 838"/>
                  <a:gd name="T12" fmla="*/ 572 w 904"/>
                  <a:gd name="T13" fmla="*/ 724 h 838"/>
                  <a:gd name="T14" fmla="*/ 476 w 904"/>
                  <a:gd name="T15" fmla="*/ 627 h 838"/>
                  <a:gd name="T16" fmla="*/ 381 w 904"/>
                  <a:gd name="T17" fmla="*/ 491 h 838"/>
                  <a:gd name="T18" fmla="*/ 286 w 904"/>
                  <a:gd name="T19" fmla="*/ 326 h 838"/>
                  <a:gd name="T20" fmla="*/ 239 w 904"/>
                  <a:gd name="T21" fmla="*/ 243 h 838"/>
                  <a:gd name="T22" fmla="*/ 191 w 904"/>
                  <a:gd name="T23" fmla="*/ 165 h 838"/>
                  <a:gd name="T24" fmla="*/ 144 w 904"/>
                  <a:gd name="T25" fmla="*/ 98 h 838"/>
                  <a:gd name="T26" fmla="*/ 95 w 904"/>
                  <a:gd name="T27" fmla="*/ 44 h 838"/>
                  <a:gd name="T28" fmla="*/ 48 w 904"/>
                  <a:gd name="T29" fmla="*/ 11 h 838"/>
                  <a:gd name="T30" fmla="*/ 0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904" y="838"/>
                    </a:moveTo>
                    <a:lnTo>
                      <a:pt x="809" y="828"/>
                    </a:lnTo>
                    <a:lnTo>
                      <a:pt x="762" y="818"/>
                    </a:lnTo>
                    <a:lnTo>
                      <a:pt x="714" y="805"/>
                    </a:lnTo>
                    <a:lnTo>
                      <a:pt x="667" y="785"/>
                    </a:lnTo>
                    <a:lnTo>
                      <a:pt x="619" y="759"/>
                    </a:lnTo>
                    <a:lnTo>
                      <a:pt x="572" y="724"/>
                    </a:lnTo>
                    <a:lnTo>
                      <a:pt x="476" y="627"/>
                    </a:lnTo>
                    <a:lnTo>
                      <a:pt x="381" y="491"/>
                    </a:lnTo>
                    <a:lnTo>
                      <a:pt x="286" y="326"/>
                    </a:lnTo>
                    <a:lnTo>
                      <a:pt x="239" y="243"/>
                    </a:lnTo>
                    <a:lnTo>
                      <a:pt x="191" y="165"/>
                    </a:lnTo>
                    <a:lnTo>
                      <a:pt x="144" y="98"/>
                    </a:lnTo>
                    <a:lnTo>
                      <a:pt x="95" y="44"/>
                    </a:lnTo>
                    <a:lnTo>
                      <a:pt x="48" y="1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482" name="Freeform 34"/>
              <p:cNvSpPr>
                <a:spLocks/>
              </p:cNvSpPr>
              <p:nvPr/>
            </p:nvSpPr>
            <p:spPr bwMode="auto">
              <a:xfrm>
                <a:off x="472" y="2857"/>
                <a:ext cx="904" cy="838"/>
              </a:xfrm>
              <a:custGeom>
                <a:avLst/>
                <a:gdLst>
                  <a:gd name="T0" fmla="*/ 0 w 904"/>
                  <a:gd name="T1" fmla="*/ 838 h 838"/>
                  <a:gd name="T2" fmla="*/ 95 w 904"/>
                  <a:gd name="T3" fmla="*/ 828 h 838"/>
                  <a:gd name="T4" fmla="*/ 144 w 904"/>
                  <a:gd name="T5" fmla="*/ 818 h 838"/>
                  <a:gd name="T6" fmla="*/ 191 w 904"/>
                  <a:gd name="T7" fmla="*/ 805 h 838"/>
                  <a:gd name="T8" fmla="*/ 238 w 904"/>
                  <a:gd name="T9" fmla="*/ 785 h 838"/>
                  <a:gd name="T10" fmla="*/ 286 w 904"/>
                  <a:gd name="T11" fmla="*/ 759 h 838"/>
                  <a:gd name="T12" fmla="*/ 333 w 904"/>
                  <a:gd name="T13" fmla="*/ 724 h 838"/>
                  <a:gd name="T14" fmla="*/ 429 w 904"/>
                  <a:gd name="T15" fmla="*/ 627 h 838"/>
                  <a:gd name="T16" fmla="*/ 523 w 904"/>
                  <a:gd name="T17" fmla="*/ 491 h 838"/>
                  <a:gd name="T18" fmla="*/ 619 w 904"/>
                  <a:gd name="T19" fmla="*/ 326 h 838"/>
                  <a:gd name="T20" fmla="*/ 667 w 904"/>
                  <a:gd name="T21" fmla="*/ 243 h 838"/>
                  <a:gd name="T22" fmla="*/ 714 w 904"/>
                  <a:gd name="T23" fmla="*/ 165 h 838"/>
                  <a:gd name="T24" fmla="*/ 762 w 904"/>
                  <a:gd name="T25" fmla="*/ 98 h 838"/>
                  <a:gd name="T26" fmla="*/ 809 w 904"/>
                  <a:gd name="T27" fmla="*/ 44 h 838"/>
                  <a:gd name="T28" fmla="*/ 857 w 904"/>
                  <a:gd name="T29" fmla="*/ 11 h 838"/>
                  <a:gd name="T30" fmla="*/ 904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0" y="838"/>
                    </a:moveTo>
                    <a:lnTo>
                      <a:pt x="95" y="828"/>
                    </a:lnTo>
                    <a:lnTo>
                      <a:pt x="144" y="818"/>
                    </a:lnTo>
                    <a:lnTo>
                      <a:pt x="191" y="805"/>
                    </a:lnTo>
                    <a:lnTo>
                      <a:pt x="238" y="785"/>
                    </a:lnTo>
                    <a:lnTo>
                      <a:pt x="286" y="759"/>
                    </a:lnTo>
                    <a:lnTo>
                      <a:pt x="333" y="724"/>
                    </a:lnTo>
                    <a:lnTo>
                      <a:pt x="429" y="627"/>
                    </a:lnTo>
                    <a:lnTo>
                      <a:pt x="523" y="491"/>
                    </a:lnTo>
                    <a:lnTo>
                      <a:pt x="619" y="326"/>
                    </a:lnTo>
                    <a:lnTo>
                      <a:pt x="667" y="243"/>
                    </a:lnTo>
                    <a:lnTo>
                      <a:pt x="714" y="165"/>
                    </a:lnTo>
                    <a:lnTo>
                      <a:pt x="762" y="98"/>
                    </a:lnTo>
                    <a:lnTo>
                      <a:pt x="809" y="44"/>
                    </a:lnTo>
                    <a:lnTo>
                      <a:pt x="857" y="11"/>
                    </a:lnTo>
                    <a:lnTo>
                      <a:pt x="904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0483" name="Line 35"/>
            <p:cNvSpPr>
              <a:spLocks noChangeShapeType="1"/>
            </p:cNvSpPr>
            <p:nvPr/>
          </p:nvSpPr>
          <p:spPr bwMode="auto">
            <a:xfrm>
              <a:off x="1946" y="3692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484" name="Line 36"/>
            <p:cNvSpPr>
              <a:spLocks noChangeShapeType="1"/>
            </p:cNvSpPr>
            <p:nvPr/>
          </p:nvSpPr>
          <p:spPr bwMode="auto">
            <a:xfrm>
              <a:off x="1762" y="3692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485" name="Line 37"/>
            <p:cNvSpPr>
              <a:spLocks noChangeShapeType="1"/>
            </p:cNvSpPr>
            <p:nvPr/>
          </p:nvSpPr>
          <p:spPr bwMode="auto">
            <a:xfrm>
              <a:off x="841" y="3692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0486" name="Group 38"/>
            <p:cNvGrpSpPr>
              <a:grpSpLocks/>
            </p:cNvGrpSpPr>
            <p:nvPr/>
          </p:nvGrpSpPr>
          <p:grpSpPr bwMode="auto">
            <a:xfrm>
              <a:off x="449" y="3039"/>
              <a:ext cx="1865" cy="697"/>
              <a:chOff x="449" y="3003"/>
              <a:chExt cx="1865" cy="697"/>
            </a:xfrm>
          </p:grpSpPr>
          <p:sp>
            <p:nvSpPr>
              <p:cNvPr id="360487" name="Freeform 39"/>
              <p:cNvSpPr>
                <a:spLocks/>
              </p:cNvSpPr>
              <p:nvPr/>
            </p:nvSpPr>
            <p:spPr bwMode="auto">
              <a:xfrm>
                <a:off x="472" y="3003"/>
                <a:ext cx="1842" cy="689"/>
              </a:xfrm>
              <a:custGeom>
                <a:avLst/>
                <a:gdLst>
                  <a:gd name="T0" fmla="*/ 0 w 1842"/>
                  <a:gd name="T1" fmla="*/ 0 h 689"/>
                  <a:gd name="T2" fmla="*/ 0 w 1842"/>
                  <a:gd name="T3" fmla="*/ 689 h 689"/>
                  <a:gd name="T4" fmla="*/ 1842 w 1842"/>
                  <a:gd name="T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2" h="689">
                    <a:moveTo>
                      <a:pt x="0" y="0"/>
                    </a:moveTo>
                    <a:lnTo>
                      <a:pt x="0" y="689"/>
                    </a:lnTo>
                    <a:lnTo>
                      <a:pt x="1842" y="689"/>
                    </a:lnTo>
                  </a:path>
                </a:pathLst>
              </a:custGeom>
              <a:noFill/>
              <a:ln w="19050" cmpd="sng">
                <a:solidFill>
                  <a:srgbClr val="F0F0F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60488" name="Group 40"/>
              <p:cNvGrpSpPr>
                <a:grpSpLocks/>
              </p:cNvGrpSpPr>
              <p:nvPr/>
            </p:nvGrpSpPr>
            <p:grpSpPr bwMode="auto">
              <a:xfrm>
                <a:off x="449" y="3003"/>
                <a:ext cx="209" cy="697"/>
                <a:chOff x="449" y="3003"/>
                <a:chExt cx="209" cy="697"/>
              </a:xfrm>
            </p:grpSpPr>
            <p:sp>
              <p:nvSpPr>
                <p:cNvPr id="360489" name="Line 41"/>
                <p:cNvSpPr>
                  <a:spLocks noChangeShapeType="1"/>
                </p:cNvSpPr>
                <p:nvPr/>
              </p:nvSpPr>
              <p:spPr bwMode="auto">
                <a:xfrm>
                  <a:off x="449" y="3003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0" name="Line 42"/>
                <p:cNvSpPr>
                  <a:spLocks noChangeShapeType="1"/>
                </p:cNvSpPr>
                <p:nvPr/>
              </p:nvSpPr>
              <p:spPr bwMode="auto">
                <a:xfrm>
                  <a:off x="449" y="3072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1" name="Line 43"/>
                <p:cNvSpPr>
                  <a:spLocks noChangeShapeType="1"/>
                </p:cNvSpPr>
                <p:nvPr/>
              </p:nvSpPr>
              <p:spPr bwMode="auto">
                <a:xfrm>
                  <a:off x="449" y="3142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2" name="Line 44"/>
                <p:cNvSpPr>
                  <a:spLocks noChangeShapeType="1"/>
                </p:cNvSpPr>
                <p:nvPr/>
              </p:nvSpPr>
              <p:spPr bwMode="auto">
                <a:xfrm>
                  <a:off x="449" y="3210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3" name="Line 45"/>
                <p:cNvSpPr>
                  <a:spLocks noChangeShapeType="1"/>
                </p:cNvSpPr>
                <p:nvPr/>
              </p:nvSpPr>
              <p:spPr bwMode="auto">
                <a:xfrm>
                  <a:off x="449" y="3279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4" name="Line 46"/>
                <p:cNvSpPr>
                  <a:spLocks noChangeShapeType="1"/>
                </p:cNvSpPr>
                <p:nvPr/>
              </p:nvSpPr>
              <p:spPr bwMode="auto">
                <a:xfrm>
                  <a:off x="449" y="3347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5" name="Line 47"/>
                <p:cNvSpPr>
                  <a:spLocks noChangeShapeType="1"/>
                </p:cNvSpPr>
                <p:nvPr/>
              </p:nvSpPr>
              <p:spPr bwMode="auto">
                <a:xfrm>
                  <a:off x="449" y="3417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6" name="Line 48"/>
                <p:cNvSpPr>
                  <a:spLocks noChangeShapeType="1"/>
                </p:cNvSpPr>
                <p:nvPr/>
              </p:nvSpPr>
              <p:spPr bwMode="auto">
                <a:xfrm>
                  <a:off x="449" y="3485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7" name="Line 49"/>
                <p:cNvSpPr>
                  <a:spLocks noChangeShapeType="1"/>
                </p:cNvSpPr>
                <p:nvPr/>
              </p:nvSpPr>
              <p:spPr bwMode="auto">
                <a:xfrm>
                  <a:off x="449" y="3554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8" name="Line 50"/>
                <p:cNvSpPr>
                  <a:spLocks noChangeShapeType="1"/>
                </p:cNvSpPr>
                <p:nvPr/>
              </p:nvSpPr>
              <p:spPr bwMode="auto">
                <a:xfrm>
                  <a:off x="449" y="3623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499" name="Line 51"/>
                <p:cNvSpPr>
                  <a:spLocks noChangeShapeType="1"/>
                </p:cNvSpPr>
                <p:nvPr/>
              </p:nvSpPr>
              <p:spPr bwMode="auto">
                <a:xfrm>
                  <a:off x="657" y="3692"/>
                  <a:ext cx="1" cy="8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60500" name="Rectangle 52"/>
            <p:cNvSpPr>
              <a:spLocks noChangeArrowheads="1"/>
            </p:cNvSpPr>
            <p:nvPr/>
          </p:nvSpPr>
          <p:spPr bwMode="auto">
            <a:xfrm>
              <a:off x="2167" y="3729"/>
              <a:ext cx="1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Z</a:t>
              </a:r>
            </a:p>
          </p:txBody>
        </p:sp>
        <p:sp>
          <p:nvSpPr>
            <p:cNvPr id="360501" name="Rectangle 53"/>
            <p:cNvSpPr>
              <a:spLocks noChangeArrowheads="1"/>
            </p:cNvSpPr>
            <p:nvPr/>
          </p:nvSpPr>
          <p:spPr bwMode="auto">
            <a:xfrm>
              <a:off x="1315" y="3726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360502" name="Rectangle 54"/>
            <p:cNvSpPr>
              <a:spLocks noChangeArrowheads="1"/>
            </p:cNvSpPr>
            <p:nvPr/>
          </p:nvSpPr>
          <p:spPr bwMode="auto">
            <a:xfrm>
              <a:off x="1563" y="375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1.96</a:t>
              </a:r>
            </a:p>
          </p:txBody>
        </p:sp>
        <p:sp>
          <p:nvSpPr>
            <p:cNvPr id="360503" name="Rectangle 55"/>
            <p:cNvSpPr>
              <a:spLocks noChangeArrowheads="1"/>
            </p:cNvSpPr>
            <p:nvPr/>
          </p:nvSpPr>
          <p:spPr bwMode="auto">
            <a:xfrm>
              <a:off x="785" y="3762"/>
              <a:ext cx="3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-1.96</a:t>
              </a:r>
            </a:p>
          </p:txBody>
        </p:sp>
        <p:sp>
          <p:nvSpPr>
            <p:cNvPr id="360504" name="Rectangle 56"/>
            <p:cNvSpPr>
              <a:spLocks noChangeArrowheads="1"/>
            </p:cNvSpPr>
            <p:nvPr/>
          </p:nvSpPr>
          <p:spPr bwMode="auto">
            <a:xfrm>
              <a:off x="1947" y="317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  <p:sp>
          <p:nvSpPr>
            <p:cNvPr id="360505" name="Freeform 57"/>
            <p:cNvSpPr>
              <a:spLocks/>
            </p:cNvSpPr>
            <p:nvPr/>
          </p:nvSpPr>
          <p:spPr bwMode="auto">
            <a:xfrm>
              <a:off x="808" y="3352"/>
              <a:ext cx="134" cy="274"/>
            </a:xfrm>
            <a:custGeom>
              <a:avLst/>
              <a:gdLst>
                <a:gd name="T0" fmla="*/ 0 w 110"/>
                <a:gd name="T1" fmla="*/ 0 h 238"/>
                <a:gd name="T2" fmla="*/ 19 w 110"/>
                <a:gd name="T3" fmla="*/ 1 h 238"/>
                <a:gd name="T4" fmla="*/ 37 w 110"/>
                <a:gd name="T5" fmla="*/ 5 h 238"/>
                <a:gd name="T6" fmla="*/ 52 w 110"/>
                <a:gd name="T7" fmla="*/ 14 h 238"/>
                <a:gd name="T8" fmla="*/ 67 w 110"/>
                <a:gd name="T9" fmla="*/ 25 h 238"/>
                <a:gd name="T10" fmla="*/ 78 w 110"/>
                <a:gd name="T11" fmla="*/ 39 h 238"/>
                <a:gd name="T12" fmla="*/ 86 w 110"/>
                <a:gd name="T13" fmla="*/ 55 h 238"/>
                <a:gd name="T14" fmla="*/ 90 w 110"/>
                <a:gd name="T15" fmla="*/ 73 h 238"/>
                <a:gd name="T16" fmla="*/ 90 w 110"/>
                <a:gd name="T17" fmla="*/ 90 h 238"/>
                <a:gd name="T18" fmla="*/ 86 w 110"/>
                <a:gd name="T19" fmla="*/ 108 h 238"/>
                <a:gd name="T20" fmla="*/ 78 w 110"/>
                <a:gd name="T21" fmla="*/ 124 h 238"/>
                <a:gd name="T22" fmla="*/ 70 w 110"/>
                <a:gd name="T23" fmla="*/ 140 h 238"/>
                <a:gd name="T24" fmla="*/ 67 w 110"/>
                <a:gd name="T25" fmla="*/ 157 h 238"/>
                <a:gd name="T26" fmla="*/ 67 w 110"/>
                <a:gd name="T27" fmla="*/ 175 h 238"/>
                <a:gd name="T28" fmla="*/ 70 w 110"/>
                <a:gd name="T29" fmla="*/ 192 h 238"/>
                <a:gd name="T30" fmla="*/ 79 w 110"/>
                <a:gd name="T31" fmla="*/ 209 h 238"/>
                <a:gd name="T32" fmla="*/ 90 w 110"/>
                <a:gd name="T33" fmla="*/ 222 h 238"/>
                <a:gd name="T34" fmla="*/ 103 w 110"/>
                <a:gd name="T35" fmla="*/ 234 h 238"/>
                <a:gd name="T36" fmla="*/ 110 w 110"/>
                <a:gd name="T3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38">
                  <a:moveTo>
                    <a:pt x="0" y="0"/>
                  </a:moveTo>
                  <a:lnTo>
                    <a:pt x="19" y="1"/>
                  </a:lnTo>
                  <a:lnTo>
                    <a:pt x="37" y="5"/>
                  </a:lnTo>
                  <a:lnTo>
                    <a:pt x="52" y="14"/>
                  </a:lnTo>
                  <a:lnTo>
                    <a:pt x="67" y="25"/>
                  </a:lnTo>
                  <a:lnTo>
                    <a:pt x="78" y="39"/>
                  </a:lnTo>
                  <a:lnTo>
                    <a:pt x="86" y="55"/>
                  </a:lnTo>
                  <a:lnTo>
                    <a:pt x="90" y="73"/>
                  </a:lnTo>
                  <a:lnTo>
                    <a:pt x="90" y="90"/>
                  </a:lnTo>
                  <a:lnTo>
                    <a:pt x="86" y="108"/>
                  </a:lnTo>
                  <a:lnTo>
                    <a:pt x="78" y="124"/>
                  </a:lnTo>
                  <a:lnTo>
                    <a:pt x="70" y="140"/>
                  </a:lnTo>
                  <a:lnTo>
                    <a:pt x="67" y="157"/>
                  </a:lnTo>
                  <a:lnTo>
                    <a:pt x="67" y="175"/>
                  </a:lnTo>
                  <a:lnTo>
                    <a:pt x="70" y="192"/>
                  </a:lnTo>
                  <a:lnTo>
                    <a:pt x="79" y="209"/>
                  </a:lnTo>
                  <a:lnTo>
                    <a:pt x="90" y="222"/>
                  </a:lnTo>
                  <a:lnTo>
                    <a:pt x="103" y="234"/>
                  </a:lnTo>
                  <a:lnTo>
                    <a:pt x="110" y="23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506" name="Freeform 58"/>
            <p:cNvSpPr>
              <a:spLocks/>
            </p:cNvSpPr>
            <p:nvPr/>
          </p:nvSpPr>
          <p:spPr bwMode="auto">
            <a:xfrm>
              <a:off x="1837" y="3340"/>
              <a:ext cx="294" cy="236"/>
            </a:xfrm>
            <a:custGeom>
              <a:avLst/>
              <a:gdLst>
                <a:gd name="T0" fmla="*/ 294 w 294"/>
                <a:gd name="T1" fmla="*/ 0 h 188"/>
                <a:gd name="T2" fmla="*/ 291 w 294"/>
                <a:gd name="T3" fmla="*/ 23 h 188"/>
                <a:gd name="T4" fmla="*/ 283 w 294"/>
                <a:gd name="T5" fmla="*/ 46 h 188"/>
                <a:gd name="T6" fmla="*/ 271 w 294"/>
                <a:gd name="T7" fmla="*/ 66 h 188"/>
                <a:gd name="T8" fmla="*/ 255 w 294"/>
                <a:gd name="T9" fmla="*/ 84 h 188"/>
                <a:gd name="T10" fmla="*/ 236 w 294"/>
                <a:gd name="T11" fmla="*/ 99 h 188"/>
                <a:gd name="T12" fmla="*/ 214 w 294"/>
                <a:gd name="T13" fmla="*/ 110 h 188"/>
                <a:gd name="T14" fmla="*/ 190 w 294"/>
                <a:gd name="T15" fmla="*/ 117 h 188"/>
                <a:gd name="T16" fmla="*/ 166 w 294"/>
                <a:gd name="T17" fmla="*/ 118 h 188"/>
                <a:gd name="T18" fmla="*/ 142 w 294"/>
                <a:gd name="T19" fmla="*/ 116 h 188"/>
                <a:gd name="T20" fmla="*/ 117 w 294"/>
                <a:gd name="T21" fmla="*/ 113 h 188"/>
                <a:gd name="T22" fmla="*/ 92 w 294"/>
                <a:gd name="T23" fmla="*/ 116 h 188"/>
                <a:gd name="T24" fmla="*/ 70 w 294"/>
                <a:gd name="T25" fmla="*/ 123 h 188"/>
                <a:gd name="T26" fmla="*/ 47 w 294"/>
                <a:gd name="T27" fmla="*/ 133 h 188"/>
                <a:gd name="T28" fmla="*/ 27 w 294"/>
                <a:gd name="T29" fmla="*/ 147 h 188"/>
                <a:gd name="T30" fmla="*/ 12 w 294"/>
                <a:gd name="T31" fmla="*/ 166 h 188"/>
                <a:gd name="T32" fmla="*/ 0 w 294"/>
                <a:gd name="T33" fmla="*/ 186 h 188"/>
                <a:gd name="T34" fmla="*/ 0 w 294"/>
                <a:gd name="T3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4" h="188">
                  <a:moveTo>
                    <a:pt x="294" y="0"/>
                  </a:moveTo>
                  <a:lnTo>
                    <a:pt x="291" y="23"/>
                  </a:lnTo>
                  <a:lnTo>
                    <a:pt x="283" y="46"/>
                  </a:lnTo>
                  <a:lnTo>
                    <a:pt x="271" y="66"/>
                  </a:lnTo>
                  <a:lnTo>
                    <a:pt x="255" y="84"/>
                  </a:lnTo>
                  <a:lnTo>
                    <a:pt x="236" y="99"/>
                  </a:lnTo>
                  <a:lnTo>
                    <a:pt x="214" y="110"/>
                  </a:lnTo>
                  <a:lnTo>
                    <a:pt x="190" y="117"/>
                  </a:lnTo>
                  <a:lnTo>
                    <a:pt x="166" y="118"/>
                  </a:lnTo>
                  <a:lnTo>
                    <a:pt x="142" y="116"/>
                  </a:lnTo>
                  <a:lnTo>
                    <a:pt x="117" y="113"/>
                  </a:lnTo>
                  <a:lnTo>
                    <a:pt x="92" y="116"/>
                  </a:lnTo>
                  <a:lnTo>
                    <a:pt x="70" y="123"/>
                  </a:lnTo>
                  <a:lnTo>
                    <a:pt x="47" y="133"/>
                  </a:lnTo>
                  <a:lnTo>
                    <a:pt x="27" y="147"/>
                  </a:lnTo>
                  <a:lnTo>
                    <a:pt x="12" y="166"/>
                  </a:lnTo>
                  <a:lnTo>
                    <a:pt x="0" y="186"/>
                  </a:lnTo>
                  <a:lnTo>
                    <a:pt x="0" y="18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507" name="Rectangle 59"/>
            <p:cNvSpPr>
              <a:spLocks noChangeArrowheads="1"/>
            </p:cNvSpPr>
            <p:nvPr/>
          </p:nvSpPr>
          <p:spPr bwMode="auto">
            <a:xfrm>
              <a:off x="501" y="2824"/>
              <a:ext cx="53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2000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60508" name="Rectangle 60"/>
            <p:cNvSpPr>
              <a:spLocks noChangeArrowheads="1"/>
            </p:cNvSpPr>
            <p:nvPr/>
          </p:nvSpPr>
          <p:spPr bwMode="auto">
            <a:xfrm>
              <a:off x="1697" y="2824"/>
              <a:ext cx="53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2000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360509" name="Group 61"/>
            <p:cNvGrpSpPr>
              <a:grpSpLocks/>
            </p:cNvGrpSpPr>
            <p:nvPr/>
          </p:nvGrpSpPr>
          <p:grpSpPr bwMode="auto">
            <a:xfrm>
              <a:off x="758" y="3048"/>
              <a:ext cx="301" cy="670"/>
              <a:chOff x="758" y="3048"/>
              <a:chExt cx="301" cy="670"/>
            </a:xfrm>
          </p:grpSpPr>
          <p:sp>
            <p:nvSpPr>
              <p:cNvPr id="360510" name="Line 62"/>
              <p:cNvSpPr>
                <a:spLocks noChangeShapeType="1"/>
              </p:cNvSpPr>
              <p:nvPr/>
            </p:nvSpPr>
            <p:spPr bwMode="auto">
              <a:xfrm>
                <a:off x="758" y="3048"/>
                <a:ext cx="300" cy="1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511" name="Line 63"/>
              <p:cNvSpPr>
                <a:spLocks noChangeShapeType="1"/>
              </p:cNvSpPr>
              <p:nvPr/>
            </p:nvSpPr>
            <p:spPr bwMode="auto">
              <a:xfrm flipV="1">
                <a:off x="1058" y="3048"/>
                <a:ext cx="1" cy="670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0512" name="Group 64"/>
            <p:cNvGrpSpPr>
              <a:grpSpLocks/>
            </p:cNvGrpSpPr>
            <p:nvPr/>
          </p:nvGrpSpPr>
          <p:grpSpPr bwMode="auto">
            <a:xfrm>
              <a:off x="1721" y="3048"/>
              <a:ext cx="322" cy="676"/>
              <a:chOff x="1721" y="3048"/>
              <a:chExt cx="322" cy="676"/>
            </a:xfrm>
          </p:grpSpPr>
          <p:sp>
            <p:nvSpPr>
              <p:cNvPr id="360513" name="Line 65"/>
              <p:cNvSpPr>
                <a:spLocks noChangeShapeType="1"/>
              </p:cNvSpPr>
              <p:nvPr/>
            </p:nvSpPr>
            <p:spPr bwMode="auto">
              <a:xfrm flipH="1">
                <a:off x="1721" y="3048"/>
                <a:ext cx="322" cy="1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514" name="Line 66"/>
              <p:cNvSpPr>
                <a:spLocks noChangeShapeType="1"/>
              </p:cNvSpPr>
              <p:nvPr/>
            </p:nvSpPr>
            <p:spPr bwMode="auto">
              <a:xfrm flipV="1">
                <a:off x="1721" y="3048"/>
                <a:ext cx="1" cy="676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0515" name="Rectangle 67"/>
            <p:cNvSpPr>
              <a:spLocks noChangeArrowheads="1"/>
            </p:cNvSpPr>
            <p:nvPr/>
          </p:nvSpPr>
          <p:spPr bwMode="auto">
            <a:xfrm>
              <a:off x="553" y="317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0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60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0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0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0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0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0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1" grpId="0" build="p" autoUpdateAnimBg="0"/>
      <p:bldP spid="360452" grpId="0" build="p" autoUpdateAnimBg="0"/>
      <p:bldP spid="360454" grpId="0" build="p" autoUpdateAnimBg="0"/>
      <p:bldP spid="360455" grpId="0" build="p" autoUpdateAnimBg="0"/>
      <p:bldP spid="360457" grpId="0" build="p" autoUpdateAnimBg="0"/>
      <p:bldP spid="360458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/>
              <a:t>总体方差的检验</a:t>
            </a:r>
            <a:br>
              <a:rPr lang="zh-CN" altLang="en-US" sz="4400"/>
            </a:br>
            <a:r>
              <a:rPr lang="en-US" altLang="zh-CN" sz="4400">
                <a:solidFill>
                  <a:schemeClr val="hlink"/>
                </a:solidFill>
              </a:rPr>
              <a:t>(</a:t>
            </a:r>
            <a:r>
              <a:rPr lang="en-US" altLang="zh-CN" sz="4400">
                <a:solidFill>
                  <a:schemeClr val="hlink"/>
                </a:solidFill>
                <a:latin typeface="Symbol" panose="05050102010706020507" pitchFamily="18" charset="2"/>
              </a:rPr>
              <a:t></a:t>
            </a:r>
            <a:r>
              <a:rPr lang="en-US" altLang="zh-CN" sz="4400" baseline="30000">
                <a:solidFill>
                  <a:schemeClr val="hlink"/>
                </a:solidFill>
              </a:rPr>
              <a:t>2 </a:t>
            </a:r>
            <a:r>
              <a:rPr lang="zh-CN" altLang="en-US" sz="4400">
                <a:solidFill>
                  <a:schemeClr val="hlink"/>
                </a:solidFill>
              </a:rPr>
              <a:t>检验</a:t>
            </a:r>
            <a:r>
              <a:rPr lang="en-US" altLang="zh-CN" sz="4400">
                <a:solidFill>
                  <a:schemeClr val="hlink"/>
                </a:solidFill>
              </a:rPr>
              <a:t>)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/>
              <a:t>假设问题的提出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方差的卡</a:t>
            </a:r>
            <a:r>
              <a:rPr lang="zh-CN" altLang="en-US" sz="4000">
                <a:latin typeface="Arial" panose="020B0604020202020204" pitchFamily="34" charset="0"/>
              </a:rPr>
              <a:t>方 </a:t>
            </a:r>
            <a:r>
              <a:rPr lang="en-US" altLang="zh-CN" sz="4000">
                <a:latin typeface="Arial" panose="020B0604020202020204" pitchFamily="34" charset="0"/>
              </a:rPr>
              <a:t>(</a:t>
            </a:r>
            <a:r>
              <a:rPr lang="en-US" altLang="zh-CN" sz="4000">
                <a:latin typeface="Symbol" panose="05050102010706020507" pitchFamily="18" charset="2"/>
              </a:rPr>
              <a:t></a:t>
            </a:r>
            <a:r>
              <a:rPr lang="en-US" altLang="zh-CN" sz="4000" baseline="30000"/>
              <a:t>2</a:t>
            </a:r>
            <a:r>
              <a:rPr lang="en-US" altLang="zh-CN" sz="4000">
                <a:latin typeface="Arial" panose="020B0604020202020204" pitchFamily="34" charset="0"/>
              </a:rPr>
              <a:t>)</a:t>
            </a:r>
            <a:r>
              <a:rPr lang="en-US" altLang="zh-CN" sz="4000"/>
              <a:t> </a:t>
            </a:r>
            <a:r>
              <a:rPr lang="zh-CN" altLang="en-US" sz="4000"/>
              <a:t>检验</a:t>
            </a:r>
            <a:endParaRPr lang="zh-CN" altLang="en-US"/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89125"/>
            <a:ext cx="7848600" cy="411480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/>
              <a:t>检验一个总体的方差或标准差</a:t>
            </a:r>
          </a:p>
          <a:p>
            <a:pPr marL="609600" indent="-609600">
              <a:buFontTx/>
              <a:buAutoNum type="arabicPeriod"/>
            </a:pPr>
            <a:r>
              <a:rPr lang="zh-CN" altLang="en-US"/>
              <a:t>假设总体近似服从正态分布</a:t>
            </a:r>
          </a:p>
          <a:p>
            <a:pPr marL="609600" indent="-609600">
              <a:buFontTx/>
              <a:buAutoNum type="arabicPeriod"/>
            </a:pPr>
            <a:r>
              <a:rPr lang="zh-CN" altLang="en-US"/>
              <a:t>检验统计量</a:t>
            </a:r>
          </a:p>
        </p:txBody>
      </p:sp>
      <p:sp>
        <p:nvSpPr>
          <p:cNvPr id="382980" name="Text Box 4"/>
          <p:cNvSpPr txBox="1">
            <a:spLocks noChangeArrowheads="1"/>
          </p:cNvSpPr>
          <p:nvPr/>
        </p:nvSpPr>
        <p:spPr bwMode="auto">
          <a:xfrm>
            <a:off x="2362200" y="436245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382991" name="Group 15"/>
          <p:cNvGrpSpPr>
            <a:grpSpLocks/>
          </p:cNvGrpSpPr>
          <p:nvPr/>
        </p:nvGrpSpPr>
        <p:grpSpPr bwMode="auto">
          <a:xfrm>
            <a:off x="3565525" y="3810000"/>
            <a:ext cx="3206750" cy="533400"/>
            <a:chOff x="2246" y="2580"/>
            <a:chExt cx="2020" cy="336"/>
          </a:xfrm>
        </p:grpSpPr>
        <p:sp>
          <p:nvSpPr>
            <p:cNvPr id="382982" name="Rectangle 6"/>
            <p:cNvSpPr>
              <a:spLocks noChangeArrowheads="1"/>
            </p:cNvSpPr>
            <p:nvPr/>
          </p:nvSpPr>
          <p:spPr bwMode="auto">
            <a:xfrm>
              <a:off x="3147" y="2580"/>
              <a:ext cx="1119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zh-CN" altLang="en-US" sz="22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样本方差</a:t>
              </a:r>
              <a:endParaRPr lang="zh-CN" altLang="en-US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82984" name="Line 8"/>
            <p:cNvSpPr>
              <a:spLocks noChangeShapeType="1"/>
            </p:cNvSpPr>
            <p:nvPr/>
          </p:nvSpPr>
          <p:spPr bwMode="auto">
            <a:xfrm flipV="1">
              <a:off x="2246" y="2724"/>
              <a:ext cx="941" cy="192"/>
            </a:xfrm>
            <a:prstGeom prst="line">
              <a:avLst/>
            </a:prstGeom>
            <a:noFill/>
            <a:ln w="12700">
              <a:solidFill>
                <a:srgbClr val="FF139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2990" name="Group 14"/>
          <p:cNvGrpSpPr>
            <a:grpSpLocks/>
          </p:cNvGrpSpPr>
          <p:nvPr/>
        </p:nvGrpSpPr>
        <p:grpSpPr bwMode="auto">
          <a:xfrm>
            <a:off x="3186113" y="5210175"/>
            <a:ext cx="4738687" cy="508000"/>
            <a:chOff x="2007" y="3426"/>
            <a:chExt cx="2985" cy="320"/>
          </a:xfrm>
        </p:grpSpPr>
        <p:sp>
          <p:nvSpPr>
            <p:cNvPr id="382983" name="Rectangle 7"/>
            <p:cNvSpPr>
              <a:spLocks noChangeArrowheads="1"/>
            </p:cNvSpPr>
            <p:nvPr/>
          </p:nvSpPr>
          <p:spPr bwMode="auto">
            <a:xfrm>
              <a:off x="3154" y="3479"/>
              <a:ext cx="1838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zh-CN" altLang="en-US" sz="2200" b="1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假设的总体方差</a:t>
              </a:r>
            </a:p>
          </p:txBody>
        </p:sp>
        <p:sp>
          <p:nvSpPr>
            <p:cNvPr id="382985" name="Line 9"/>
            <p:cNvSpPr>
              <a:spLocks noChangeShapeType="1"/>
            </p:cNvSpPr>
            <p:nvPr/>
          </p:nvSpPr>
          <p:spPr bwMode="auto">
            <a:xfrm>
              <a:off x="2007" y="3426"/>
              <a:ext cx="1189" cy="204"/>
            </a:xfrm>
            <a:prstGeom prst="line">
              <a:avLst/>
            </a:prstGeom>
            <a:noFill/>
            <a:ln w="12700">
              <a:solidFill>
                <a:srgbClr val="FF139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82987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1397000" y="4029075"/>
          <a:ext cx="4105275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94" name="Equation" r:id="rId4" imgW="1688760" imgH="457200" progId="Equation.3">
                  <p:embed/>
                </p:oleObj>
              </mc:Choice>
              <mc:Fallback>
                <p:oleObj name="Equation" r:id="rId4" imgW="1688760" imgH="45720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029075"/>
                        <a:ext cx="4105275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2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2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9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239000" cy="1143000"/>
          </a:xfrm>
          <a:noFill/>
          <a:ln/>
        </p:spPr>
        <p:txBody>
          <a:bodyPr/>
          <a:lstStyle/>
          <a:p>
            <a:r>
              <a:rPr lang="zh-CN" altLang="en-US" sz="4000"/>
              <a:t>方差的卡</a:t>
            </a:r>
            <a:r>
              <a:rPr lang="zh-CN" altLang="en-US" sz="4000">
                <a:latin typeface="Arial" panose="020B0604020202020204" pitchFamily="34" charset="0"/>
              </a:rPr>
              <a:t>方 </a:t>
            </a:r>
            <a:r>
              <a:rPr lang="en-US" altLang="zh-CN" sz="4000">
                <a:latin typeface="Arial" panose="020B0604020202020204" pitchFamily="34" charset="0"/>
              </a:rPr>
              <a:t>(</a:t>
            </a:r>
            <a:r>
              <a:rPr lang="en-US" altLang="zh-CN" sz="4000">
                <a:latin typeface="Symbol" panose="05050102010706020507" pitchFamily="18" charset="2"/>
              </a:rPr>
              <a:t></a:t>
            </a:r>
            <a:r>
              <a:rPr lang="en-US" altLang="zh-CN" sz="4000" baseline="30000"/>
              <a:t>2</a:t>
            </a:r>
            <a:r>
              <a:rPr lang="en-US" altLang="zh-CN" sz="4000">
                <a:latin typeface="Arial" panose="020B0604020202020204" pitchFamily="34" charset="0"/>
              </a:rPr>
              <a:t>)</a:t>
            </a:r>
            <a:r>
              <a:rPr lang="en-US" altLang="zh-CN" sz="4000"/>
              <a:t> </a:t>
            </a:r>
            <a:r>
              <a:rPr lang="zh-CN" altLang="en-US" sz="4000"/>
              <a:t>检验</a:t>
            </a:r>
            <a:br>
              <a:rPr lang="zh-CN" altLang="en-US" sz="4000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0050" y="1714500"/>
            <a:ext cx="4286250" cy="4381500"/>
          </a:xfrm>
          <a:noFill/>
          <a:ln/>
        </p:spPr>
        <p:txBody>
          <a:bodyPr/>
          <a:lstStyle/>
          <a:p>
            <a:pPr marL="0" indent="0" algn="just">
              <a:lnSpc>
                <a:spcPct val="110000"/>
              </a:lnSpc>
            </a:pPr>
            <a:r>
              <a:rPr lang="en-US" altLang="zh-CN" sz="2400" b="1">
                <a:solidFill>
                  <a:srgbClr val="FFFFB1"/>
                </a:solidFill>
              </a:rPr>
              <a:t>【</a:t>
            </a:r>
            <a:r>
              <a:rPr lang="zh-CN" altLang="en-US" sz="2400" b="1">
                <a:solidFill>
                  <a:srgbClr val="FFFFB1"/>
                </a:solidFill>
              </a:rPr>
              <a:t>例</a:t>
            </a:r>
            <a:r>
              <a:rPr lang="en-US" altLang="zh-CN" sz="2400" b="1">
                <a:solidFill>
                  <a:srgbClr val="FFFFB1"/>
                </a:solidFill>
              </a:rPr>
              <a:t>】</a:t>
            </a:r>
            <a:r>
              <a:rPr lang="zh-CN" altLang="en-US" sz="2400"/>
              <a:t>某厂商生产出一种新型的饮料装瓶机器，按设计要求，该机器装一瓶一升</a:t>
            </a:r>
            <a:r>
              <a:rPr lang="en-US" altLang="zh-CN" sz="2400"/>
              <a:t>(</a:t>
            </a:r>
            <a:r>
              <a:rPr lang="en-US" altLang="zh-CN" sz="2400">
                <a:cs typeface="Times New Roman" panose="02020603050405020304" pitchFamily="18" charset="0"/>
              </a:rPr>
              <a:t>1000cm</a:t>
            </a:r>
            <a:r>
              <a:rPr lang="en-US" altLang="zh-CN" sz="2400" baseline="30000">
                <a:cs typeface="Times New Roman" panose="02020603050405020304" pitchFamily="18" charset="0"/>
              </a:rPr>
              <a:t>3</a:t>
            </a:r>
            <a:r>
              <a:rPr lang="en-US" altLang="zh-CN" sz="2400"/>
              <a:t>)</a:t>
            </a:r>
            <a:r>
              <a:rPr lang="zh-CN" altLang="en-US" sz="2400"/>
              <a:t>的饮料误差上下不超过</a:t>
            </a:r>
            <a:r>
              <a:rPr lang="en-US" altLang="zh-CN" sz="2400">
                <a:cs typeface="Times New Roman" panose="02020603050405020304" pitchFamily="18" charset="0"/>
              </a:rPr>
              <a:t>1cm</a:t>
            </a:r>
            <a:r>
              <a:rPr lang="en-US" altLang="zh-CN" sz="2400" baseline="30000">
                <a:cs typeface="Times New Roman" panose="02020603050405020304" pitchFamily="18" charset="0"/>
              </a:rPr>
              <a:t>3</a:t>
            </a:r>
            <a:r>
              <a:rPr lang="zh-CN" altLang="en-US" sz="2400"/>
              <a:t>。如果达到设计要求，表明机器的稳定性非常好。现从该机器装完的产品中随机抽取</a:t>
            </a:r>
            <a:r>
              <a:rPr lang="en-US" altLang="zh-CN" sz="2400">
                <a:cs typeface="Times New Roman" panose="02020603050405020304" pitchFamily="18" charset="0"/>
              </a:rPr>
              <a:t>25</a:t>
            </a:r>
            <a:r>
              <a:rPr lang="zh-CN" altLang="en-US" sz="2400"/>
              <a:t>瓶，分别进行测定</a:t>
            </a:r>
            <a:r>
              <a:rPr lang="en-US" altLang="zh-CN" sz="2400"/>
              <a:t>(</a:t>
            </a:r>
            <a:r>
              <a:rPr lang="zh-CN" altLang="en-US" sz="2400"/>
              <a:t>用样本减</a:t>
            </a:r>
            <a:r>
              <a:rPr lang="en-US" altLang="zh-CN" sz="2400">
                <a:cs typeface="Times New Roman" panose="02020603050405020304" pitchFamily="18" charset="0"/>
              </a:rPr>
              <a:t>1000cm</a:t>
            </a:r>
            <a:r>
              <a:rPr lang="en-US" altLang="zh-CN" sz="2400" baseline="30000">
                <a:cs typeface="Times New Roman" panose="02020603050405020304" pitchFamily="18" charset="0"/>
              </a:rPr>
              <a:t>3</a:t>
            </a:r>
            <a:r>
              <a:rPr lang="en-US" altLang="zh-CN" sz="2400"/>
              <a:t>)</a:t>
            </a:r>
            <a:r>
              <a:rPr lang="zh-CN" altLang="en-US" sz="2400"/>
              <a:t>，得到如下结果。</a:t>
            </a:r>
            <a:r>
              <a:rPr lang="zh-CN" altLang="en-US" sz="2400">
                <a:latin typeface="Times New Roman" panose="02020603050405020304" pitchFamily="18" charset="0"/>
              </a:rPr>
              <a:t>检验该机器的性能是否达到设计要求</a:t>
            </a:r>
            <a:r>
              <a:rPr lang="zh-CN" altLang="en-US" sz="2400"/>
              <a:t>  </a:t>
            </a:r>
            <a:r>
              <a:rPr lang="en-US" altLang="zh-CN" sz="2400"/>
              <a:t>(</a:t>
            </a:r>
            <a:r>
              <a:rPr lang="en-US" altLang="zh-CN" sz="2400" b="1">
                <a:solidFill>
                  <a:srgbClr val="FFFFB1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2400" b="1">
                <a:solidFill>
                  <a:srgbClr val="FFFFB1"/>
                </a:solidFill>
              </a:rPr>
              <a:t>=0.05</a:t>
            </a:r>
            <a:r>
              <a:rPr lang="en-US" altLang="zh-CN" sz="2400"/>
              <a:t>)</a:t>
            </a:r>
          </a:p>
        </p:txBody>
      </p:sp>
      <p:graphicFrame>
        <p:nvGraphicFramePr>
          <p:cNvPr id="428220" name="Group 188"/>
          <p:cNvGraphicFramePr>
            <a:graphicFrameLocks noGrp="1"/>
          </p:cNvGraphicFramePr>
          <p:nvPr/>
        </p:nvGraphicFramePr>
        <p:xfrm>
          <a:off x="4857750" y="1866900"/>
          <a:ext cx="4000500" cy="2436813"/>
        </p:xfrm>
        <a:graphic>
          <a:graphicData uri="http://schemas.openxmlformats.org/drawingml/2006/table">
            <a:tbl>
              <a:tblPr/>
              <a:tblGrid>
                <a:gridCol w="800100"/>
                <a:gridCol w="800100"/>
                <a:gridCol w="800100"/>
                <a:gridCol w="800100"/>
                <a:gridCol w="800100"/>
              </a:tblGrid>
              <a:tr h="179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</a:t>
                      </a:r>
                      <a:endParaRPr kumimoji="1" lang="en-US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-0.4</a:t>
                      </a:r>
                      <a:endParaRPr kumimoji="1" lang="en-US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-0.7</a:t>
                      </a:r>
                      <a:endParaRPr kumimoji="1" lang="en-US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</a:t>
                      </a:r>
                      <a:endParaRPr kumimoji="1" lang="en-US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-0.6</a:t>
                      </a:r>
                      <a:endParaRPr kumimoji="1" lang="en-US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-1.5</a:t>
                      </a:r>
                      <a:endParaRPr kumimoji="1" lang="en-US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</a:t>
                      </a:r>
                      <a:endParaRPr kumimoji="1" lang="en-US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-0.2</a:t>
                      </a:r>
                      <a:endParaRPr kumimoji="1" lang="en-US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8A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28222" name="Group 190"/>
          <p:cNvGrpSpPr>
            <a:grpSpLocks/>
          </p:cNvGrpSpPr>
          <p:nvPr/>
        </p:nvGrpSpPr>
        <p:grpSpPr bwMode="auto">
          <a:xfrm>
            <a:off x="8132763" y="5211763"/>
            <a:ext cx="611187" cy="1147762"/>
            <a:chOff x="4608" y="2832"/>
            <a:chExt cx="676" cy="1052"/>
          </a:xfrm>
        </p:grpSpPr>
        <p:sp>
          <p:nvSpPr>
            <p:cNvPr id="428223" name="Freeform 191"/>
            <p:cNvSpPr>
              <a:spLocks/>
            </p:cNvSpPr>
            <p:nvPr/>
          </p:nvSpPr>
          <p:spPr bwMode="auto">
            <a:xfrm rot="94872">
              <a:off x="4612" y="2990"/>
              <a:ext cx="670" cy="368"/>
            </a:xfrm>
            <a:custGeom>
              <a:avLst/>
              <a:gdLst>
                <a:gd name="T0" fmla="*/ 328 w 573"/>
                <a:gd name="T1" fmla="*/ 507 h 508"/>
                <a:gd name="T2" fmla="*/ 367 w 573"/>
                <a:gd name="T3" fmla="*/ 484 h 508"/>
                <a:gd name="T4" fmla="*/ 403 w 573"/>
                <a:gd name="T5" fmla="*/ 461 h 508"/>
                <a:gd name="T6" fmla="*/ 435 w 573"/>
                <a:gd name="T7" fmla="*/ 433 h 508"/>
                <a:gd name="T8" fmla="*/ 464 w 573"/>
                <a:gd name="T9" fmla="*/ 404 h 508"/>
                <a:gd name="T10" fmla="*/ 487 w 573"/>
                <a:gd name="T11" fmla="*/ 376 h 508"/>
                <a:gd name="T12" fmla="*/ 509 w 573"/>
                <a:gd name="T13" fmla="*/ 344 h 508"/>
                <a:gd name="T14" fmla="*/ 526 w 573"/>
                <a:gd name="T15" fmla="*/ 312 h 508"/>
                <a:gd name="T16" fmla="*/ 541 w 573"/>
                <a:gd name="T17" fmla="*/ 278 h 508"/>
                <a:gd name="T18" fmla="*/ 552 w 573"/>
                <a:gd name="T19" fmla="*/ 244 h 508"/>
                <a:gd name="T20" fmla="*/ 561 w 573"/>
                <a:gd name="T21" fmla="*/ 210 h 508"/>
                <a:gd name="T22" fmla="*/ 567 w 573"/>
                <a:gd name="T23" fmla="*/ 174 h 508"/>
                <a:gd name="T24" fmla="*/ 571 w 573"/>
                <a:gd name="T25" fmla="*/ 138 h 508"/>
                <a:gd name="T26" fmla="*/ 569 w 573"/>
                <a:gd name="T27" fmla="*/ 104 h 508"/>
                <a:gd name="T28" fmla="*/ 569 w 573"/>
                <a:gd name="T29" fmla="*/ 68 h 508"/>
                <a:gd name="T30" fmla="*/ 572 w 573"/>
                <a:gd name="T31" fmla="*/ 34 h 508"/>
                <a:gd name="T32" fmla="*/ 569 w 573"/>
                <a:gd name="T33" fmla="*/ 0 h 508"/>
                <a:gd name="T34" fmla="*/ 568 w 573"/>
                <a:gd name="T35" fmla="*/ 0 h 508"/>
                <a:gd name="T36" fmla="*/ 6 w 573"/>
                <a:gd name="T37" fmla="*/ 0 h 508"/>
                <a:gd name="T38" fmla="*/ 4 w 573"/>
                <a:gd name="T39" fmla="*/ 0 h 508"/>
                <a:gd name="T40" fmla="*/ 2 w 573"/>
                <a:gd name="T41" fmla="*/ 34 h 508"/>
                <a:gd name="T42" fmla="*/ 0 w 573"/>
                <a:gd name="T43" fmla="*/ 68 h 508"/>
                <a:gd name="T44" fmla="*/ 0 w 573"/>
                <a:gd name="T45" fmla="*/ 104 h 508"/>
                <a:gd name="T46" fmla="*/ 3 w 573"/>
                <a:gd name="T47" fmla="*/ 138 h 508"/>
                <a:gd name="T48" fmla="*/ 6 w 573"/>
                <a:gd name="T49" fmla="*/ 174 h 508"/>
                <a:gd name="T50" fmla="*/ 13 w 573"/>
                <a:gd name="T51" fmla="*/ 210 h 508"/>
                <a:gd name="T52" fmla="*/ 23 w 573"/>
                <a:gd name="T53" fmla="*/ 244 h 508"/>
                <a:gd name="T54" fmla="*/ 34 w 573"/>
                <a:gd name="T55" fmla="*/ 278 h 508"/>
                <a:gd name="T56" fmla="*/ 48 w 573"/>
                <a:gd name="T57" fmla="*/ 312 h 508"/>
                <a:gd name="T58" fmla="*/ 66 w 573"/>
                <a:gd name="T59" fmla="*/ 344 h 508"/>
                <a:gd name="T60" fmla="*/ 87 w 573"/>
                <a:gd name="T61" fmla="*/ 376 h 508"/>
                <a:gd name="T62" fmla="*/ 112 w 573"/>
                <a:gd name="T63" fmla="*/ 404 h 508"/>
                <a:gd name="T64" fmla="*/ 139 w 573"/>
                <a:gd name="T65" fmla="*/ 433 h 508"/>
                <a:gd name="T66" fmla="*/ 170 w 573"/>
                <a:gd name="T67" fmla="*/ 461 h 508"/>
                <a:gd name="T68" fmla="*/ 207 w 573"/>
                <a:gd name="T69" fmla="*/ 484 h 508"/>
                <a:gd name="T70" fmla="*/ 247 w 573"/>
                <a:gd name="T71" fmla="*/ 507 h 508"/>
                <a:gd name="T72" fmla="*/ 261 w 573"/>
                <a:gd name="T73" fmla="*/ 505 h 508"/>
                <a:gd name="T74" fmla="*/ 275 w 573"/>
                <a:gd name="T75" fmla="*/ 504 h 508"/>
                <a:gd name="T76" fmla="*/ 289 w 573"/>
                <a:gd name="T77" fmla="*/ 504 h 508"/>
                <a:gd name="T78" fmla="*/ 302 w 573"/>
                <a:gd name="T79" fmla="*/ 504 h 508"/>
                <a:gd name="T80" fmla="*/ 312 w 573"/>
                <a:gd name="T81" fmla="*/ 505 h 508"/>
                <a:gd name="T82" fmla="*/ 321 w 573"/>
                <a:gd name="T83" fmla="*/ 506 h 508"/>
                <a:gd name="T84" fmla="*/ 326 w 573"/>
                <a:gd name="T85" fmla="*/ 507 h 508"/>
                <a:gd name="T86" fmla="*/ 328 w 573"/>
                <a:gd name="T87" fmla="*/ 507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3" h="508">
                  <a:moveTo>
                    <a:pt x="328" y="507"/>
                  </a:moveTo>
                  <a:lnTo>
                    <a:pt x="367" y="484"/>
                  </a:lnTo>
                  <a:lnTo>
                    <a:pt x="403" y="461"/>
                  </a:lnTo>
                  <a:lnTo>
                    <a:pt x="435" y="433"/>
                  </a:lnTo>
                  <a:lnTo>
                    <a:pt x="464" y="404"/>
                  </a:lnTo>
                  <a:lnTo>
                    <a:pt x="487" y="376"/>
                  </a:lnTo>
                  <a:lnTo>
                    <a:pt x="509" y="344"/>
                  </a:lnTo>
                  <a:lnTo>
                    <a:pt x="526" y="312"/>
                  </a:lnTo>
                  <a:lnTo>
                    <a:pt x="541" y="278"/>
                  </a:lnTo>
                  <a:lnTo>
                    <a:pt x="552" y="244"/>
                  </a:lnTo>
                  <a:lnTo>
                    <a:pt x="561" y="210"/>
                  </a:lnTo>
                  <a:lnTo>
                    <a:pt x="567" y="174"/>
                  </a:lnTo>
                  <a:lnTo>
                    <a:pt x="571" y="138"/>
                  </a:lnTo>
                  <a:lnTo>
                    <a:pt x="569" y="104"/>
                  </a:lnTo>
                  <a:lnTo>
                    <a:pt x="569" y="68"/>
                  </a:lnTo>
                  <a:lnTo>
                    <a:pt x="572" y="34"/>
                  </a:lnTo>
                  <a:lnTo>
                    <a:pt x="569" y="0"/>
                  </a:lnTo>
                  <a:lnTo>
                    <a:pt x="56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34"/>
                  </a:lnTo>
                  <a:lnTo>
                    <a:pt x="0" y="68"/>
                  </a:lnTo>
                  <a:lnTo>
                    <a:pt x="0" y="104"/>
                  </a:lnTo>
                  <a:lnTo>
                    <a:pt x="3" y="138"/>
                  </a:lnTo>
                  <a:lnTo>
                    <a:pt x="6" y="174"/>
                  </a:lnTo>
                  <a:lnTo>
                    <a:pt x="13" y="210"/>
                  </a:lnTo>
                  <a:lnTo>
                    <a:pt x="23" y="244"/>
                  </a:lnTo>
                  <a:lnTo>
                    <a:pt x="34" y="278"/>
                  </a:lnTo>
                  <a:lnTo>
                    <a:pt x="48" y="312"/>
                  </a:lnTo>
                  <a:lnTo>
                    <a:pt x="66" y="344"/>
                  </a:lnTo>
                  <a:lnTo>
                    <a:pt x="87" y="376"/>
                  </a:lnTo>
                  <a:lnTo>
                    <a:pt x="112" y="404"/>
                  </a:lnTo>
                  <a:lnTo>
                    <a:pt x="139" y="433"/>
                  </a:lnTo>
                  <a:lnTo>
                    <a:pt x="170" y="461"/>
                  </a:lnTo>
                  <a:lnTo>
                    <a:pt x="207" y="484"/>
                  </a:lnTo>
                  <a:lnTo>
                    <a:pt x="247" y="507"/>
                  </a:lnTo>
                  <a:lnTo>
                    <a:pt x="261" y="505"/>
                  </a:lnTo>
                  <a:lnTo>
                    <a:pt x="275" y="504"/>
                  </a:lnTo>
                  <a:lnTo>
                    <a:pt x="289" y="504"/>
                  </a:lnTo>
                  <a:lnTo>
                    <a:pt x="302" y="504"/>
                  </a:lnTo>
                  <a:lnTo>
                    <a:pt x="312" y="505"/>
                  </a:lnTo>
                  <a:lnTo>
                    <a:pt x="321" y="506"/>
                  </a:lnTo>
                  <a:lnTo>
                    <a:pt x="326" y="507"/>
                  </a:lnTo>
                  <a:lnTo>
                    <a:pt x="328" y="507"/>
                  </a:lnTo>
                </a:path>
              </a:pathLst>
            </a:custGeom>
            <a:solidFill>
              <a:srgbClr val="FF5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224" name="Freeform 192"/>
            <p:cNvSpPr>
              <a:spLocks/>
            </p:cNvSpPr>
            <p:nvPr/>
          </p:nvSpPr>
          <p:spPr bwMode="auto">
            <a:xfrm rot="94872">
              <a:off x="4680" y="2841"/>
              <a:ext cx="557" cy="14"/>
            </a:xfrm>
            <a:custGeom>
              <a:avLst/>
              <a:gdLst>
                <a:gd name="T0" fmla="*/ 475 w 476"/>
                <a:gd name="T1" fmla="*/ 0 h 19"/>
                <a:gd name="T2" fmla="*/ 474 w 476"/>
                <a:gd name="T3" fmla="*/ 2 h 19"/>
                <a:gd name="T4" fmla="*/ 471 w 476"/>
                <a:gd name="T5" fmla="*/ 3 h 19"/>
                <a:gd name="T6" fmla="*/ 464 w 476"/>
                <a:gd name="T7" fmla="*/ 5 h 19"/>
                <a:gd name="T8" fmla="*/ 456 w 476"/>
                <a:gd name="T9" fmla="*/ 7 h 19"/>
                <a:gd name="T10" fmla="*/ 446 w 476"/>
                <a:gd name="T11" fmla="*/ 9 h 19"/>
                <a:gd name="T12" fmla="*/ 435 w 476"/>
                <a:gd name="T13" fmla="*/ 10 h 19"/>
                <a:gd name="T14" fmla="*/ 421 w 476"/>
                <a:gd name="T15" fmla="*/ 11 h 19"/>
                <a:gd name="T16" fmla="*/ 406 w 476"/>
                <a:gd name="T17" fmla="*/ 12 h 19"/>
                <a:gd name="T18" fmla="*/ 389 w 476"/>
                <a:gd name="T19" fmla="*/ 14 h 19"/>
                <a:gd name="T20" fmla="*/ 371 w 476"/>
                <a:gd name="T21" fmla="*/ 15 h 19"/>
                <a:gd name="T22" fmla="*/ 350 w 476"/>
                <a:gd name="T23" fmla="*/ 16 h 19"/>
                <a:gd name="T24" fmla="*/ 330 w 476"/>
                <a:gd name="T25" fmla="*/ 17 h 19"/>
                <a:gd name="T26" fmla="*/ 308 w 476"/>
                <a:gd name="T27" fmla="*/ 17 h 19"/>
                <a:gd name="T28" fmla="*/ 286 w 476"/>
                <a:gd name="T29" fmla="*/ 17 h 19"/>
                <a:gd name="T30" fmla="*/ 262 w 476"/>
                <a:gd name="T31" fmla="*/ 18 h 19"/>
                <a:gd name="T32" fmla="*/ 237 w 476"/>
                <a:gd name="T33" fmla="*/ 18 h 19"/>
                <a:gd name="T34" fmla="*/ 238 w 476"/>
                <a:gd name="T35" fmla="*/ 18 h 19"/>
                <a:gd name="T36" fmla="*/ 214 w 476"/>
                <a:gd name="T37" fmla="*/ 18 h 19"/>
                <a:gd name="T38" fmla="*/ 190 w 476"/>
                <a:gd name="T39" fmla="*/ 17 h 19"/>
                <a:gd name="T40" fmla="*/ 167 w 476"/>
                <a:gd name="T41" fmla="*/ 17 h 19"/>
                <a:gd name="T42" fmla="*/ 145 w 476"/>
                <a:gd name="T43" fmla="*/ 17 h 19"/>
                <a:gd name="T44" fmla="*/ 125 w 476"/>
                <a:gd name="T45" fmla="*/ 16 h 19"/>
                <a:gd name="T46" fmla="*/ 105 w 476"/>
                <a:gd name="T47" fmla="*/ 15 h 19"/>
                <a:gd name="T48" fmla="*/ 86 w 476"/>
                <a:gd name="T49" fmla="*/ 14 h 19"/>
                <a:gd name="T50" fmla="*/ 70 w 476"/>
                <a:gd name="T51" fmla="*/ 12 h 19"/>
                <a:gd name="T52" fmla="*/ 55 w 476"/>
                <a:gd name="T53" fmla="*/ 11 h 19"/>
                <a:gd name="T54" fmla="*/ 41 w 476"/>
                <a:gd name="T55" fmla="*/ 10 h 19"/>
                <a:gd name="T56" fmla="*/ 29 w 476"/>
                <a:gd name="T57" fmla="*/ 9 h 19"/>
                <a:gd name="T58" fmla="*/ 19 w 476"/>
                <a:gd name="T59" fmla="*/ 7 h 19"/>
                <a:gd name="T60" fmla="*/ 11 w 476"/>
                <a:gd name="T61" fmla="*/ 5 h 19"/>
                <a:gd name="T62" fmla="*/ 5 w 476"/>
                <a:gd name="T63" fmla="*/ 3 h 19"/>
                <a:gd name="T64" fmla="*/ 1 w 476"/>
                <a:gd name="T65" fmla="*/ 2 h 19"/>
                <a:gd name="T66" fmla="*/ 0 w 476"/>
                <a:gd name="T6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76" h="19">
                  <a:moveTo>
                    <a:pt x="475" y="0"/>
                  </a:moveTo>
                  <a:lnTo>
                    <a:pt x="474" y="2"/>
                  </a:lnTo>
                  <a:lnTo>
                    <a:pt x="471" y="3"/>
                  </a:lnTo>
                  <a:lnTo>
                    <a:pt x="464" y="5"/>
                  </a:lnTo>
                  <a:lnTo>
                    <a:pt x="456" y="7"/>
                  </a:lnTo>
                  <a:lnTo>
                    <a:pt x="446" y="9"/>
                  </a:lnTo>
                  <a:lnTo>
                    <a:pt x="435" y="10"/>
                  </a:lnTo>
                  <a:lnTo>
                    <a:pt x="421" y="11"/>
                  </a:lnTo>
                  <a:lnTo>
                    <a:pt x="406" y="12"/>
                  </a:lnTo>
                  <a:lnTo>
                    <a:pt x="389" y="14"/>
                  </a:lnTo>
                  <a:lnTo>
                    <a:pt x="371" y="15"/>
                  </a:lnTo>
                  <a:lnTo>
                    <a:pt x="350" y="16"/>
                  </a:lnTo>
                  <a:lnTo>
                    <a:pt x="330" y="17"/>
                  </a:lnTo>
                  <a:lnTo>
                    <a:pt x="308" y="17"/>
                  </a:lnTo>
                  <a:lnTo>
                    <a:pt x="286" y="17"/>
                  </a:lnTo>
                  <a:lnTo>
                    <a:pt x="262" y="18"/>
                  </a:lnTo>
                  <a:lnTo>
                    <a:pt x="237" y="18"/>
                  </a:lnTo>
                  <a:lnTo>
                    <a:pt x="238" y="18"/>
                  </a:lnTo>
                  <a:lnTo>
                    <a:pt x="214" y="18"/>
                  </a:lnTo>
                  <a:lnTo>
                    <a:pt x="190" y="17"/>
                  </a:lnTo>
                  <a:lnTo>
                    <a:pt x="167" y="17"/>
                  </a:lnTo>
                  <a:lnTo>
                    <a:pt x="145" y="17"/>
                  </a:lnTo>
                  <a:lnTo>
                    <a:pt x="125" y="16"/>
                  </a:lnTo>
                  <a:lnTo>
                    <a:pt x="105" y="15"/>
                  </a:lnTo>
                  <a:lnTo>
                    <a:pt x="86" y="14"/>
                  </a:lnTo>
                  <a:lnTo>
                    <a:pt x="70" y="12"/>
                  </a:lnTo>
                  <a:lnTo>
                    <a:pt x="55" y="11"/>
                  </a:lnTo>
                  <a:lnTo>
                    <a:pt x="41" y="10"/>
                  </a:lnTo>
                  <a:lnTo>
                    <a:pt x="29" y="9"/>
                  </a:lnTo>
                  <a:lnTo>
                    <a:pt x="19" y="7"/>
                  </a:lnTo>
                  <a:lnTo>
                    <a:pt x="11" y="5"/>
                  </a:lnTo>
                  <a:lnTo>
                    <a:pt x="5" y="3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225" name="Freeform 193"/>
            <p:cNvSpPr>
              <a:spLocks/>
            </p:cNvSpPr>
            <p:nvPr/>
          </p:nvSpPr>
          <p:spPr bwMode="auto">
            <a:xfrm rot="94872">
              <a:off x="4707" y="3194"/>
              <a:ext cx="123" cy="112"/>
            </a:xfrm>
            <a:custGeom>
              <a:avLst/>
              <a:gdLst>
                <a:gd name="T0" fmla="*/ 0 w 105"/>
                <a:gd name="T1" fmla="*/ 0 h 155"/>
                <a:gd name="T2" fmla="*/ 7 w 105"/>
                <a:gd name="T3" fmla="*/ 17 h 155"/>
                <a:gd name="T4" fmla="*/ 16 w 105"/>
                <a:gd name="T5" fmla="*/ 36 h 155"/>
                <a:gd name="T6" fmla="*/ 27 w 105"/>
                <a:gd name="T7" fmla="*/ 57 h 155"/>
                <a:gd name="T8" fmla="*/ 39 w 105"/>
                <a:gd name="T9" fmla="*/ 79 h 155"/>
                <a:gd name="T10" fmla="*/ 54 w 105"/>
                <a:gd name="T11" fmla="*/ 100 h 155"/>
                <a:gd name="T12" fmla="*/ 70 w 105"/>
                <a:gd name="T13" fmla="*/ 121 h 155"/>
                <a:gd name="T14" fmla="*/ 86 w 105"/>
                <a:gd name="T15" fmla="*/ 138 h 155"/>
                <a:gd name="T16" fmla="*/ 104 w 105"/>
                <a:gd name="T17" fmla="*/ 154 h 155"/>
                <a:gd name="T18" fmla="*/ 0 w 105"/>
                <a:gd name="T1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55">
                  <a:moveTo>
                    <a:pt x="0" y="0"/>
                  </a:moveTo>
                  <a:lnTo>
                    <a:pt x="7" y="17"/>
                  </a:lnTo>
                  <a:lnTo>
                    <a:pt x="16" y="36"/>
                  </a:lnTo>
                  <a:lnTo>
                    <a:pt x="27" y="57"/>
                  </a:lnTo>
                  <a:lnTo>
                    <a:pt x="39" y="79"/>
                  </a:lnTo>
                  <a:lnTo>
                    <a:pt x="54" y="100"/>
                  </a:lnTo>
                  <a:lnTo>
                    <a:pt x="70" y="121"/>
                  </a:lnTo>
                  <a:lnTo>
                    <a:pt x="86" y="138"/>
                  </a:lnTo>
                  <a:lnTo>
                    <a:pt x="104" y="15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226" name="Freeform 194"/>
            <p:cNvSpPr>
              <a:spLocks/>
            </p:cNvSpPr>
            <p:nvPr/>
          </p:nvSpPr>
          <p:spPr bwMode="auto">
            <a:xfrm rot="94872">
              <a:off x="4888" y="3343"/>
              <a:ext cx="121" cy="10"/>
            </a:xfrm>
            <a:custGeom>
              <a:avLst/>
              <a:gdLst>
                <a:gd name="T0" fmla="*/ 103 w 104"/>
                <a:gd name="T1" fmla="*/ 0 h 14"/>
                <a:gd name="T2" fmla="*/ 87 w 104"/>
                <a:gd name="T3" fmla="*/ 6 h 14"/>
                <a:gd name="T4" fmla="*/ 73 w 104"/>
                <a:gd name="T5" fmla="*/ 10 h 14"/>
                <a:gd name="T6" fmla="*/ 60 w 104"/>
                <a:gd name="T7" fmla="*/ 13 h 14"/>
                <a:gd name="T8" fmla="*/ 48 w 104"/>
                <a:gd name="T9" fmla="*/ 13 h 14"/>
                <a:gd name="T10" fmla="*/ 36 w 104"/>
                <a:gd name="T11" fmla="*/ 12 h 14"/>
                <a:gd name="T12" fmla="*/ 25 w 104"/>
                <a:gd name="T13" fmla="*/ 9 h 14"/>
                <a:gd name="T14" fmla="*/ 14 w 104"/>
                <a:gd name="T15" fmla="*/ 5 h 14"/>
                <a:gd name="T16" fmla="*/ 0 w 104"/>
                <a:gd name="T17" fmla="*/ 0 h 14"/>
                <a:gd name="T18" fmla="*/ 11 w 104"/>
                <a:gd name="T19" fmla="*/ 3 h 14"/>
                <a:gd name="T20" fmla="*/ 22 w 104"/>
                <a:gd name="T21" fmla="*/ 6 h 14"/>
                <a:gd name="T22" fmla="*/ 35 w 104"/>
                <a:gd name="T23" fmla="*/ 8 h 14"/>
                <a:gd name="T24" fmla="*/ 48 w 104"/>
                <a:gd name="T25" fmla="*/ 9 h 14"/>
                <a:gd name="T26" fmla="*/ 61 w 104"/>
                <a:gd name="T27" fmla="*/ 8 h 14"/>
                <a:gd name="T28" fmla="*/ 74 w 104"/>
                <a:gd name="T29" fmla="*/ 7 h 14"/>
                <a:gd name="T30" fmla="*/ 88 w 104"/>
                <a:gd name="T31" fmla="*/ 4 h 14"/>
                <a:gd name="T32" fmla="*/ 103 w 104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4">
                  <a:moveTo>
                    <a:pt x="103" y="0"/>
                  </a:moveTo>
                  <a:lnTo>
                    <a:pt x="87" y="6"/>
                  </a:lnTo>
                  <a:lnTo>
                    <a:pt x="73" y="10"/>
                  </a:lnTo>
                  <a:lnTo>
                    <a:pt x="60" y="13"/>
                  </a:lnTo>
                  <a:lnTo>
                    <a:pt x="48" y="13"/>
                  </a:lnTo>
                  <a:lnTo>
                    <a:pt x="36" y="12"/>
                  </a:lnTo>
                  <a:lnTo>
                    <a:pt x="25" y="9"/>
                  </a:lnTo>
                  <a:lnTo>
                    <a:pt x="14" y="5"/>
                  </a:lnTo>
                  <a:lnTo>
                    <a:pt x="0" y="0"/>
                  </a:lnTo>
                  <a:lnTo>
                    <a:pt x="11" y="3"/>
                  </a:lnTo>
                  <a:lnTo>
                    <a:pt x="22" y="6"/>
                  </a:lnTo>
                  <a:lnTo>
                    <a:pt x="35" y="8"/>
                  </a:lnTo>
                  <a:lnTo>
                    <a:pt x="48" y="9"/>
                  </a:lnTo>
                  <a:lnTo>
                    <a:pt x="61" y="8"/>
                  </a:lnTo>
                  <a:lnTo>
                    <a:pt x="74" y="7"/>
                  </a:lnTo>
                  <a:lnTo>
                    <a:pt x="88" y="4"/>
                  </a:lnTo>
                  <a:lnTo>
                    <a:pt x="103" y="0"/>
                  </a:lnTo>
                </a:path>
              </a:pathLst>
            </a:custGeom>
            <a:solidFill>
              <a:srgbClr val="B8B8B8"/>
            </a:solidFill>
            <a:ln w="12700" cap="rnd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227" name="Freeform 195"/>
            <p:cNvSpPr>
              <a:spLocks/>
            </p:cNvSpPr>
            <p:nvPr/>
          </p:nvSpPr>
          <p:spPr bwMode="auto">
            <a:xfrm rot="94872">
              <a:off x="4893" y="3360"/>
              <a:ext cx="99" cy="35"/>
            </a:xfrm>
            <a:custGeom>
              <a:avLst/>
              <a:gdLst>
                <a:gd name="T0" fmla="*/ 42 w 85"/>
                <a:gd name="T1" fmla="*/ 46 h 47"/>
                <a:gd name="T2" fmla="*/ 50 w 85"/>
                <a:gd name="T3" fmla="*/ 45 h 47"/>
                <a:gd name="T4" fmla="*/ 58 w 85"/>
                <a:gd name="T5" fmla="*/ 44 h 47"/>
                <a:gd name="T6" fmla="*/ 65 w 85"/>
                <a:gd name="T7" fmla="*/ 42 h 47"/>
                <a:gd name="T8" fmla="*/ 71 w 85"/>
                <a:gd name="T9" fmla="*/ 39 h 47"/>
                <a:gd name="T10" fmla="*/ 77 w 85"/>
                <a:gd name="T11" fmla="*/ 35 h 47"/>
                <a:gd name="T12" fmla="*/ 80 w 85"/>
                <a:gd name="T13" fmla="*/ 31 h 47"/>
                <a:gd name="T14" fmla="*/ 83 w 85"/>
                <a:gd name="T15" fmla="*/ 27 h 47"/>
                <a:gd name="T16" fmla="*/ 84 w 85"/>
                <a:gd name="T17" fmla="*/ 23 h 47"/>
                <a:gd name="T18" fmla="*/ 83 w 85"/>
                <a:gd name="T19" fmla="*/ 18 h 47"/>
                <a:gd name="T20" fmla="*/ 80 w 85"/>
                <a:gd name="T21" fmla="*/ 14 h 47"/>
                <a:gd name="T22" fmla="*/ 77 w 85"/>
                <a:gd name="T23" fmla="*/ 11 h 47"/>
                <a:gd name="T24" fmla="*/ 71 w 85"/>
                <a:gd name="T25" fmla="*/ 6 h 47"/>
                <a:gd name="T26" fmla="*/ 65 w 85"/>
                <a:gd name="T27" fmla="*/ 4 h 47"/>
                <a:gd name="T28" fmla="*/ 58 w 85"/>
                <a:gd name="T29" fmla="*/ 2 h 47"/>
                <a:gd name="T30" fmla="*/ 50 w 85"/>
                <a:gd name="T31" fmla="*/ 1 h 47"/>
                <a:gd name="T32" fmla="*/ 42 w 85"/>
                <a:gd name="T33" fmla="*/ 0 h 47"/>
                <a:gd name="T34" fmla="*/ 34 w 85"/>
                <a:gd name="T35" fmla="*/ 1 h 47"/>
                <a:gd name="T36" fmla="*/ 25 w 85"/>
                <a:gd name="T37" fmla="*/ 2 h 47"/>
                <a:gd name="T38" fmla="*/ 19 w 85"/>
                <a:gd name="T39" fmla="*/ 4 h 47"/>
                <a:gd name="T40" fmla="*/ 12 w 85"/>
                <a:gd name="T41" fmla="*/ 6 h 47"/>
                <a:gd name="T42" fmla="*/ 7 w 85"/>
                <a:gd name="T43" fmla="*/ 11 h 47"/>
                <a:gd name="T44" fmla="*/ 4 w 85"/>
                <a:gd name="T45" fmla="*/ 14 h 47"/>
                <a:gd name="T46" fmla="*/ 1 w 85"/>
                <a:gd name="T47" fmla="*/ 18 h 47"/>
                <a:gd name="T48" fmla="*/ 0 w 85"/>
                <a:gd name="T49" fmla="*/ 23 h 47"/>
                <a:gd name="T50" fmla="*/ 1 w 85"/>
                <a:gd name="T51" fmla="*/ 27 h 47"/>
                <a:gd name="T52" fmla="*/ 4 w 85"/>
                <a:gd name="T53" fmla="*/ 31 h 47"/>
                <a:gd name="T54" fmla="*/ 7 w 85"/>
                <a:gd name="T55" fmla="*/ 35 h 47"/>
                <a:gd name="T56" fmla="*/ 12 w 85"/>
                <a:gd name="T57" fmla="*/ 39 h 47"/>
                <a:gd name="T58" fmla="*/ 19 w 85"/>
                <a:gd name="T59" fmla="*/ 42 h 47"/>
                <a:gd name="T60" fmla="*/ 25 w 85"/>
                <a:gd name="T61" fmla="*/ 44 h 47"/>
                <a:gd name="T62" fmla="*/ 34 w 85"/>
                <a:gd name="T63" fmla="*/ 45 h 47"/>
                <a:gd name="T64" fmla="*/ 42 w 85"/>
                <a:gd name="T65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47">
                  <a:moveTo>
                    <a:pt x="42" y="46"/>
                  </a:moveTo>
                  <a:lnTo>
                    <a:pt x="50" y="45"/>
                  </a:lnTo>
                  <a:lnTo>
                    <a:pt x="58" y="44"/>
                  </a:lnTo>
                  <a:lnTo>
                    <a:pt x="65" y="42"/>
                  </a:lnTo>
                  <a:lnTo>
                    <a:pt x="71" y="39"/>
                  </a:lnTo>
                  <a:lnTo>
                    <a:pt x="77" y="35"/>
                  </a:lnTo>
                  <a:lnTo>
                    <a:pt x="80" y="31"/>
                  </a:lnTo>
                  <a:lnTo>
                    <a:pt x="83" y="27"/>
                  </a:lnTo>
                  <a:lnTo>
                    <a:pt x="84" y="23"/>
                  </a:lnTo>
                  <a:lnTo>
                    <a:pt x="83" y="18"/>
                  </a:lnTo>
                  <a:lnTo>
                    <a:pt x="80" y="14"/>
                  </a:lnTo>
                  <a:lnTo>
                    <a:pt x="77" y="11"/>
                  </a:lnTo>
                  <a:lnTo>
                    <a:pt x="71" y="6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50" y="1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5" y="2"/>
                  </a:lnTo>
                  <a:lnTo>
                    <a:pt x="19" y="4"/>
                  </a:lnTo>
                  <a:lnTo>
                    <a:pt x="12" y="6"/>
                  </a:lnTo>
                  <a:lnTo>
                    <a:pt x="7" y="11"/>
                  </a:lnTo>
                  <a:lnTo>
                    <a:pt x="4" y="14"/>
                  </a:lnTo>
                  <a:lnTo>
                    <a:pt x="1" y="18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4" y="31"/>
                  </a:lnTo>
                  <a:lnTo>
                    <a:pt x="7" y="35"/>
                  </a:lnTo>
                  <a:lnTo>
                    <a:pt x="12" y="39"/>
                  </a:lnTo>
                  <a:lnTo>
                    <a:pt x="19" y="42"/>
                  </a:lnTo>
                  <a:lnTo>
                    <a:pt x="25" y="44"/>
                  </a:lnTo>
                  <a:lnTo>
                    <a:pt x="34" y="45"/>
                  </a:lnTo>
                  <a:lnTo>
                    <a:pt x="42" y="46"/>
                  </a:lnTo>
                </a:path>
              </a:pathLst>
            </a:custGeom>
            <a:solidFill>
              <a:srgbClr val="B6B6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228" name="Freeform 196"/>
            <p:cNvSpPr>
              <a:spLocks/>
            </p:cNvSpPr>
            <p:nvPr/>
          </p:nvSpPr>
          <p:spPr bwMode="auto">
            <a:xfrm rot="94872">
              <a:off x="4943" y="3398"/>
              <a:ext cx="42" cy="379"/>
            </a:xfrm>
            <a:custGeom>
              <a:avLst/>
              <a:gdLst>
                <a:gd name="T0" fmla="*/ 21 w 36"/>
                <a:gd name="T1" fmla="*/ 0 h 521"/>
                <a:gd name="T2" fmla="*/ 19 w 36"/>
                <a:gd name="T3" fmla="*/ 1 h 521"/>
                <a:gd name="T4" fmla="*/ 18 w 36"/>
                <a:gd name="T5" fmla="*/ 2 h 521"/>
                <a:gd name="T6" fmla="*/ 17 w 36"/>
                <a:gd name="T7" fmla="*/ 2 h 521"/>
                <a:gd name="T8" fmla="*/ 16 w 36"/>
                <a:gd name="T9" fmla="*/ 2 h 521"/>
                <a:gd name="T10" fmla="*/ 16 w 36"/>
                <a:gd name="T11" fmla="*/ 3 h 521"/>
                <a:gd name="T12" fmla="*/ 15 w 36"/>
                <a:gd name="T13" fmla="*/ 10 h 521"/>
                <a:gd name="T14" fmla="*/ 14 w 36"/>
                <a:gd name="T15" fmla="*/ 23 h 521"/>
                <a:gd name="T16" fmla="*/ 4 w 36"/>
                <a:gd name="T17" fmla="*/ 134 h 521"/>
                <a:gd name="T18" fmla="*/ 1 w 36"/>
                <a:gd name="T19" fmla="*/ 289 h 521"/>
                <a:gd name="T20" fmla="*/ 0 w 36"/>
                <a:gd name="T21" fmla="*/ 431 h 521"/>
                <a:gd name="T22" fmla="*/ 0 w 36"/>
                <a:gd name="T23" fmla="*/ 509 h 521"/>
                <a:gd name="T24" fmla="*/ 4 w 36"/>
                <a:gd name="T25" fmla="*/ 509 h 521"/>
                <a:gd name="T26" fmla="*/ 9 w 36"/>
                <a:gd name="T27" fmla="*/ 509 h 521"/>
                <a:gd name="T28" fmla="*/ 13 w 36"/>
                <a:gd name="T29" fmla="*/ 510 h 521"/>
                <a:gd name="T30" fmla="*/ 17 w 36"/>
                <a:gd name="T31" fmla="*/ 511 h 521"/>
                <a:gd name="T32" fmla="*/ 21 w 36"/>
                <a:gd name="T33" fmla="*/ 513 h 521"/>
                <a:gd name="T34" fmla="*/ 26 w 36"/>
                <a:gd name="T35" fmla="*/ 514 h 521"/>
                <a:gd name="T36" fmla="*/ 30 w 36"/>
                <a:gd name="T37" fmla="*/ 517 h 521"/>
                <a:gd name="T38" fmla="*/ 35 w 36"/>
                <a:gd name="T39" fmla="*/ 520 h 521"/>
                <a:gd name="T40" fmla="*/ 33 w 36"/>
                <a:gd name="T41" fmla="*/ 500 h 521"/>
                <a:gd name="T42" fmla="*/ 31 w 36"/>
                <a:gd name="T43" fmla="*/ 476 h 521"/>
                <a:gd name="T44" fmla="*/ 28 w 36"/>
                <a:gd name="T45" fmla="*/ 453 h 521"/>
                <a:gd name="T46" fmla="*/ 28 w 36"/>
                <a:gd name="T47" fmla="*/ 443 h 521"/>
                <a:gd name="T48" fmla="*/ 16 w 36"/>
                <a:gd name="T49" fmla="*/ 429 h 521"/>
                <a:gd name="T50" fmla="*/ 13 w 36"/>
                <a:gd name="T51" fmla="*/ 334 h 521"/>
                <a:gd name="T52" fmla="*/ 11 w 36"/>
                <a:gd name="T53" fmla="*/ 210 h 521"/>
                <a:gd name="T54" fmla="*/ 13 w 36"/>
                <a:gd name="T55" fmla="*/ 89 h 521"/>
                <a:gd name="T56" fmla="*/ 21 w 36"/>
                <a:gd name="T5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521">
                  <a:moveTo>
                    <a:pt x="21" y="0"/>
                  </a:moveTo>
                  <a:lnTo>
                    <a:pt x="19" y="1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6" y="3"/>
                  </a:lnTo>
                  <a:lnTo>
                    <a:pt x="15" y="10"/>
                  </a:lnTo>
                  <a:lnTo>
                    <a:pt x="14" y="23"/>
                  </a:lnTo>
                  <a:lnTo>
                    <a:pt x="4" y="134"/>
                  </a:lnTo>
                  <a:lnTo>
                    <a:pt x="1" y="289"/>
                  </a:lnTo>
                  <a:lnTo>
                    <a:pt x="0" y="431"/>
                  </a:lnTo>
                  <a:lnTo>
                    <a:pt x="0" y="509"/>
                  </a:lnTo>
                  <a:lnTo>
                    <a:pt x="4" y="509"/>
                  </a:lnTo>
                  <a:lnTo>
                    <a:pt x="9" y="509"/>
                  </a:lnTo>
                  <a:lnTo>
                    <a:pt x="13" y="510"/>
                  </a:lnTo>
                  <a:lnTo>
                    <a:pt x="17" y="511"/>
                  </a:lnTo>
                  <a:lnTo>
                    <a:pt x="21" y="513"/>
                  </a:lnTo>
                  <a:lnTo>
                    <a:pt x="26" y="514"/>
                  </a:lnTo>
                  <a:lnTo>
                    <a:pt x="30" y="517"/>
                  </a:lnTo>
                  <a:lnTo>
                    <a:pt x="35" y="520"/>
                  </a:lnTo>
                  <a:lnTo>
                    <a:pt x="33" y="500"/>
                  </a:lnTo>
                  <a:lnTo>
                    <a:pt x="31" y="476"/>
                  </a:lnTo>
                  <a:lnTo>
                    <a:pt x="28" y="453"/>
                  </a:lnTo>
                  <a:lnTo>
                    <a:pt x="28" y="443"/>
                  </a:lnTo>
                  <a:lnTo>
                    <a:pt x="16" y="429"/>
                  </a:lnTo>
                  <a:lnTo>
                    <a:pt x="13" y="334"/>
                  </a:lnTo>
                  <a:lnTo>
                    <a:pt x="11" y="210"/>
                  </a:lnTo>
                  <a:lnTo>
                    <a:pt x="13" y="89"/>
                  </a:lnTo>
                  <a:lnTo>
                    <a:pt x="21" y="0"/>
                  </a:lnTo>
                </a:path>
              </a:pathLst>
            </a:custGeom>
            <a:solidFill>
              <a:srgbClr val="B6B6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229" name="Freeform 197"/>
            <p:cNvSpPr>
              <a:spLocks/>
            </p:cNvSpPr>
            <p:nvPr/>
          </p:nvSpPr>
          <p:spPr bwMode="auto">
            <a:xfrm rot="94872">
              <a:off x="4746" y="3813"/>
              <a:ext cx="360" cy="43"/>
            </a:xfrm>
            <a:custGeom>
              <a:avLst/>
              <a:gdLst>
                <a:gd name="T0" fmla="*/ 154 w 307"/>
                <a:gd name="T1" fmla="*/ 59 h 60"/>
                <a:gd name="T2" fmla="*/ 130 w 307"/>
                <a:gd name="T3" fmla="*/ 58 h 60"/>
                <a:gd name="T4" fmla="*/ 109 w 307"/>
                <a:gd name="T5" fmla="*/ 56 h 60"/>
                <a:gd name="T6" fmla="*/ 89 w 307"/>
                <a:gd name="T7" fmla="*/ 54 h 60"/>
                <a:gd name="T8" fmla="*/ 71 w 307"/>
                <a:gd name="T9" fmla="*/ 53 h 60"/>
                <a:gd name="T10" fmla="*/ 55 w 307"/>
                <a:gd name="T11" fmla="*/ 51 h 60"/>
                <a:gd name="T12" fmla="*/ 41 w 307"/>
                <a:gd name="T13" fmla="*/ 48 h 60"/>
                <a:gd name="T14" fmla="*/ 28 w 307"/>
                <a:gd name="T15" fmla="*/ 45 h 60"/>
                <a:gd name="T16" fmla="*/ 19 w 307"/>
                <a:gd name="T17" fmla="*/ 43 h 60"/>
                <a:gd name="T18" fmla="*/ 11 w 307"/>
                <a:gd name="T19" fmla="*/ 40 h 60"/>
                <a:gd name="T20" fmla="*/ 5 w 307"/>
                <a:gd name="T21" fmla="*/ 36 h 60"/>
                <a:gd name="T22" fmla="*/ 1 w 307"/>
                <a:gd name="T23" fmla="*/ 34 h 60"/>
                <a:gd name="T24" fmla="*/ 0 w 307"/>
                <a:gd name="T25" fmla="*/ 31 h 60"/>
                <a:gd name="T26" fmla="*/ 2 w 307"/>
                <a:gd name="T27" fmla="*/ 27 h 60"/>
                <a:gd name="T28" fmla="*/ 6 w 307"/>
                <a:gd name="T29" fmla="*/ 25 h 60"/>
                <a:gd name="T30" fmla="*/ 13 w 307"/>
                <a:gd name="T31" fmla="*/ 21 h 60"/>
                <a:gd name="T32" fmla="*/ 21 w 307"/>
                <a:gd name="T33" fmla="*/ 19 h 60"/>
                <a:gd name="T34" fmla="*/ 109 w 307"/>
                <a:gd name="T35" fmla="*/ 0 h 60"/>
                <a:gd name="T36" fmla="*/ 105 w 307"/>
                <a:gd name="T37" fmla="*/ 1 h 60"/>
                <a:gd name="T38" fmla="*/ 105 w 307"/>
                <a:gd name="T39" fmla="*/ 3 h 60"/>
                <a:gd name="T40" fmla="*/ 107 w 307"/>
                <a:gd name="T41" fmla="*/ 5 h 60"/>
                <a:gd name="T42" fmla="*/ 113 w 307"/>
                <a:gd name="T43" fmla="*/ 6 h 60"/>
                <a:gd name="T44" fmla="*/ 119 w 307"/>
                <a:gd name="T45" fmla="*/ 7 h 60"/>
                <a:gd name="T46" fmla="*/ 128 w 307"/>
                <a:gd name="T47" fmla="*/ 8 h 60"/>
                <a:gd name="T48" fmla="*/ 140 w 307"/>
                <a:gd name="T49" fmla="*/ 9 h 60"/>
                <a:gd name="T50" fmla="*/ 154 w 307"/>
                <a:gd name="T51" fmla="*/ 9 h 60"/>
                <a:gd name="T52" fmla="*/ 167 w 307"/>
                <a:gd name="T53" fmla="*/ 9 h 60"/>
                <a:gd name="T54" fmla="*/ 179 w 307"/>
                <a:gd name="T55" fmla="*/ 8 h 60"/>
                <a:gd name="T56" fmla="*/ 188 w 307"/>
                <a:gd name="T57" fmla="*/ 7 h 60"/>
                <a:gd name="T58" fmla="*/ 195 w 307"/>
                <a:gd name="T59" fmla="*/ 6 h 60"/>
                <a:gd name="T60" fmla="*/ 200 w 307"/>
                <a:gd name="T61" fmla="*/ 5 h 60"/>
                <a:gd name="T62" fmla="*/ 203 w 307"/>
                <a:gd name="T63" fmla="*/ 3 h 60"/>
                <a:gd name="T64" fmla="*/ 203 w 307"/>
                <a:gd name="T65" fmla="*/ 1 h 60"/>
                <a:gd name="T66" fmla="*/ 199 w 307"/>
                <a:gd name="T67" fmla="*/ 0 h 60"/>
                <a:gd name="T68" fmla="*/ 286 w 307"/>
                <a:gd name="T69" fmla="*/ 19 h 60"/>
                <a:gd name="T70" fmla="*/ 295 w 307"/>
                <a:gd name="T71" fmla="*/ 21 h 60"/>
                <a:gd name="T72" fmla="*/ 301 w 307"/>
                <a:gd name="T73" fmla="*/ 25 h 60"/>
                <a:gd name="T74" fmla="*/ 305 w 307"/>
                <a:gd name="T75" fmla="*/ 27 h 60"/>
                <a:gd name="T76" fmla="*/ 306 w 307"/>
                <a:gd name="T77" fmla="*/ 31 h 60"/>
                <a:gd name="T78" fmla="*/ 305 w 307"/>
                <a:gd name="T79" fmla="*/ 34 h 60"/>
                <a:gd name="T80" fmla="*/ 301 w 307"/>
                <a:gd name="T81" fmla="*/ 36 h 60"/>
                <a:gd name="T82" fmla="*/ 295 w 307"/>
                <a:gd name="T83" fmla="*/ 40 h 60"/>
                <a:gd name="T84" fmla="*/ 287 w 307"/>
                <a:gd name="T85" fmla="*/ 43 h 60"/>
                <a:gd name="T86" fmla="*/ 278 w 307"/>
                <a:gd name="T87" fmla="*/ 45 h 60"/>
                <a:gd name="T88" fmla="*/ 266 w 307"/>
                <a:gd name="T89" fmla="*/ 48 h 60"/>
                <a:gd name="T90" fmla="*/ 252 w 307"/>
                <a:gd name="T91" fmla="*/ 51 h 60"/>
                <a:gd name="T92" fmla="*/ 235 w 307"/>
                <a:gd name="T93" fmla="*/ 53 h 60"/>
                <a:gd name="T94" fmla="*/ 218 w 307"/>
                <a:gd name="T95" fmla="*/ 54 h 60"/>
                <a:gd name="T96" fmla="*/ 198 w 307"/>
                <a:gd name="T97" fmla="*/ 56 h 60"/>
                <a:gd name="T98" fmla="*/ 177 w 307"/>
                <a:gd name="T99" fmla="*/ 58 h 60"/>
                <a:gd name="T100" fmla="*/ 154 w 307"/>
                <a:gd name="T101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7" h="60">
                  <a:moveTo>
                    <a:pt x="154" y="59"/>
                  </a:moveTo>
                  <a:lnTo>
                    <a:pt x="130" y="58"/>
                  </a:lnTo>
                  <a:lnTo>
                    <a:pt x="109" y="56"/>
                  </a:lnTo>
                  <a:lnTo>
                    <a:pt x="89" y="54"/>
                  </a:lnTo>
                  <a:lnTo>
                    <a:pt x="71" y="53"/>
                  </a:lnTo>
                  <a:lnTo>
                    <a:pt x="55" y="51"/>
                  </a:lnTo>
                  <a:lnTo>
                    <a:pt x="41" y="48"/>
                  </a:lnTo>
                  <a:lnTo>
                    <a:pt x="28" y="45"/>
                  </a:lnTo>
                  <a:lnTo>
                    <a:pt x="19" y="43"/>
                  </a:lnTo>
                  <a:lnTo>
                    <a:pt x="11" y="40"/>
                  </a:lnTo>
                  <a:lnTo>
                    <a:pt x="5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6" y="25"/>
                  </a:lnTo>
                  <a:lnTo>
                    <a:pt x="13" y="21"/>
                  </a:lnTo>
                  <a:lnTo>
                    <a:pt x="21" y="19"/>
                  </a:lnTo>
                  <a:lnTo>
                    <a:pt x="109" y="0"/>
                  </a:lnTo>
                  <a:lnTo>
                    <a:pt x="105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13" y="6"/>
                  </a:lnTo>
                  <a:lnTo>
                    <a:pt x="119" y="7"/>
                  </a:lnTo>
                  <a:lnTo>
                    <a:pt x="128" y="8"/>
                  </a:lnTo>
                  <a:lnTo>
                    <a:pt x="140" y="9"/>
                  </a:lnTo>
                  <a:lnTo>
                    <a:pt x="154" y="9"/>
                  </a:lnTo>
                  <a:lnTo>
                    <a:pt x="167" y="9"/>
                  </a:lnTo>
                  <a:lnTo>
                    <a:pt x="179" y="8"/>
                  </a:lnTo>
                  <a:lnTo>
                    <a:pt x="188" y="7"/>
                  </a:lnTo>
                  <a:lnTo>
                    <a:pt x="195" y="6"/>
                  </a:lnTo>
                  <a:lnTo>
                    <a:pt x="200" y="5"/>
                  </a:lnTo>
                  <a:lnTo>
                    <a:pt x="203" y="3"/>
                  </a:lnTo>
                  <a:lnTo>
                    <a:pt x="203" y="1"/>
                  </a:lnTo>
                  <a:lnTo>
                    <a:pt x="199" y="0"/>
                  </a:lnTo>
                  <a:lnTo>
                    <a:pt x="286" y="19"/>
                  </a:lnTo>
                  <a:lnTo>
                    <a:pt x="295" y="21"/>
                  </a:lnTo>
                  <a:lnTo>
                    <a:pt x="301" y="25"/>
                  </a:lnTo>
                  <a:lnTo>
                    <a:pt x="305" y="27"/>
                  </a:lnTo>
                  <a:lnTo>
                    <a:pt x="306" y="31"/>
                  </a:lnTo>
                  <a:lnTo>
                    <a:pt x="305" y="34"/>
                  </a:lnTo>
                  <a:lnTo>
                    <a:pt x="301" y="36"/>
                  </a:lnTo>
                  <a:lnTo>
                    <a:pt x="295" y="40"/>
                  </a:lnTo>
                  <a:lnTo>
                    <a:pt x="287" y="43"/>
                  </a:lnTo>
                  <a:lnTo>
                    <a:pt x="278" y="45"/>
                  </a:lnTo>
                  <a:lnTo>
                    <a:pt x="266" y="48"/>
                  </a:lnTo>
                  <a:lnTo>
                    <a:pt x="252" y="51"/>
                  </a:lnTo>
                  <a:lnTo>
                    <a:pt x="235" y="53"/>
                  </a:lnTo>
                  <a:lnTo>
                    <a:pt x="218" y="54"/>
                  </a:lnTo>
                  <a:lnTo>
                    <a:pt x="198" y="56"/>
                  </a:lnTo>
                  <a:lnTo>
                    <a:pt x="177" y="58"/>
                  </a:lnTo>
                  <a:lnTo>
                    <a:pt x="154" y="59"/>
                  </a:lnTo>
                </a:path>
              </a:pathLst>
            </a:custGeom>
            <a:solidFill>
              <a:srgbClr val="B6B6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230" name="Freeform 198"/>
            <p:cNvSpPr>
              <a:spLocks/>
            </p:cNvSpPr>
            <p:nvPr/>
          </p:nvSpPr>
          <p:spPr bwMode="auto">
            <a:xfrm rot="94872">
              <a:off x="4608" y="2832"/>
              <a:ext cx="676" cy="1052"/>
            </a:xfrm>
            <a:custGeom>
              <a:avLst/>
              <a:gdLst>
                <a:gd name="T0" fmla="*/ 345 w 578"/>
                <a:gd name="T1" fmla="*/ 1447 h 1448"/>
                <a:gd name="T2" fmla="*/ 421 w 578"/>
                <a:gd name="T3" fmla="*/ 1443 h 1448"/>
                <a:gd name="T4" fmla="*/ 484 w 578"/>
                <a:gd name="T5" fmla="*/ 1437 h 1448"/>
                <a:gd name="T6" fmla="*/ 530 w 578"/>
                <a:gd name="T7" fmla="*/ 1427 h 1448"/>
                <a:gd name="T8" fmla="*/ 557 w 578"/>
                <a:gd name="T9" fmla="*/ 1416 h 1448"/>
                <a:gd name="T10" fmla="*/ 562 w 578"/>
                <a:gd name="T11" fmla="*/ 1402 h 1448"/>
                <a:gd name="T12" fmla="*/ 526 w 578"/>
                <a:gd name="T13" fmla="*/ 1388 h 1448"/>
                <a:gd name="T14" fmla="*/ 459 w 578"/>
                <a:gd name="T15" fmla="*/ 1376 h 1448"/>
                <a:gd name="T16" fmla="*/ 335 w 578"/>
                <a:gd name="T17" fmla="*/ 1351 h 1448"/>
                <a:gd name="T18" fmla="*/ 335 w 578"/>
                <a:gd name="T19" fmla="*/ 1314 h 1448"/>
                <a:gd name="T20" fmla="*/ 312 w 578"/>
                <a:gd name="T21" fmla="*/ 1004 h 1448"/>
                <a:gd name="T22" fmla="*/ 322 w 578"/>
                <a:gd name="T23" fmla="*/ 785 h 1448"/>
                <a:gd name="T24" fmla="*/ 325 w 578"/>
                <a:gd name="T25" fmla="*/ 781 h 1448"/>
                <a:gd name="T26" fmla="*/ 344 w 578"/>
                <a:gd name="T27" fmla="*/ 764 h 1448"/>
                <a:gd name="T28" fmla="*/ 343 w 578"/>
                <a:gd name="T29" fmla="*/ 749 h 1448"/>
                <a:gd name="T30" fmla="*/ 338 w 578"/>
                <a:gd name="T31" fmla="*/ 742 h 1448"/>
                <a:gd name="T32" fmla="*/ 338 w 578"/>
                <a:gd name="T33" fmla="*/ 729 h 1448"/>
                <a:gd name="T34" fmla="*/ 355 w 578"/>
                <a:gd name="T35" fmla="*/ 716 h 1448"/>
                <a:gd name="T36" fmla="*/ 418 w 578"/>
                <a:gd name="T37" fmla="*/ 675 h 1448"/>
                <a:gd name="T38" fmla="*/ 521 w 578"/>
                <a:gd name="T39" fmla="*/ 553 h 1448"/>
                <a:gd name="T40" fmla="*/ 569 w 578"/>
                <a:gd name="T41" fmla="*/ 412 h 1448"/>
                <a:gd name="T42" fmla="*/ 576 w 578"/>
                <a:gd name="T43" fmla="*/ 267 h 1448"/>
                <a:gd name="T44" fmla="*/ 557 w 578"/>
                <a:gd name="T45" fmla="*/ 132 h 1448"/>
                <a:gd name="T46" fmla="*/ 526 w 578"/>
                <a:gd name="T47" fmla="*/ 18 h 1448"/>
                <a:gd name="T48" fmla="*/ 516 w 578"/>
                <a:gd name="T49" fmla="*/ 13 h 1448"/>
                <a:gd name="T50" fmla="*/ 486 w 578"/>
                <a:gd name="T51" fmla="*/ 8 h 1448"/>
                <a:gd name="T52" fmla="*/ 440 w 578"/>
                <a:gd name="T53" fmla="*/ 4 h 1448"/>
                <a:gd name="T54" fmla="*/ 382 w 578"/>
                <a:gd name="T55" fmla="*/ 2 h 1448"/>
                <a:gd name="T56" fmla="*/ 313 w 578"/>
                <a:gd name="T57" fmla="*/ 0 h 1448"/>
                <a:gd name="T58" fmla="*/ 241 w 578"/>
                <a:gd name="T59" fmla="*/ 0 h 1448"/>
                <a:gd name="T60" fmla="*/ 176 w 578"/>
                <a:gd name="T61" fmla="*/ 2 h 1448"/>
                <a:gd name="T62" fmla="*/ 121 w 578"/>
                <a:gd name="T63" fmla="*/ 5 h 1448"/>
                <a:gd name="T64" fmla="*/ 81 w 578"/>
                <a:gd name="T65" fmla="*/ 9 h 1448"/>
                <a:gd name="T66" fmla="*/ 56 w 578"/>
                <a:gd name="T67" fmla="*/ 15 h 1448"/>
                <a:gd name="T68" fmla="*/ 41 w 578"/>
                <a:gd name="T69" fmla="*/ 52 h 1448"/>
                <a:gd name="T70" fmla="*/ 12 w 578"/>
                <a:gd name="T71" fmla="*/ 174 h 1448"/>
                <a:gd name="T72" fmla="*/ 0 w 578"/>
                <a:gd name="T73" fmla="*/ 315 h 1448"/>
                <a:gd name="T74" fmla="*/ 20 w 578"/>
                <a:gd name="T75" fmla="*/ 460 h 1448"/>
                <a:gd name="T76" fmla="*/ 85 w 578"/>
                <a:gd name="T77" fmla="*/ 596 h 1448"/>
                <a:gd name="T78" fmla="*/ 210 w 578"/>
                <a:gd name="T79" fmla="*/ 709 h 1448"/>
                <a:gd name="T80" fmla="*/ 229 w 578"/>
                <a:gd name="T81" fmla="*/ 720 h 1448"/>
                <a:gd name="T82" fmla="*/ 243 w 578"/>
                <a:gd name="T83" fmla="*/ 734 h 1448"/>
                <a:gd name="T84" fmla="*/ 240 w 578"/>
                <a:gd name="T85" fmla="*/ 741 h 1448"/>
                <a:gd name="T86" fmla="*/ 233 w 578"/>
                <a:gd name="T87" fmla="*/ 753 h 1448"/>
                <a:gd name="T88" fmla="*/ 238 w 578"/>
                <a:gd name="T89" fmla="*/ 770 h 1448"/>
                <a:gd name="T90" fmla="*/ 254 w 578"/>
                <a:gd name="T91" fmla="*/ 782 h 1448"/>
                <a:gd name="T92" fmla="*/ 256 w 578"/>
                <a:gd name="T93" fmla="*/ 788 h 1448"/>
                <a:gd name="T94" fmla="*/ 260 w 578"/>
                <a:gd name="T95" fmla="*/ 1144 h 1448"/>
                <a:gd name="T96" fmla="*/ 238 w 578"/>
                <a:gd name="T97" fmla="*/ 1326 h 1448"/>
                <a:gd name="T98" fmla="*/ 147 w 578"/>
                <a:gd name="T99" fmla="*/ 1373 h 1448"/>
                <a:gd name="T100" fmla="*/ 94 w 578"/>
                <a:gd name="T101" fmla="*/ 1380 h 1448"/>
                <a:gd name="T102" fmla="*/ 36 w 578"/>
                <a:gd name="T103" fmla="*/ 1393 h 1448"/>
                <a:gd name="T104" fmla="*/ 15 w 578"/>
                <a:gd name="T105" fmla="*/ 1408 h 1448"/>
                <a:gd name="T106" fmla="*/ 28 w 578"/>
                <a:gd name="T107" fmla="*/ 1420 h 1448"/>
                <a:gd name="T108" fmla="*/ 62 w 578"/>
                <a:gd name="T109" fmla="*/ 1431 h 1448"/>
                <a:gd name="T110" fmla="*/ 114 w 578"/>
                <a:gd name="T111" fmla="*/ 1439 h 1448"/>
                <a:gd name="T112" fmla="*/ 181 w 578"/>
                <a:gd name="T113" fmla="*/ 1445 h 1448"/>
                <a:gd name="T114" fmla="*/ 260 w 578"/>
                <a:gd name="T115" fmla="*/ 1447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8" h="1448">
                  <a:moveTo>
                    <a:pt x="289" y="1447"/>
                  </a:moveTo>
                  <a:lnTo>
                    <a:pt x="318" y="1447"/>
                  </a:lnTo>
                  <a:lnTo>
                    <a:pt x="345" y="1447"/>
                  </a:lnTo>
                  <a:lnTo>
                    <a:pt x="372" y="1446"/>
                  </a:lnTo>
                  <a:lnTo>
                    <a:pt x="398" y="1445"/>
                  </a:lnTo>
                  <a:lnTo>
                    <a:pt x="421" y="1443"/>
                  </a:lnTo>
                  <a:lnTo>
                    <a:pt x="443" y="1441"/>
                  </a:lnTo>
                  <a:lnTo>
                    <a:pt x="464" y="1439"/>
                  </a:lnTo>
                  <a:lnTo>
                    <a:pt x="484" y="1437"/>
                  </a:lnTo>
                  <a:lnTo>
                    <a:pt x="501" y="1433"/>
                  </a:lnTo>
                  <a:lnTo>
                    <a:pt x="517" y="1431"/>
                  </a:lnTo>
                  <a:lnTo>
                    <a:pt x="530" y="1427"/>
                  </a:lnTo>
                  <a:lnTo>
                    <a:pt x="541" y="1423"/>
                  </a:lnTo>
                  <a:lnTo>
                    <a:pt x="550" y="1420"/>
                  </a:lnTo>
                  <a:lnTo>
                    <a:pt x="557" y="1416"/>
                  </a:lnTo>
                  <a:lnTo>
                    <a:pt x="562" y="1412"/>
                  </a:lnTo>
                  <a:lnTo>
                    <a:pt x="563" y="1408"/>
                  </a:lnTo>
                  <a:lnTo>
                    <a:pt x="562" y="1402"/>
                  </a:lnTo>
                  <a:lnTo>
                    <a:pt x="554" y="1398"/>
                  </a:lnTo>
                  <a:lnTo>
                    <a:pt x="542" y="1393"/>
                  </a:lnTo>
                  <a:lnTo>
                    <a:pt x="526" y="1388"/>
                  </a:lnTo>
                  <a:lnTo>
                    <a:pt x="506" y="1384"/>
                  </a:lnTo>
                  <a:lnTo>
                    <a:pt x="484" y="1380"/>
                  </a:lnTo>
                  <a:lnTo>
                    <a:pt x="459" y="1376"/>
                  </a:lnTo>
                  <a:lnTo>
                    <a:pt x="433" y="1373"/>
                  </a:lnTo>
                  <a:lnTo>
                    <a:pt x="432" y="1373"/>
                  </a:lnTo>
                  <a:lnTo>
                    <a:pt x="335" y="1351"/>
                  </a:lnTo>
                  <a:lnTo>
                    <a:pt x="341" y="1337"/>
                  </a:lnTo>
                  <a:lnTo>
                    <a:pt x="340" y="1326"/>
                  </a:lnTo>
                  <a:lnTo>
                    <a:pt x="335" y="1314"/>
                  </a:lnTo>
                  <a:lnTo>
                    <a:pt x="332" y="1294"/>
                  </a:lnTo>
                  <a:lnTo>
                    <a:pt x="318" y="1144"/>
                  </a:lnTo>
                  <a:lnTo>
                    <a:pt x="312" y="1004"/>
                  </a:lnTo>
                  <a:lnTo>
                    <a:pt x="313" y="881"/>
                  </a:lnTo>
                  <a:lnTo>
                    <a:pt x="322" y="788"/>
                  </a:lnTo>
                  <a:lnTo>
                    <a:pt x="322" y="785"/>
                  </a:lnTo>
                  <a:lnTo>
                    <a:pt x="323" y="784"/>
                  </a:lnTo>
                  <a:lnTo>
                    <a:pt x="324" y="782"/>
                  </a:lnTo>
                  <a:lnTo>
                    <a:pt x="325" y="781"/>
                  </a:lnTo>
                  <a:lnTo>
                    <a:pt x="334" y="777"/>
                  </a:lnTo>
                  <a:lnTo>
                    <a:pt x="340" y="770"/>
                  </a:lnTo>
                  <a:lnTo>
                    <a:pt x="344" y="764"/>
                  </a:lnTo>
                  <a:lnTo>
                    <a:pt x="346" y="757"/>
                  </a:lnTo>
                  <a:lnTo>
                    <a:pt x="345" y="753"/>
                  </a:lnTo>
                  <a:lnTo>
                    <a:pt x="343" y="749"/>
                  </a:lnTo>
                  <a:lnTo>
                    <a:pt x="341" y="745"/>
                  </a:lnTo>
                  <a:lnTo>
                    <a:pt x="338" y="741"/>
                  </a:lnTo>
                  <a:lnTo>
                    <a:pt x="338" y="742"/>
                  </a:lnTo>
                  <a:lnTo>
                    <a:pt x="335" y="738"/>
                  </a:lnTo>
                  <a:lnTo>
                    <a:pt x="335" y="734"/>
                  </a:lnTo>
                  <a:lnTo>
                    <a:pt x="338" y="729"/>
                  </a:lnTo>
                  <a:lnTo>
                    <a:pt x="343" y="725"/>
                  </a:lnTo>
                  <a:lnTo>
                    <a:pt x="349" y="720"/>
                  </a:lnTo>
                  <a:lnTo>
                    <a:pt x="355" y="716"/>
                  </a:lnTo>
                  <a:lnTo>
                    <a:pt x="362" y="713"/>
                  </a:lnTo>
                  <a:lnTo>
                    <a:pt x="368" y="709"/>
                  </a:lnTo>
                  <a:lnTo>
                    <a:pt x="418" y="675"/>
                  </a:lnTo>
                  <a:lnTo>
                    <a:pt x="459" y="637"/>
                  </a:lnTo>
                  <a:lnTo>
                    <a:pt x="493" y="596"/>
                  </a:lnTo>
                  <a:lnTo>
                    <a:pt x="521" y="553"/>
                  </a:lnTo>
                  <a:lnTo>
                    <a:pt x="542" y="507"/>
                  </a:lnTo>
                  <a:lnTo>
                    <a:pt x="558" y="460"/>
                  </a:lnTo>
                  <a:lnTo>
                    <a:pt x="569" y="412"/>
                  </a:lnTo>
                  <a:lnTo>
                    <a:pt x="576" y="363"/>
                  </a:lnTo>
                  <a:lnTo>
                    <a:pt x="577" y="315"/>
                  </a:lnTo>
                  <a:lnTo>
                    <a:pt x="576" y="267"/>
                  </a:lnTo>
                  <a:lnTo>
                    <a:pt x="572" y="219"/>
                  </a:lnTo>
                  <a:lnTo>
                    <a:pt x="566" y="174"/>
                  </a:lnTo>
                  <a:lnTo>
                    <a:pt x="557" y="132"/>
                  </a:lnTo>
                  <a:lnTo>
                    <a:pt x="548" y="91"/>
                  </a:lnTo>
                  <a:lnTo>
                    <a:pt x="537" y="52"/>
                  </a:lnTo>
                  <a:lnTo>
                    <a:pt x="526" y="18"/>
                  </a:lnTo>
                  <a:lnTo>
                    <a:pt x="526" y="16"/>
                  </a:lnTo>
                  <a:lnTo>
                    <a:pt x="522" y="15"/>
                  </a:lnTo>
                  <a:lnTo>
                    <a:pt x="516" y="13"/>
                  </a:lnTo>
                  <a:lnTo>
                    <a:pt x="508" y="11"/>
                  </a:lnTo>
                  <a:lnTo>
                    <a:pt x="498" y="9"/>
                  </a:lnTo>
                  <a:lnTo>
                    <a:pt x="486" y="8"/>
                  </a:lnTo>
                  <a:lnTo>
                    <a:pt x="472" y="7"/>
                  </a:lnTo>
                  <a:lnTo>
                    <a:pt x="457" y="5"/>
                  </a:lnTo>
                  <a:lnTo>
                    <a:pt x="440" y="4"/>
                  </a:lnTo>
                  <a:lnTo>
                    <a:pt x="422" y="3"/>
                  </a:lnTo>
                  <a:lnTo>
                    <a:pt x="402" y="2"/>
                  </a:lnTo>
                  <a:lnTo>
                    <a:pt x="382" y="2"/>
                  </a:lnTo>
                  <a:lnTo>
                    <a:pt x="360" y="1"/>
                  </a:lnTo>
                  <a:lnTo>
                    <a:pt x="337" y="0"/>
                  </a:lnTo>
                  <a:lnTo>
                    <a:pt x="313" y="0"/>
                  </a:lnTo>
                  <a:lnTo>
                    <a:pt x="289" y="0"/>
                  </a:lnTo>
                  <a:lnTo>
                    <a:pt x="264" y="0"/>
                  </a:lnTo>
                  <a:lnTo>
                    <a:pt x="241" y="0"/>
                  </a:lnTo>
                  <a:lnTo>
                    <a:pt x="218" y="1"/>
                  </a:lnTo>
                  <a:lnTo>
                    <a:pt x="197" y="2"/>
                  </a:lnTo>
                  <a:lnTo>
                    <a:pt x="176" y="2"/>
                  </a:lnTo>
                  <a:lnTo>
                    <a:pt x="156" y="3"/>
                  </a:lnTo>
                  <a:lnTo>
                    <a:pt x="138" y="4"/>
                  </a:lnTo>
                  <a:lnTo>
                    <a:pt x="121" y="5"/>
                  </a:lnTo>
                  <a:lnTo>
                    <a:pt x="106" y="7"/>
                  </a:lnTo>
                  <a:lnTo>
                    <a:pt x="92" y="8"/>
                  </a:lnTo>
                  <a:lnTo>
                    <a:pt x="81" y="9"/>
                  </a:lnTo>
                  <a:lnTo>
                    <a:pt x="70" y="11"/>
                  </a:lnTo>
                  <a:lnTo>
                    <a:pt x="62" y="13"/>
                  </a:lnTo>
                  <a:lnTo>
                    <a:pt x="56" y="15"/>
                  </a:lnTo>
                  <a:lnTo>
                    <a:pt x="53" y="16"/>
                  </a:lnTo>
                  <a:lnTo>
                    <a:pt x="52" y="18"/>
                  </a:lnTo>
                  <a:lnTo>
                    <a:pt x="41" y="52"/>
                  </a:lnTo>
                  <a:lnTo>
                    <a:pt x="31" y="91"/>
                  </a:lnTo>
                  <a:lnTo>
                    <a:pt x="20" y="132"/>
                  </a:lnTo>
                  <a:lnTo>
                    <a:pt x="12" y="174"/>
                  </a:lnTo>
                  <a:lnTo>
                    <a:pt x="5" y="219"/>
                  </a:lnTo>
                  <a:lnTo>
                    <a:pt x="2" y="267"/>
                  </a:lnTo>
                  <a:lnTo>
                    <a:pt x="0" y="315"/>
                  </a:lnTo>
                  <a:lnTo>
                    <a:pt x="3" y="363"/>
                  </a:lnTo>
                  <a:lnTo>
                    <a:pt x="9" y="412"/>
                  </a:lnTo>
                  <a:lnTo>
                    <a:pt x="20" y="460"/>
                  </a:lnTo>
                  <a:lnTo>
                    <a:pt x="36" y="507"/>
                  </a:lnTo>
                  <a:lnTo>
                    <a:pt x="57" y="553"/>
                  </a:lnTo>
                  <a:lnTo>
                    <a:pt x="85" y="596"/>
                  </a:lnTo>
                  <a:lnTo>
                    <a:pt x="119" y="637"/>
                  </a:lnTo>
                  <a:lnTo>
                    <a:pt x="161" y="675"/>
                  </a:lnTo>
                  <a:lnTo>
                    <a:pt x="210" y="709"/>
                  </a:lnTo>
                  <a:lnTo>
                    <a:pt x="216" y="713"/>
                  </a:lnTo>
                  <a:lnTo>
                    <a:pt x="223" y="716"/>
                  </a:lnTo>
                  <a:lnTo>
                    <a:pt x="229" y="720"/>
                  </a:lnTo>
                  <a:lnTo>
                    <a:pt x="235" y="725"/>
                  </a:lnTo>
                  <a:lnTo>
                    <a:pt x="240" y="729"/>
                  </a:lnTo>
                  <a:lnTo>
                    <a:pt x="243" y="734"/>
                  </a:lnTo>
                  <a:lnTo>
                    <a:pt x="243" y="738"/>
                  </a:lnTo>
                  <a:lnTo>
                    <a:pt x="240" y="742"/>
                  </a:lnTo>
                  <a:lnTo>
                    <a:pt x="240" y="741"/>
                  </a:lnTo>
                  <a:lnTo>
                    <a:pt x="237" y="745"/>
                  </a:lnTo>
                  <a:lnTo>
                    <a:pt x="234" y="749"/>
                  </a:lnTo>
                  <a:lnTo>
                    <a:pt x="233" y="753"/>
                  </a:lnTo>
                  <a:lnTo>
                    <a:pt x="233" y="757"/>
                  </a:lnTo>
                  <a:lnTo>
                    <a:pt x="234" y="764"/>
                  </a:lnTo>
                  <a:lnTo>
                    <a:pt x="238" y="770"/>
                  </a:lnTo>
                  <a:lnTo>
                    <a:pt x="245" y="777"/>
                  </a:lnTo>
                  <a:lnTo>
                    <a:pt x="253" y="781"/>
                  </a:lnTo>
                  <a:lnTo>
                    <a:pt x="254" y="782"/>
                  </a:lnTo>
                  <a:lnTo>
                    <a:pt x="255" y="784"/>
                  </a:lnTo>
                  <a:lnTo>
                    <a:pt x="256" y="785"/>
                  </a:lnTo>
                  <a:lnTo>
                    <a:pt x="256" y="788"/>
                  </a:lnTo>
                  <a:lnTo>
                    <a:pt x="264" y="881"/>
                  </a:lnTo>
                  <a:lnTo>
                    <a:pt x="266" y="1004"/>
                  </a:lnTo>
                  <a:lnTo>
                    <a:pt x="260" y="1144"/>
                  </a:lnTo>
                  <a:lnTo>
                    <a:pt x="247" y="1294"/>
                  </a:lnTo>
                  <a:lnTo>
                    <a:pt x="243" y="1314"/>
                  </a:lnTo>
                  <a:lnTo>
                    <a:pt x="238" y="1326"/>
                  </a:lnTo>
                  <a:lnTo>
                    <a:pt x="237" y="1337"/>
                  </a:lnTo>
                  <a:lnTo>
                    <a:pt x="242" y="1351"/>
                  </a:lnTo>
                  <a:lnTo>
                    <a:pt x="147" y="1373"/>
                  </a:lnTo>
                  <a:lnTo>
                    <a:pt x="146" y="1373"/>
                  </a:lnTo>
                  <a:lnTo>
                    <a:pt x="119" y="1376"/>
                  </a:lnTo>
                  <a:lnTo>
                    <a:pt x="94" y="1380"/>
                  </a:lnTo>
                  <a:lnTo>
                    <a:pt x="72" y="1384"/>
                  </a:lnTo>
                  <a:lnTo>
                    <a:pt x="52" y="1388"/>
                  </a:lnTo>
                  <a:lnTo>
                    <a:pt x="36" y="1393"/>
                  </a:lnTo>
                  <a:lnTo>
                    <a:pt x="24" y="1398"/>
                  </a:lnTo>
                  <a:lnTo>
                    <a:pt x="17" y="1402"/>
                  </a:lnTo>
                  <a:lnTo>
                    <a:pt x="15" y="1408"/>
                  </a:lnTo>
                  <a:lnTo>
                    <a:pt x="17" y="1412"/>
                  </a:lnTo>
                  <a:lnTo>
                    <a:pt x="21" y="1416"/>
                  </a:lnTo>
                  <a:lnTo>
                    <a:pt x="28" y="1420"/>
                  </a:lnTo>
                  <a:lnTo>
                    <a:pt x="37" y="1423"/>
                  </a:lnTo>
                  <a:lnTo>
                    <a:pt x="48" y="1427"/>
                  </a:lnTo>
                  <a:lnTo>
                    <a:pt x="62" y="1431"/>
                  </a:lnTo>
                  <a:lnTo>
                    <a:pt x="77" y="1433"/>
                  </a:lnTo>
                  <a:lnTo>
                    <a:pt x="95" y="1437"/>
                  </a:lnTo>
                  <a:lnTo>
                    <a:pt x="114" y="1439"/>
                  </a:lnTo>
                  <a:lnTo>
                    <a:pt x="134" y="1441"/>
                  </a:lnTo>
                  <a:lnTo>
                    <a:pt x="157" y="1443"/>
                  </a:lnTo>
                  <a:lnTo>
                    <a:pt x="181" y="1445"/>
                  </a:lnTo>
                  <a:lnTo>
                    <a:pt x="206" y="1446"/>
                  </a:lnTo>
                  <a:lnTo>
                    <a:pt x="233" y="1447"/>
                  </a:lnTo>
                  <a:lnTo>
                    <a:pt x="260" y="1447"/>
                  </a:lnTo>
                  <a:lnTo>
                    <a:pt x="289" y="144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8231" name="Group 199"/>
          <p:cNvGrpSpPr>
            <a:grpSpLocks/>
          </p:cNvGrpSpPr>
          <p:nvPr/>
        </p:nvGrpSpPr>
        <p:grpSpPr bwMode="auto">
          <a:xfrm>
            <a:off x="7124700" y="4533900"/>
            <a:ext cx="873125" cy="1552575"/>
            <a:chOff x="3902" y="308"/>
            <a:chExt cx="1189" cy="2298"/>
          </a:xfrm>
        </p:grpSpPr>
        <p:graphicFrame>
          <p:nvGraphicFramePr>
            <p:cNvPr id="428232" name="Object 20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902" y="308"/>
            <a:ext cx="1189" cy="2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252" name="ClipArt" r:id="rId4" imgW="1896840" imgH="3657600" progId="MS_ClipArt_Gallery.2">
                    <p:embed/>
                  </p:oleObj>
                </mc:Choice>
                <mc:Fallback>
                  <p:oleObj name="ClipArt" r:id="rId4" imgW="1896840" imgH="3657600" progId="MS_ClipArt_Gallery.2">
                    <p:embed/>
                    <p:pic>
                      <p:nvPicPr>
                        <p:cNvPr id="0" name="Object 20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2" y="308"/>
                          <a:ext cx="1189" cy="2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8233" name="Oval 201"/>
            <p:cNvSpPr>
              <a:spLocks noChangeArrowheads="1"/>
            </p:cNvSpPr>
            <p:nvPr/>
          </p:nvSpPr>
          <p:spPr bwMode="auto">
            <a:xfrm>
              <a:off x="4224" y="1056"/>
              <a:ext cx="690" cy="92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zh-CN" altLang="en-US" sz="1600" b="1" i="1">
                  <a:solidFill>
                    <a:srgbClr val="00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绿色</a:t>
              </a:r>
            </a:p>
            <a:p>
              <a:pPr algn="ctr"/>
              <a:r>
                <a:rPr lang="zh-CN" altLang="en-US" sz="1400" b="1" i="1">
                  <a:solidFill>
                    <a:srgbClr val="FFFF9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健康饮品</a:t>
              </a:r>
            </a:p>
          </p:txBody>
        </p:sp>
      </p:grpSp>
      <p:grpSp>
        <p:nvGrpSpPr>
          <p:cNvPr id="428237" name="Group 205"/>
          <p:cNvGrpSpPr>
            <a:grpSpLocks/>
          </p:cNvGrpSpPr>
          <p:nvPr/>
        </p:nvGrpSpPr>
        <p:grpSpPr bwMode="auto">
          <a:xfrm>
            <a:off x="6153150" y="4705350"/>
            <a:ext cx="873125" cy="1552575"/>
            <a:chOff x="3902" y="308"/>
            <a:chExt cx="1189" cy="2298"/>
          </a:xfrm>
        </p:grpSpPr>
        <p:graphicFrame>
          <p:nvGraphicFramePr>
            <p:cNvPr id="428238" name="Object 20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902" y="308"/>
            <a:ext cx="1189" cy="2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253" name="ClipArt" r:id="rId6" imgW="1896840" imgH="3657600" progId="MS_ClipArt_Gallery.2">
                    <p:embed/>
                  </p:oleObj>
                </mc:Choice>
                <mc:Fallback>
                  <p:oleObj name="ClipArt" r:id="rId6" imgW="1896840" imgH="3657600" progId="MS_ClipArt_Gallery.2">
                    <p:embed/>
                    <p:pic>
                      <p:nvPicPr>
                        <p:cNvPr id="0" name="Object 20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2" y="308"/>
                          <a:ext cx="1189" cy="2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8239" name="Oval 207"/>
            <p:cNvSpPr>
              <a:spLocks noChangeArrowheads="1"/>
            </p:cNvSpPr>
            <p:nvPr/>
          </p:nvSpPr>
          <p:spPr bwMode="auto">
            <a:xfrm>
              <a:off x="4224" y="1056"/>
              <a:ext cx="690" cy="92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zh-CN" altLang="en-US" sz="1600" b="1" i="1">
                  <a:solidFill>
                    <a:srgbClr val="00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绿色</a:t>
              </a:r>
            </a:p>
            <a:p>
              <a:pPr algn="ctr"/>
              <a:r>
                <a:rPr lang="zh-CN" altLang="en-US" sz="1400" b="1" i="1">
                  <a:solidFill>
                    <a:srgbClr val="FFFF9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健康饮品</a:t>
              </a:r>
            </a:p>
          </p:txBody>
        </p:sp>
      </p:grpSp>
      <p:sp>
        <p:nvSpPr>
          <p:cNvPr id="428247" name="AutoShape 215"/>
          <p:cNvSpPr>
            <a:spLocks noChangeArrowheads="1"/>
          </p:cNvSpPr>
          <p:nvPr/>
        </p:nvSpPr>
        <p:spPr bwMode="auto">
          <a:xfrm>
            <a:off x="4214813" y="5818188"/>
            <a:ext cx="1957387" cy="715962"/>
          </a:xfrm>
          <a:prstGeom prst="cloudCallout">
            <a:avLst>
              <a:gd name="adj1" fmla="val -97528"/>
              <a:gd name="adj2" fmla="val -27162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双侧检验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50" name="Rectangle 3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方差的卡</a:t>
            </a:r>
            <a:r>
              <a:rPr lang="zh-CN" altLang="en-US" sz="4000">
                <a:latin typeface="Arial" panose="020B0604020202020204" pitchFamily="34" charset="0"/>
              </a:rPr>
              <a:t>方 </a:t>
            </a:r>
            <a:r>
              <a:rPr lang="en-US" altLang="zh-CN" sz="4000">
                <a:latin typeface="Arial" panose="020B0604020202020204" pitchFamily="34" charset="0"/>
              </a:rPr>
              <a:t>(</a:t>
            </a:r>
            <a:r>
              <a:rPr lang="en-US" altLang="zh-CN" sz="4000">
                <a:latin typeface="Symbol" panose="05050102010706020507" pitchFamily="18" charset="2"/>
              </a:rPr>
              <a:t></a:t>
            </a:r>
            <a:r>
              <a:rPr lang="en-US" altLang="zh-CN" sz="4000" baseline="30000"/>
              <a:t>2</a:t>
            </a:r>
            <a:r>
              <a:rPr lang="en-US" altLang="zh-CN" sz="4000">
                <a:latin typeface="Arial" panose="020B0604020202020204" pitchFamily="34" charset="0"/>
              </a:rPr>
              <a:t>)</a:t>
            </a:r>
            <a:r>
              <a:rPr lang="en-US" altLang="zh-CN" sz="4000"/>
              <a:t> </a:t>
            </a:r>
            <a:r>
              <a:rPr lang="zh-CN" altLang="en-US" sz="4000"/>
              <a:t>检验</a:t>
            </a:r>
            <a:br>
              <a:rPr lang="zh-CN" altLang="en-US" sz="4000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44451" name="Rectangle 35"/>
          <p:cNvSpPr>
            <a:spLocks noGrp="1" noChangeArrowheads="1"/>
          </p:cNvSpPr>
          <p:nvPr>
            <p:ph type="body" sz="half" idx="1"/>
          </p:nvPr>
        </p:nvSpPr>
        <p:spPr>
          <a:xfrm>
            <a:off x="590550" y="1733550"/>
            <a:ext cx="3848100" cy="4114800"/>
          </a:xfrm>
          <a:noFill/>
          <a:ln/>
        </p:spPr>
        <p:txBody>
          <a:bodyPr/>
          <a:lstStyle/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0</a:t>
            </a:r>
            <a:r>
              <a:rPr lang="en-US" altLang="zh-CN" sz="2800" b="1">
                <a:solidFill>
                  <a:srgbClr val="EAEAEA"/>
                </a:solidFill>
              </a:rPr>
              <a:t>: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</a:t>
            </a:r>
            <a:r>
              <a:rPr lang="en-US" altLang="zh-CN" sz="2800" b="1" baseline="30000"/>
              <a:t>2</a:t>
            </a:r>
            <a:r>
              <a:rPr lang="en-US" altLang="zh-CN" sz="2800" b="1"/>
              <a:t> = 1</a:t>
            </a:r>
          </a:p>
          <a:p>
            <a:pPr marL="0" indent="0"/>
            <a:r>
              <a:rPr lang="en-US" altLang="zh-CN" sz="2800" b="1">
                <a:solidFill>
                  <a:srgbClr val="FFFF93"/>
                </a:solidFill>
              </a:rPr>
              <a:t>H</a:t>
            </a:r>
            <a:r>
              <a:rPr lang="en-US" altLang="zh-CN" sz="2000" b="1">
                <a:solidFill>
                  <a:srgbClr val="FFFF93"/>
                </a:solidFill>
              </a:rPr>
              <a:t>1</a:t>
            </a:r>
            <a:r>
              <a:rPr lang="en-US" altLang="zh-CN" sz="2800" b="1">
                <a:solidFill>
                  <a:srgbClr val="EAEAEA"/>
                </a:solidFill>
              </a:rPr>
              <a:t>: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</a:t>
            </a:r>
            <a:r>
              <a:rPr lang="en-US" altLang="zh-CN" sz="2800" b="1" baseline="30000"/>
              <a:t>2</a:t>
            </a:r>
            <a:r>
              <a:rPr lang="en-US" altLang="zh-CN" sz="2800" b="1"/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</a:t>
            </a:r>
            <a:r>
              <a:rPr lang="en-US" altLang="zh-CN" sz="2800" b="1"/>
              <a:t> 1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 0.</a:t>
            </a:r>
            <a:r>
              <a:rPr lang="en-US" altLang="zh-CN" sz="2800" b="1"/>
              <a:t>05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df </a:t>
            </a:r>
            <a:r>
              <a:rPr lang="en-US" altLang="zh-CN" sz="2800" b="1">
                <a:solidFill>
                  <a:srgbClr val="EAEAEA"/>
                </a:solidFill>
              </a:rPr>
              <a:t>=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/>
              <a:t>25 - 1 = 24</a:t>
            </a:r>
          </a:p>
          <a:p>
            <a:pPr marL="0" indent="0"/>
            <a:r>
              <a:rPr lang="zh-CN" altLang="en-US" sz="2800" b="1">
                <a:solidFill>
                  <a:srgbClr val="FFFFB1"/>
                </a:solidFill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</a:rPr>
              <a:t>(s):</a:t>
            </a:r>
          </a:p>
          <a:p>
            <a:pPr marL="0" indent="0"/>
            <a:endParaRPr lang="en-US" altLang="zh-CN" sz="2800" b="1">
              <a:solidFill>
                <a:srgbClr val="FFFFB1"/>
              </a:solidFill>
            </a:endParaRPr>
          </a:p>
        </p:txBody>
      </p:sp>
      <p:sp>
        <p:nvSpPr>
          <p:cNvPr id="444452" name="Rectangle 36"/>
          <p:cNvSpPr>
            <a:spLocks noChangeArrowheads="1"/>
          </p:cNvSpPr>
          <p:nvPr/>
        </p:nvSpPr>
        <p:spPr bwMode="auto">
          <a:xfrm>
            <a:off x="4210050" y="1828800"/>
            <a:ext cx="2514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444453" name="Rectangle 37"/>
          <p:cNvSpPr>
            <a:spLocks noChangeArrowheads="1"/>
          </p:cNvSpPr>
          <p:nvPr/>
        </p:nvSpPr>
        <p:spPr bwMode="auto">
          <a:xfrm>
            <a:off x="4210050" y="4343400"/>
            <a:ext cx="46196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的水平上不拒绝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44454" name="Rectangle 38"/>
          <p:cNvSpPr>
            <a:spLocks noChangeArrowheads="1"/>
          </p:cNvSpPr>
          <p:nvPr/>
        </p:nvSpPr>
        <p:spPr bwMode="auto">
          <a:xfrm>
            <a:off x="4286250" y="5410200"/>
            <a:ext cx="43529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不能认为该机器的性能未达到设计要求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grpSp>
        <p:nvGrpSpPr>
          <p:cNvPr id="444500" name="Group 84"/>
          <p:cNvGrpSpPr>
            <a:grpSpLocks/>
          </p:cNvGrpSpPr>
          <p:nvPr/>
        </p:nvGrpSpPr>
        <p:grpSpPr bwMode="auto">
          <a:xfrm>
            <a:off x="617538" y="4275138"/>
            <a:ext cx="3425825" cy="2020887"/>
            <a:chOff x="389" y="2669"/>
            <a:chExt cx="2158" cy="1297"/>
          </a:xfrm>
        </p:grpSpPr>
        <p:sp>
          <p:nvSpPr>
            <p:cNvPr id="444418" name="Freeform 2" descr="60%"/>
            <p:cNvSpPr>
              <a:spLocks/>
            </p:cNvSpPr>
            <p:nvPr/>
          </p:nvSpPr>
          <p:spPr bwMode="auto">
            <a:xfrm>
              <a:off x="531" y="3247"/>
              <a:ext cx="208" cy="387"/>
            </a:xfrm>
            <a:custGeom>
              <a:avLst/>
              <a:gdLst>
                <a:gd name="T0" fmla="*/ 0 w 208"/>
                <a:gd name="T1" fmla="*/ 378 h 387"/>
                <a:gd name="T2" fmla="*/ 69 w 208"/>
                <a:gd name="T3" fmla="*/ 325 h 387"/>
                <a:gd name="T4" fmla="*/ 113 w 208"/>
                <a:gd name="T5" fmla="*/ 261 h 387"/>
                <a:gd name="T6" fmla="*/ 148 w 208"/>
                <a:gd name="T7" fmla="*/ 181 h 387"/>
                <a:gd name="T8" fmla="*/ 182 w 208"/>
                <a:gd name="T9" fmla="*/ 71 h 387"/>
                <a:gd name="T10" fmla="*/ 207 w 208"/>
                <a:gd name="T11" fmla="*/ 0 h 387"/>
                <a:gd name="T12" fmla="*/ 207 w 208"/>
                <a:gd name="T13" fmla="*/ 386 h 387"/>
                <a:gd name="T14" fmla="*/ 0 w 208"/>
                <a:gd name="T15" fmla="*/ 386 h 387"/>
                <a:gd name="T16" fmla="*/ 0 w 208"/>
                <a:gd name="T17" fmla="*/ 37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387">
                  <a:moveTo>
                    <a:pt x="0" y="378"/>
                  </a:moveTo>
                  <a:lnTo>
                    <a:pt x="69" y="325"/>
                  </a:lnTo>
                  <a:lnTo>
                    <a:pt x="113" y="261"/>
                  </a:lnTo>
                  <a:lnTo>
                    <a:pt x="148" y="181"/>
                  </a:lnTo>
                  <a:lnTo>
                    <a:pt x="182" y="71"/>
                  </a:lnTo>
                  <a:lnTo>
                    <a:pt x="207" y="0"/>
                  </a:lnTo>
                  <a:lnTo>
                    <a:pt x="207" y="386"/>
                  </a:lnTo>
                  <a:lnTo>
                    <a:pt x="0" y="386"/>
                  </a:lnTo>
                  <a:lnTo>
                    <a:pt x="0" y="378"/>
                  </a:lnTo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19" name="Freeform 3" descr="60%"/>
            <p:cNvSpPr>
              <a:spLocks/>
            </p:cNvSpPr>
            <p:nvPr/>
          </p:nvSpPr>
          <p:spPr bwMode="auto">
            <a:xfrm>
              <a:off x="1692" y="3430"/>
              <a:ext cx="472" cy="204"/>
            </a:xfrm>
            <a:custGeom>
              <a:avLst/>
              <a:gdLst>
                <a:gd name="T0" fmla="*/ 423 w 424"/>
                <a:gd name="T1" fmla="*/ 204 h 216"/>
                <a:gd name="T2" fmla="*/ 279 w 424"/>
                <a:gd name="T3" fmla="*/ 154 h 216"/>
                <a:gd name="T4" fmla="*/ 244 w 424"/>
                <a:gd name="T5" fmla="*/ 140 h 216"/>
                <a:gd name="T6" fmla="*/ 212 w 424"/>
                <a:gd name="T7" fmla="*/ 125 h 216"/>
                <a:gd name="T8" fmla="*/ 181 w 424"/>
                <a:gd name="T9" fmla="*/ 108 h 216"/>
                <a:gd name="T10" fmla="*/ 98 w 424"/>
                <a:gd name="T11" fmla="*/ 71 h 216"/>
                <a:gd name="T12" fmla="*/ 54 w 424"/>
                <a:gd name="T13" fmla="*/ 42 h 216"/>
                <a:gd name="T14" fmla="*/ 0 w 424"/>
                <a:gd name="T15" fmla="*/ 0 h 216"/>
                <a:gd name="T16" fmla="*/ 0 w 424"/>
                <a:gd name="T17" fmla="*/ 215 h 216"/>
                <a:gd name="T18" fmla="*/ 423 w 424"/>
                <a:gd name="T19" fmla="*/ 209 h 216"/>
                <a:gd name="T20" fmla="*/ 423 w 424"/>
                <a:gd name="T2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4" h="216">
                  <a:moveTo>
                    <a:pt x="423" y="204"/>
                  </a:moveTo>
                  <a:lnTo>
                    <a:pt x="279" y="154"/>
                  </a:lnTo>
                  <a:lnTo>
                    <a:pt x="244" y="140"/>
                  </a:lnTo>
                  <a:lnTo>
                    <a:pt x="212" y="125"/>
                  </a:lnTo>
                  <a:lnTo>
                    <a:pt x="181" y="108"/>
                  </a:lnTo>
                  <a:lnTo>
                    <a:pt x="98" y="71"/>
                  </a:lnTo>
                  <a:lnTo>
                    <a:pt x="54" y="42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423" y="209"/>
                  </a:lnTo>
                  <a:lnTo>
                    <a:pt x="423" y="204"/>
                  </a:lnTo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20" name="Freeform 4"/>
            <p:cNvSpPr>
              <a:spLocks/>
            </p:cNvSpPr>
            <p:nvPr/>
          </p:nvSpPr>
          <p:spPr bwMode="auto">
            <a:xfrm>
              <a:off x="892" y="2733"/>
              <a:ext cx="1481" cy="901"/>
            </a:xfrm>
            <a:custGeom>
              <a:avLst/>
              <a:gdLst>
                <a:gd name="T0" fmla="*/ 1480 w 1481"/>
                <a:gd name="T1" fmla="*/ 900 h 901"/>
                <a:gd name="T2" fmla="*/ 1325 w 1481"/>
                <a:gd name="T3" fmla="*/ 891 h 901"/>
                <a:gd name="T4" fmla="*/ 1246 w 1481"/>
                <a:gd name="T5" fmla="*/ 879 h 901"/>
                <a:gd name="T6" fmla="*/ 1169 w 1481"/>
                <a:gd name="T7" fmla="*/ 866 h 901"/>
                <a:gd name="T8" fmla="*/ 1090 w 1481"/>
                <a:gd name="T9" fmla="*/ 844 h 901"/>
                <a:gd name="T10" fmla="*/ 1013 w 1481"/>
                <a:gd name="T11" fmla="*/ 816 h 901"/>
                <a:gd name="T12" fmla="*/ 935 w 1481"/>
                <a:gd name="T13" fmla="*/ 779 h 901"/>
                <a:gd name="T14" fmla="*/ 779 w 1481"/>
                <a:gd name="T15" fmla="*/ 676 h 901"/>
                <a:gd name="T16" fmla="*/ 624 w 1481"/>
                <a:gd name="T17" fmla="*/ 528 h 901"/>
                <a:gd name="T18" fmla="*/ 466 w 1481"/>
                <a:gd name="T19" fmla="*/ 351 h 901"/>
                <a:gd name="T20" fmla="*/ 389 w 1481"/>
                <a:gd name="T21" fmla="*/ 261 h 901"/>
                <a:gd name="T22" fmla="*/ 311 w 1481"/>
                <a:gd name="T23" fmla="*/ 178 h 901"/>
                <a:gd name="T24" fmla="*/ 234 w 1481"/>
                <a:gd name="T25" fmla="*/ 105 h 901"/>
                <a:gd name="T26" fmla="*/ 155 w 1481"/>
                <a:gd name="T27" fmla="*/ 48 h 901"/>
                <a:gd name="T28" fmla="*/ 76 w 1481"/>
                <a:gd name="T29" fmla="*/ 11 h 901"/>
                <a:gd name="T30" fmla="*/ 0 w 1481"/>
                <a:gd name="T31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1" h="901">
                  <a:moveTo>
                    <a:pt x="1480" y="900"/>
                  </a:moveTo>
                  <a:lnTo>
                    <a:pt x="1325" y="891"/>
                  </a:lnTo>
                  <a:lnTo>
                    <a:pt x="1246" y="879"/>
                  </a:lnTo>
                  <a:lnTo>
                    <a:pt x="1169" y="866"/>
                  </a:lnTo>
                  <a:lnTo>
                    <a:pt x="1090" y="844"/>
                  </a:lnTo>
                  <a:lnTo>
                    <a:pt x="1013" y="816"/>
                  </a:lnTo>
                  <a:lnTo>
                    <a:pt x="935" y="779"/>
                  </a:lnTo>
                  <a:lnTo>
                    <a:pt x="779" y="676"/>
                  </a:lnTo>
                  <a:lnTo>
                    <a:pt x="624" y="528"/>
                  </a:lnTo>
                  <a:lnTo>
                    <a:pt x="466" y="351"/>
                  </a:lnTo>
                  <a:lnTo>
                    <a:pt x="389" y="261"/>
                  </a:lnTo>
                  <a:lnTo>
                    <a:pt x="311" y="178"/>
                  </a:lnTo>
                  <a:lnTo>
                    <a:pt x="234" y="105"/>
                  </a:lnTo>
                  <a:lnTo>
                    <a:pt x="155" y="48"/>
                  </a:lnTo>
                  <a:lnTo>
                    <a:pt x="76" y="11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21" name="Freeform 5"/>
            <p:cNvSpPr>
              <a:spLocks/>
            </p:cNvSpPr>
            <p:nvPr/>
          </p:nvSpPr>
          <p:spPr bwMode="auto">
            <a:xfrm>
              <a:off x="500" y="2733"/>
              <a:ext cx="393" cy="901"/>
            </a:xfrm>
            <a:custGeom>
              <a:avLst/>
              <a:gdLst>
                <a:gd name="T0" fmla="*/ 0 w 393"/>
                <a:gd name="T1" fmla="*/ 900 h 901"/>
                <a:gd name="T2" fmla="*/ 42 w 393"/>
                <a:gd name="T3" fmla="*/ 891 h 901"/>
                <a:gd name="T4" fmla="*/ 61 w 393"/>
                <a:gd name="T5" fmla="*/ 879 h 901"/>
                <a:gd name="T6" fmla="*/ 82 w 393"/>
                <a:gd name="T7" fmla="*/ 866 h 901"/>
                <a:gd name="T8" fmla="*/ 104 w 393"/>
                <a:gd name="T9" fmla="*/ 844 h 901"/>
                <a:gd name="T10" fmla="*/ 123 w 393"/>
                <a:gd name="T11" fmla="*/ 816 h 901"/>
                <a:gd name="T12" fmla="*/ 144 w 393"/>
                <a:gd name="T13" fmla="*/ 779 h 901"/>
                <a:gd name="T14" fmla="*/ 186 w 393"/>
                <a:gd name="T15" fmla="*/ 676 h 901"/>
                <a:gd name="T16" fmla="*/ 227 w 393"/>
                <a:gd name="T17" fmla="*/ 528 h 901"/>
                <a:gd name="T18" fmla="*/ 267 w 393"/>
                <a:gd name="T19" fmla="*/ 351 h 901"/>
                <a:gd name="T20" fmla="*/ 288 w 393"/>
                <a:gd name="T21" fmla="*/ 261 h 901"/>
                <a:gd name="T22" fmla="*/ 309 w 393"/>
                <a:gd name="T23" fmla="*/ 178 h 901"/>
                <a:gd name="T24" fmla="*/ 330 w 393"/>
                <a:gd name="T25" fmla="*/ 105 h 901"/>
                <a:gd name="T26" fmla="*/ 349 w 393"/>
                <a:gd name="T27" fmla="*/ 48 h 901"/>
                <a:gd name="T28" fmla="*/ 371 w 393"/>
                <a:gd name="T29" fmla="*/ 11 h 901"/>
                <a:gd name="T30" fmla="*/ 392 w 393"/>
                <a:gd name="T31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3" h="901">
                  <a:moveTo>
                    <a:pt x="0" y="900"/>
                  </a:moveTo>
                  <a:lnTo>
                    <a:pt x="42" y="891"/>
                  </a:lnTo>
                  <a:lnTo>
                    <a:pt x="61" y="879"/>
                  </a:lnTo>
                  <a:lnTo>
                    <a:pt x="82" y="866"/>
                  </a:lnTo>
                  <a:lnTo>
                    <a:pt x="104" y="844"/>
                  </a:lnTo>
                  <a:lnTo>
                    <a:pt x="123" y="816"/>
                  </a:lnTo>
                  <a:lnTo>
                    <a:pt x="144" y="779"/>
                  </a:lnTo>
                  <a:lnTo>
                    <a:pt x="186" y="676"/>
                  </a:lnTo>
                  <a:lnTo>
                    <a:pt x="227" y="528"/>
                  </a:lnTo>
                  <a:lnTo>
                    <a:pt x="267" y="351"/>
                  </a:lnTo>
                  <a:lnTo>
                    <a:pt x="288" y="261"/>
                  </a:lnTo>
                  <a:lnTo>
                    <a:pt x="309" y="178"/>
                  </a:lnTo>
                  <a:lnTo>
                    <a:pt x="330" y="105"/>
                  </a:lnTo>
                  <a:lnTo>
                    <a:pt x="349" y="48"/>
                  </a:lnTo>
                  <a:lnTo>
                    <a:pt x="371" y="11"/>
                  </a:lnTo>
                  <a:lnTo>
                    <a:pt x="392" y="0"/>
                  </a:lnTo>
                </a:path>
              </a:pathLst>
            </a:custGeom>
            <a:noFill/>
            <a:ln w="508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22" name="Freeform 6"/>
            <p:cNvSpPr>
              <a:spLocks/>
            </p:cNvSpPr>
            <p:nvPr/>
          </p:nvSpPr>
          <p:spPr bwMode="auto">
            <a:xfrm>
              <a:off x="500" y="2669"/>
              <a:ext cx="1873" cy="965"/>
            </a:xfrm>
            <a:custGeom>
              <a:avLst/>
              <a:gdLst>
                <a:gd name="T0" fmla="*/ 0 w 1873"/>
                <a:gd name="T1" fmla="*/ 0 h 965"/>
                <a:gd name="T2" fmla="*/ 0 w 1873"/>
                <a:gd name="T3" fmla="*/ 964 h 965"/>
                <a:gd name="T4" fmla="*/ 1872 w 1873"/>
                <a:gd name="T5" fmla="*/ 964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3" h="965">
                  <a:moveTo>
                    <a:pt x="0" y="0"/>
                  </a:moveTo>
                  <a:lnTo>
                    <a:pt x="0" y="964"/>
                  </a:lnTo>
                  <a:lnTo>
                    <a:pt x="1872" y="96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33" name="Line 17"/>
            <p:cNvSpPr>
              <a:spLocks noChangeShapeType="1"/>
            </p:cNvSpPr>
            <p:nvPr/>
          </p:nvSpPr>
          <p:spPr bwMode="auto">
            <a:xfrm>
              <a:off x="2372" y="3633"/>
              <a:ext cx="0" cy="14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34" name="Line 18"/>
            <p:cNvSpPr>
              <a:spLocks noChangeShapeType="1"/>
            </p:cNvSpPr>
            <p:nvPr/>
          </p:nvSpPr>
          <p:spPr bwMode="auto">
            <a:xfrm>
              <a:off x="2186" y="3633"/>
              <a:ext cx="0" cy="14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35" name="Line 19"/>
            <p:cNvSpPr>
              <a:spLocks noChangeShapeType="1"/>
            </p:cNvSpPr>
            <p:nvPr/>
          </p:nvSpPr>
          <p:spPr bwMode="auto">
            <a:xfrm>
              <a:off x="1998" y="3633"/>
              <a:ext cx="0" cy="14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36" name="Line 20"/>
            <p:cNvSpPr>
              <a:spLocks noChangeShapeType="1"/>
            </p:cNvSpPr>
            <p:nvPr/>
          </p:nvSpPr>
          <p:spPr bwMode="auto">
            <a:xfrm>
              <a:off x="1811" y="3633"/>
              <a:ext cx="0" cy="14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37" name="Line 21"/>
            <p:cNvSpPr>
              <a:spLocks noChangeShapeType="1"/>
            </p:cNvSpPr>
            <p:nvPr/>
          </p:nvSpPr>
          <p:spPr bwMode="auto">
            <a:xfrm>
              <a:off x="1623" y="3633"/>
              <a:ext cx="0" cy="14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38" name="Line 22"/>
            <p:cNvSpPr>
              <a:spLocks noChangeShapeType="1"/>
            </p:cNvSpPr>
            <p:nvPr/>
          </p:nvSpPr>
          <p:spPr bwMode="auto">
            <a:xfrm>
              <a:off x="1437" y="3633"/>
              <a:ext cx="0" cy="14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39" name="Line 23"/>
            <p:cNvSpPr>
              <a:spLocks noChangeShapeType="1"/>
            </p:cNvSpPr>
            <p:nvPr/>
          </p:nvSpPr>
          <p:spPr bwMode="auto">
            <a:xfrm>
              <a:off x="1249" y="3633"/>
              <a:ext cx="0" cy="14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40" name="Line 24"/>
            <p:cNvSpPr>
              <a:spLocks noChangeShapeType="1"/>
            </p:cNvSpPr>
            <p:nvPr/>
          </p:nvSpPr>
          <p:spPr bwMode="auto">
            <a:xfrm>
              <a:off x="1063" y="3633"/>
              <a:ext cx="0" cy="14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41" name="Line 25"/>
            <p:cNvSpPr>
              <a:spLocks noChangeShapeType="1"/>
            </p:cNvSpPr>
            <p:nvPr/>
          </p:nvSpPr>
          <p:spPr bwMode="auto">
            <a:xfrm>
              <a:off x="874" y="3633"/>
              <a:ext cx="0" cy="14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4499" name="Group 83"/>
            <p:cNvGrpSpPr>
              <a:grpSpLocks/>
            </p:cNvGrpSpPr>
            <p:nvPr/>
          </p:nvGrpSpPr>
          <p:grpSpPr bwMode="auto">
            <a:xfrm>
              <a:off x="485" y="2669"/>
              <a:ext cx="203" cy="978"/>
              <a:chOff x="485" y="2669"/>
              <a:chExt cx="203" cy="978"/>
            </a:xfrm>
          </p:grpSpPr>
          <p:sp>
            <p:nvSpPr>
              <p:cNvPr id="444423" name="Line 7"/>
              <p:cNvSpPr>
                <a:spLocks noChangeShapeType="1"/>
              </p:cNvSpPr>
              <p:nvPr/>
            </p:nvSpPr>
            <p:spPr bwMode="auto">
              <a:xfrm>
                <a:off x="485" y="2669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24" name="Line 8"/>
              <p:cNvSpPr>
                <a:spLocks noChangeShapeType="1"/>
              </p:cNvSpPr>
              <p:nvPr/>
            </p:nvSpPr>
            <p:spPr bwMode="auto">
              <a:xfrm>
                <a:off x="485" y="2765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25" name="Line 9"/>
              <p:cNvSpPr>
                <a:spLocks noChangeShapeType="1"/>
              </p:cNvSpPr>
              <p:nvPr/>
            </p:nvSpPr>
            <p:spPr bwMode="auto">
              <a:xfrm>
                <a:off x="485" y="2861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26" name="Line 10"/>
              <p:cNvSpPr>
                <a:spLocks noChangeShapeType="1"/>
              </p:cNvSpPr>
              <p:nvPr/>
            </p:nvSpPr>
            <p:spPr bwMode="auto">
              <a:xfrm>
                <a:off x="485" y="2957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27" name="Line 11"/>
              <p:cNvSpPr>
                <a:spLocks noChangeShapeType="1"/>
              </p:cNvSpPr>
              <p:nvPr/>
            </p:nvSpPr>
            <p:spPr bwMode="auto">
              <a:xfrm>
                <a:off x="485" y="3055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28" name="Line 12"/>
              <p:cNvSpPr>
                <a:spLocks noChangeShapeType="1"/>
              </p:cNvSpPr>
              <p:nvPr/>
            </p:nvSpPr>
            <p:spPr bwMode="auto">
              <a:xfrm>
                <a:off x="485" y="3151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29" name="Line 13"/>
              <p:cNvSpPr>
                <a:spLocks noChangeShapeType="1"/>
              </p:cNvSpPr>
              <p:nvPr/>
            </p:nvSpPr>
            <p:spPr bwMode="auto">
              <a:xfrm>
                <a:off x="485" y="3247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30" name="Line 14"/>
              <p:cNvSpPr>
                <a:spLocks noChangeShapeType="1"/>
              </p:cNvSpPr>
              <p:nvPr/>
            </p:nvSpPr>
            <p:spPr bwMode="auto">
              <a:xfrm>
                <a:off x="485" y="3345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31" name="Line 15"/>
              <p:cNvSpPr>
                <a:spLocks noChangeShapeType="1"/>
              </p:cNvSpPr>
              <p:nvPr/>
            </p:nvSpPr>
            <p:spPr bwMode="auto">
              <a:xfrm>
                <a:off x="485" y="3441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32" name="Line 16"/>
              <p:cNvSpPr>
                <a:spLocks noChangeShapeType="1"/>
              </p:cNvSpPr>
              <p:nvPr/>
            </p:nvSpPr>
            <p:spPr bwMode="auto">
              <a:xfrm>
                <a:off x="485" y="3537"/>
                <a:ext cx="7" cy="0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4442" name="Line 26"/>
              <p:cNvSpPr>
                <a:spLocks noChangeShapeType="1"/>
              </p:cNvSpPr>
              <p:nvPr/>
            </p:nvSpPr>
            <p:spPr bwMode="auto">
              <a:xfrm>
                <a:off x="688" y="3633"/>
                <a:ext cx="0" cy="14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4444" name="Rectangle 28"/>
            <p:cNvSpPr>
              <a:spLocks noChangeArrowheads="1"/>
            </p:cNvSpPr>
            <p:nvPr/>
          </p:nvSpPr>
          <p:spPr bwMode="auto">
            <a:xfrm>
              <a:off x="2088" y="3616"/>
              <a:ext cx="246" cy="3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30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</a:t>
              </a:r>
            </a:p>
          </p:txBody>
        </p:sp>
        <p:sp>
          <p:nvSpPr>
            <p:cNvPr id="444445" name="Rectangle 29"/>
            <p:cNvSpPr>
              <a:spLocks noChangeArrowheads="1"/>
            </p:cNvSpPr>
            <p:nvPr/>
          </p:nvSpPr>
          <p:spPr bwMode="auto">
            <a:xfrm>
              <a:off x="2223" y="3609"/>
              <a:ext cx="203" cy="25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</a:t>
              </a:r>
            </a:p>
          </p:txBody>
        </p:sp>
        <p:sp>
          <p:nvSpPr>
            <p:cNvPr id="444446" name="Rectangle 30"/>
            <p:cNvSpPr>
              <a:spLocks noChangeArrowheads="1"/>
            </p:cNvSpPr>
            <p:nvPr/>
          </p:nvSpPr>
          <p:spPr bwMode="auto">
            <a:xfrm>
              <a:off x="2314" y="3756"/>
              <a:ext cx="116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47" name="Rectangle 31"/>
            <p:cNvSpPr>
              <a:spLocks noChangeArrowheads="1"/>
            </p:cNvSpPr>
            <p:nvPr/>
          </p:nvSpPr>
          <p:spPr bwMode="auto">
            <a:xfrm>
              <a:off x="389" y="3657"/>
              <a:ext cx="221" cy="292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444448" name="Rectangle 32"/>
            <p:cNvSpPr>
              <a:spLocks noChangeArrowheads="1"/>
            </p:cNvSpPr>
            <p:nvPr/>
          </p:nvSpPr>
          <p:spPr bwMode="auto">
            <a:xfrm>
              <a:off x="1345" y="3657"/>
              <a:ext cx="595" cy="292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b="1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39.36</a:t>
              </a:r>
            </a:p>
          </p:txBody>
        </p:sp>
        <p:sp>
          <p:nvSpPr>
            <p:cNvPr id="444449" name="Rectangle 33"/>
            <p:cNvSpPr>
              <a:spLocks noChangeArrowheads="1"/>
            </p:cNvSpPr>
            <p:nvPr/>
          </p:nvSpPr>
          <p:spPr bwMode="auto">
            <a:xfrm>
              <a:off x="606" y="3657"/>
              <a:ext cx="595" cy="292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b="1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12.40</a:t>
              </a:r>
            </a:p>
          </p:txBody>
        </p:sp>
        <p:sp>
          <p:nvSpPr>
            <p:cNvPr id="444455" name="Rectangle 39"/>
            <p:cNvSpPr>
              <a:spLocks noChangeArrowheads="1"/>
            </p:cNvSpPr>
            <p:nvPr/>
          </p:nvSpPr>
          <p:spPr bwMode="auto">
            <a:xfrm>
              <a:off x="1415" y="2749"/>
              <a:ext cx="1132" cy="292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</a:t>
              </a: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/2 =.05</a:t>
              </a:r>
            </a:p>
          </p:txBody>
        </p:sp>
        <p:sp>
          <p:nvSpPr>
            <p:cNvPr id="444456" name="Line 40"/>
            <p:cNvSpPr>
              <a:spLocks noChangeShapeType="1"/>
            </p:cNvSpPr>
            <p:nvPr/>
          </p:nvSpPr>
          <p:spPr bwMode="auto">
            <a:xfrm>
              <a:off x="1758" y="3023"/>
              <a:ext cx="62" cy="56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57" name="Line 41"/>
            <p:cNvSpPr>
              <a:spLocks noChangeShapeType="1"/>
            </p:cNvSpPr>
            <p:nvPr/>
          </p:nvSpPr>
          <p:spPr bwMode="auto">
            <a:xfrm flipH="1">
              <a:off x="764" y="3023"/>
              <a:ext cx="706" cy="417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44493" name="Text Box 77"/>
          <p:cNvSpPr txBox="1">
            <a:spLocks noChangeArrowheads="1"/>
          </p:cNvSpPr>
          <p:nvPr/>
        </p:nvSpPr>
        <p:spPr bwMode="auto">
          <a:xfrm>
            <a:off x="4286250" y="38100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决策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  <p:sp>
        <p:nvSpPr>
          <p:cNvPr id="444494" name="Text Box 78"/>
          <p:cNvSpPr txBox="1">
            <a:spLocks noChangeArrowheads="1"/>
          </p:cNvSpPr>
          <p:nvPr/>
        </p:nvSpPr>
        <p:spPr bwMode="auto">
          <a:xfrm>
            <a:off x="4286250" y="48768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结论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  <p:sp>
        <p:nvSpPr>
          <p:cNvPr id="444495" name="Text Box 79"/>
          <p:cNvSpPr txBox="1">
            <a:spLocks noChangeArrowheads="1"/>
          </p:cNvSpPr>
          <p:nvPr/>
        </p:nvSpPr>
        <p:spPr bwMode="auto">
          <a:xfrm>
            <a:off x="3981450" y="25146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444498" name="Object 82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64050" y="2179638"/>
          <a:ext cx="3665538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03" name="公式" r:id="rId4" imgW="1587240" imgH="863280" progId="Equation.3">
                  <p:embed/>
                </p:oleObj>
              </mc:Choice>
              <mc:Fallback>
                <p:oleObj name="公式" r:id="rId4" imgW="1587240" imgH="863280" progId="Equation.3">
                  <p:embed/>
                  <p:pic>
                    <p:nvPicPr>
                      <p:cNvPr id="0" name="Object 8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050" y="2179638"/>
                        <a:ext cx="3665538" cy="180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4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4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4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4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4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51" grpId="0" build="p" autoUpdateAnimBg="0"/>
      <p:bldP spid="444452" grpId="0" build="p" autoUpdateAnimBg="0"/>
      <p:bldP spid="444453" grpId="0" build="p" autoUpdateAnimBg="0"/>
      <p:bldP spid="444454" grpId="0" build="p" autoUpdateAnimBg="0"/>
      <p:bldP spid="444493" grpId="0" build="p" autoUpdateAnimBg="0"/>
      <p:bldP spid="444494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1905000" y="228600"/>
            <a:ext cx="6915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spcBef>
                <a:spcPct val="0"/>
              </a:spcBef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>
                <a:latin typeface="Arial" panose="020B0604020202020204" pitchFamily="34" charset="0"/>
                <a:cs typeface="Arial" panose="020B0604020202020204" pitchFamily="34" charset="0"/>
              </a:rPr>
              <a:t>8.3  </a:t>
            </a:r>
            <a:r>
              <a:rPr lang="zh-CN" altLang="en-US" sz="3600"/>
              <a:t>两个总体参数的检验</a:t>
            </a:r>
          </a:p>
        </p:txBody>
      </p:sp>
      <p:sp>
        <p:nvSpPr>
          <p:cNvPr id="1038340" name="Rectangle 4"/>
          <p:cNvSpPr>
            <a:spLocks noChangeArrowheads="1"/>
          </p:cNvSpPr>
          <p:nvPr/>
        </p:nvSpPr>
        <p:spPr bwMode="auto">
          <a:xfrm>
            <a:off x="669925" y="1981200"/>
            <a:ext cx="80327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4000"/>
              </a:spcBef>
            </a:pPr>
            <a:r>
              <a:rPr lang="en-US" altLang="zh-CN" b="1"/>
              <a:t>8.3.1  </a:t>
            </a:r>
            <a:r>
              <a:rPr lang="zh-CN" altLang="en-US" b="1"/>
              <a:t>检验统计量的确定</a:t>
            </a:r>
          </a:p>
          <a:p>
            <a:pPr algn="l">
              <a:spcBef>
                <a:spcPct val="24000"/>
              </a:spcBef>
            </a:pPr>
            <a:r>
              <a:rPr lang="en-US" altLang="zh-CN" b="1"/>
              <a:t>8.3.2  </a:t>
            </a:r>
            <a:r>
              <a:rPr lang="zh-CN" altLang="en-US" b="1"/>
              <a:t>两个总体均值之差的检验</a:t>
            </a:r>
          </a:p>
          <a:p>
            <a:pPr algn="l">
              <a:spcBef>
                <a:spcPct val="24000"/>
              </a:spcBef>
            </a:pPr>
            <a:r>
              <a:rPr lang="en-US" altLang="zh-CN" b="1"/>
              <a:t>8.3.3  </a:t>
            </a:r>
            <a:r>
              <a:rPr lang="zh-CN" altLang="en-US" b="1"/>
              <a:t>两个总体比例之差的检验</a:t>
            </a:r>
          </a:p>
          <a:p>
            <a:pPr algn="l">
              <a:spcBef>
                <a:spcPct val="24000"/>
              </a:spcBef>
            </a:pPr>
            <a:r>
              <a:rPr lang="en-US" altLang="zh-CN" b="1"/>
              <a:t>8.3.4  </a:t>
            </a:r>
            <a:r>
              <a:rPr lang="zh-CN" altLang="en-US" b="1"/>
              <a:t>两个总体方差比的检验</a:t>
            </a:r>
          </a:p>
          <a:p>
            <a:pPr algn="l">
              <a:spcBef>
                <a:spcPct val="24000"/>
              </a:spcBef>
            </a:pPr>
            <a:r>
              <a:rPr lang="en-US" altLang="zh-CN" b="1"/>
              <a:t>8.3.5  </a:t>
            </a:r>
            <a:r>
              <a:rPr lang="zh-CN" altLang="en-US" b="1"/>
              <a:t>检验中的匹配样本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两个正态总体参数的检验</a:t>
            </a:r>
          </a:p>
        </p:txBody>
      </p:sp>
      <p:grpSp>
        <p:nvGrpSpPr>
          <p:cNvPr id="806952" name="Group 40"/>
          <p:cNvGrpSpPr>
            <a:grpSpLocks/>
          </p:cNvGrpSpPr>
          <p:nvPr/>
        </p:nvGrpSpPr>
        <p:grpSpPr bwMode="auto">
          <a:xfrm>
            <a:off x="539750" y="2000250"/>
            <a:ext cx="7962900" cy="3775075"/>
            <a:chOff x="340" y="1260"/>
            <a:chExt cx="5016" cy="2378"/>
          </a:xfrm>
        </p:grpSpPr>
        <p:sp>
          <p:nvSpPr>
            <p:cNvPr id="806917" name="Text Box 5"/>
            <p:cNvSpPr txBox="1">
              <a:spLocks noChangeArrowheads="1"/>
            </p:cNvSpPr>
            <p:nvPr/>
          </p:nvSpPr>
          <p:spPr bwMode="auto">
            <a:xfrm>
              <a:off x="2080" y="1260"/>
              <a:ext cx="1956" cy="37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2"/>
                  </a:solidFill>
                  <a:effectLst/>
                </a:rPr>
                <a:t>两个总体的检验</a:t>
              </a:r>
            </a:p>
          </p:txBody>
        </p:sp>
        <p:sp>
          <p:nvSpPr>
            <p:cNvPr id="806923" name="Text Box 11"/>
            <p:cNvSpPr txBox="1">
              <a:spLocks noChangeArrowheads="1"/>
            </p:cNvSpPr>
            <p:nvPr/>
          </p:nvSpPr>
          <p:spPr bwMode="auto">
            <a:xfrm>
              <a:off x="340" y="2992"/>
              <a:ext cx="816" cy="63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600" b="1" i="1">
                  <a:solidFill>
                    <a:schemeClr val="bg2"/>
                  </a:solidFill>
                  <a:effectLst/>
                </a:rPr>
                <a:t>Z</a:t>
              </a:r>
              <a:r>
                <a:rPr lang="en-US" altLang="zh-CN" sz="2600" b="1">
                  <a:solidFill>
                    <a:schemeClr val="bg2"/>
                  </a:solidFill>
                  <a:effectLst/>
                </a:rPr>
                <a:t> </a:t>
              </a:r>
              <a:r>
                <a:rPr lang="zh-CN" altLang="en-US" sz="2600" b="1">
                  <a:solidFill>
                    <a:schemeClr val="bg2"/>
                  </a:solidFill>
                  <a:effectLst/>
                </a:rPr>
                <a:t>检验</a:t>
              </a:r>
            </a:p>
            <a:p>
              <a:pPr algn="ctr"/>
              <a:r>
                <a:rPr lang="en-US" altLang="zh-CN" sz="2200" b="1">
                  <a:solidFill>
                    <a:schemeClr val="bg2"/>
                  </a:solidFill>
                  <a:effectLst/>
                </a:rPr>
                <a:t>(</a:t>
              </a:r>
              <a:r>
                <a:rPr lang="zh-CN" altLang="en-US" sz="2200" b="1">
                  <a:solidFill>
                    <a:schemeClr val="bg2"/>
                  </a:solidFill>
                  <a:effectLst/>
                </a:rPr>
                <a:t>大样本</a:t>
              </a:r>
              <a:r>
                <a:rPr lang="en-US" altLang="zh-CN" sz="2200" b="1">
                  <a:solidFill>
                    <a:schemeClr val="bg2"/>
                  </a:solidFill>
                  <a:effectLst/>
                </a:rPr>
                <a:t>)</a:t>
              </a:r>
            </a:p>
          </p:txBody>
        </p:sp>
        <p:sp>
          <p:nvSpPr>
            <p:cNvPr id="806924" name="Text Box 12"/>
            <p:cNvSpPr txBox="1">
              <a:spLocks noChangeArrowheads="1"/>
            </p:cNvSpPr>
            <p:nvPr/>
          </p:nvSpPr>
          <p:spPr bwMode="auto">
            <a:xfrm>
              <a:off x="1228" y="2992"/>
              <a:ext cx="780" cy="63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600" b="1" i="1">
                  <a:solidFill>
                    <a:schemeClr val="bg2"/>
                  </a:solidFill>
                  <a:effectLst/>
                </a:rPr>
                <a:t>t</a:t>
              </a:r>
              <a:r>
                <a:rPr lang="en-US" altLang="zh-CN" sz="2600" b="1">
                  <a:solidFill>
                    <a:schemeClr val="bg2"/>
                  </a:solidFill>
                  <a:effectLst/>
                </a:rPr>
                <a:t> </a:t>
              </a:r>
              <a:r>
                <a:rPr lang="zh-CN" altLang="en-US" sz="2600" b="1">
                  <a:solidFill>
                    <a:schemeClr val="bg2"/>
                  </a:solidFill>
                  <a:effectLst/>
                </a:rPr>
                <a:t>检验</a:t>
              </a:r>
            </a:p>
            <a:p>
              <a:pPr algn="ctr"/>
              <a:r>
                <a:rPr lang="en-US" altLang="zh-CN" sz="2200" b="1">
                  <a:solidFill>
                    <a:schemeClr val="bg2"/>
                  </a:solidFill>
                  <a:effectLst/>
                </a:rPr>
                <a:t>(</a:t>
              </a:r>
              <a:r>
                <a:rPr lang="zh-CN" altLang="en-US" sz="2200" b="1">
                  <a:solidFill>
                    <a:schemeClr val="bg2"/>
                  </a:solidFill>
                  <a:effectLst/>
                </a:rPr>
                <a:t>小样本</a:t>
              </a:r>
              <a:r>
                <a:rPr lang="en-US" altLang="zh-CN" sz="2200" b="1">
                  <a:solidFill>
                    <a:schemeClr val="bg2"/>
                  </a:solidFill>
                  <a:effectLst/>
                </a:rPr>
                <a:t>)</a:t>
              </a:r>
            </a:p>
          </p:txBody>
        </p:sp>
        <p:sp>
          <p:nvSpPr>
            <p:cNvPr id="806925" name="Text Box 13"/>
            <p:cNvSpPr txBox="1">
              <a:spLocks noChangeArrowheads="1"/>
            </p:cNvSpPr>
            <p:nvPr/>
          </p:nvSpPr>
          <p:spPr bwMode="auto">
            <a:xfrm>
              <a:off x="2092" y="2992"/>
              <a:ext cx="804" cy="63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en-US" altLang="zh-CN" sz="2600" b="1" i="1">
                  <a:solidFill>
                    <a:schemeClr val="bg2"/>
                  </a:solidFill>
                  <a:effectLst/>
                </a:rPr>
                <a:t>t</a:t>
              </a:r>
              <a:r>
                <a:rPr lang="en-US" altLang="zh-CN" sz="2600" b="1">
                  <a:solidFill>
                    <a:schemeClr val="bg2"/>
                  </a:solidFill>
                  <a:effectLst/>
                </a:rPr>
                <a:t> </a:t>
              </a:r>
              <a:r>
                <a:rPr lang="zh-CN" altLang="en-US" sz="2600" b="1">
                  <a:solidFill>
                    <a:schemeClr val="bg2"/>
                  </a:solidFill>
                  <a:effectLst/>
                </a:rPr>
                <a:t>检验</a:t>
              </a:r>
            </a:p>
            <a:p>
              <a:pPr algn="ctr"/>
              <a:r>
                <a:rPr lang="en-US" altLang="zh-CN" sz="2200" b="1">
                  <a:solidFill>
                    <a:schemeClr val="bg2"/>
                  </a:solidFill>
                  <a:effectLst/>
                </a:rPr>
                <a:t>(</a:t>
              </a:r>
              <a:r>
                <a:rPr lang="zh-CN" altLang="en-US" sz="2200" b="1">
                  <a:solidFill>
                    <a:schemeClr val="bg2"/>
                  </a:solidFill>
                  <a:effectLst/>
                </a:rPr>
                <a:t>小样本</a:t>
              </a:r>
              <a:r>
                <a:rPr lang="en-US" altLang="zh-CN" sz="2200" b="1">
                  <a:solidFill>
                    <a:schemeClr val="bg2"/>
                  </a:solidFill>
                  <a:effectLst/>
                </a:rPr>
                <a:t>)</a:t>
              </a:r>
            </a:p>
          </p:txBody>
        </p:sp>
        <p:sp>
          <p:nvSpPr>
            <p:cNvPr id="806926" name="Text Box 14"/>
            <p:cNvSpPr txBox="1">
              <a:spLocks noChangeArrowheads="1"/>
            </p:cNvSpPr>
            <p:nvPr/>
          </p:nvSpPr>
          <p:spPr bwMode="auto">
            <a:xfrm>
              <a:off x="3136" y="3003"/>
              <a:ext cx="828" cy="63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endParaRPr lang="en-US" altLang="zh-CN" sz="800" b="1">
                <a:solidFill>
                  <a:schemeClr val="bg2"/>
                </a:solidFill>
                <a:effectLst/>
              </a:endParaRPr>
            </a:p>
            <a:p>
              <a:pPr algn="ctr"/>
              <a:r>
                <a:rPr lang="en-US" altLang="zh-CN" sz="2600" b="1" i="1">
                  <a:solidFill>
                    <a:schemeClr val="bg2"/>
                  </a:solidFill>
                  <a:effectLst/>
                </a:rPr>
                <a:t>Z </a:t>
              </a:r>
              <a:r>
                <a:rPr lang="zh-CN" altLang="en-US" sz="2600" b="1">
                  <a:solidFill>
                    <a:schemeClr val="bg2"/>
                  </a:solidFill>
                  <a:effectLst/>
                </a:rPr>
                <a:t>检验</a:t>
              </a:r>
            </a:p>
            <a:p>
              <a:pPr algn="ctr"/>
              <a:endParaRPr lang="en-US" altLang="zh-CN" sz="800" b="1">
                <a:solidFill>
                  <a:schemeClr val="bg2"/>
                </a:solidFill>
                <a:effectLst/>
              </a:endParaRPr>
            </a:p>
          </p:txBody>
        </p:sp>
        <p:sp>
          <p:nvSpPr>
            <p:cNvPr id="806929" name="Line 17"/>
            <p:cNvSpPr>
              <a:spLocks noChangeShapeType="1"/>
            </p:cNvSpPr>
            <p:nvPr/>
          </p:nvSpPr>
          <p:spPr bwMode="auto">
            <a:xfrm flipV="1">
              <a:off x="1636" y="1800"/>
              <a:ext cx="33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30" name="Line 18"/>
            <p:cNvSpPr>
              <a:spLocks noChangeShapeType="1"/>
            </p:cNvSpPr>
            <p:nvPr/>
          </p:nvSpPr>
          <p:spPr bwMode="auto">
            <a:xfrm>
              <a:off x="1636" y="1800"/>
              <a:ext cx="0" cy="1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32" name="Line 20"/>
            <p:cNvSpPr>
              <a:spLocks noChangeShapeType="1"/>
            </p:cNvSpPr>
            <p:nvPr/>
          </p:nvSpPr>
          <p:spPr bwMode="auto">
            <a:xfrm>
              <a:off x="4936" y="1800"/>
              <a:ext cx="0" cy="1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34" name="Line 22"/>
            <p:cNvSpPr>
              <a:spLocks noChangeShapeType="1"/>
            </p:cNvSpPr>
            <p:nvPr/>
          </p:nvSpPr>
          <p:spPr bwMode="auto">
            <a:xfrm>
              <a:off x="2992" y="1645"/>
              <a:ext cx="0" cy="1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35" name="Line 23"/>
            <p:cNvSpPr>
              <a:spLocks noChangeShapeType="1"/>
            </p:cNvSpPr>
            <p:nvPr/>
          </p:nvSpPr>
          <p:spPr bwMode="auto">
            <a:xfrm>
              <a:off x="3532" y="1811"/>
              <a:ext cx="0" cy="1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36" name="Line 24"/>
            <p:cNvSpPr>
              <a:spLocks noChangeShapeType="1"/>
            </p:cNvSpPr>
            <p:nvPr/>
          </p:nvSpPr>
          <p:spPr bwMode="auto">
            <a:xfrm flipH="1">
              <a:off x="1636" y="2295"/>
              <a:ext cx="0" cy="6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37" name="Line 25"/>
            <p:cNvSpPr>
              <a:spLocks noChangeShapeType="1"/>
            </p:cNvSpPr>
            <p:nvPr/>
          </p:nvSpPr>
          <p:spPr bwMode="auto">
            <a:xfrm>
              <a:off x="724" y="2666"/>
              <a:ext cx="17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38" name="Line 26"/>
            <p:cNvSpPr>
              <a:spLocks noChangeShapeType="1"/>
            </p:cNvSpPr>
            <p:nvPr/>
          </p:nvSpPr>
          <p:spPr bwMode="auto">
            <a:xfrm flipH="1">
              <a:off x="736" y="2666"/>
              <a:ext cx="0" cy="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39" name="Line 27"/>
            <p:cNvSpPr>
              <a:spLocks noChangeShapeType="1"/>
            </p:cNvSpPr>
            <p:nvPr/>
          </p:nvSpPr>
          <p:spPr bwMode="auto">
            <a:xfrm flipH="1">
              <a:off x="2488" y="2666"/>
              <a:ext cx="0" cy="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40" name="Text Box 28"/>
            <p:cNvSpPr txBox="1">
              <a:spLocks noChangeArrowheads="1"/>
            </p:cNvSpPr>
            <p:nvPr/>
          </p:nvSpPr>
          <p:spPr bwMode="auto">
            <a:xfrm>
              <a:off x="4528" y="3003"/>
              <a:ext cx="828" cy="63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endParaRPr lang="en-US" altLang="zh-CN" sz="800" b="1">
                <a:solidFill>
                  <a:schemeClr val="bg2"/>
                </a:solidFill>
                <a:effectLst/>
              </a:endParaRPr>
            </a:p>
            <a:p>
              <a:pPr algn="ctr"/>
              <a:r>
                <a:rPr lang="en-US" altLang="zh-CN" sz="2600" b="1" i="1">
                  <a:solidFill>
                    <a:schemeClr val="bg2"/>
                  </a:solidFill>
                  <a:effectLst/>
                </a:rPr>
                <a:t>F</a:t>
              </a:r>
              <a:r>
                <a:rPr lang="en-US" altLang="zh-CN" sz="2600" b="1">
                  <a:solidFill>
                    <a:schemeClr val="bg2"/>
                  </a:solidFill>
                  <a:effectLst/>
                </a:rPr>
                <a:t> </a:t>
              </a:r>
              <a:r>
                <a:rPr lang="zh-CN" altLang="en-US" sz="2600" b="1">
                  <a:solidFill>
                    <a:schemeClr val="bg2"/>
                  </a:solidFill>
                  <a:effectLst/>
                </a:rPr>
                <a:t>检验</a:t>
              </a:r>
            </a:p>
            <a:p>
              <a:pPr algn="ctr"/>
              <a:endParaRPr lang="en-US" altLang="zh-CN" sz="800" b="1">
                <a:solidFill>
                  <a:schemeClr val="bg2"/>
                </a:solidFill>
                <a:effectLst/>
              </a:endParaRPr>
            </a:p>
          </p:txBody>
        </p:sp>
        <p:sp>
          <p:nvSpPr>
            <p:cNvPr id="806941" name="Line 29"/>
            <p:cNvSpPr>
              <a:spLocks noChangeShapeType="1"/>
            </p:cNvSpPr>
            <p:nvPr/>
          </p:nvSpPr>
          <p:spPr bwMode="auto">
            <a:xfrm flipH="1">
              <a:off x="3508" y="2340"/>
              <a:ext cx="0" cy="6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42" name="Line 30"/>
            <p:cNvSpPr>
              <a:spLocks noChangeShapeType="1"/>
            </p:cNvSpPr>
            <p:nvPr/>
          </p:nvSpPr>
          <p:spPr bwMode="auto">
            <a:xfrm flipH="1">
              <a:off x="4936" y="2329"/>
              <a:ext cx="0" cy="6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943" name="Text Box 31"/>
            <p:cNvSpPr txBox="1">
              <a:spLocks noChangeArrowheads="1"/>
            </p:cNvSpPr>
            <p:nvPr/>
          </p:nvSpPr>
          <p:spPr bwMode="auto">
            <a:xfrm>
              <a:off x="700" y="2396"/>
              <a:ext cx="888" cy="269"/>
            </a:xfrm>
            <a:prstGeom prst="rect">
              <a:avLst/>
            </a:prstGeom>
            <a:noFill/>
            <a:ln>
              <a:noFill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独立样本</a:t>
              </a:r>
            </a:p>
          </p:txBody>
        </p:sp>
        <p:sp>
          <p:nvSpPr>
            <p:cNvPr id="806944" name="Text Box 32"/>
            <p:cNvSpPr txBox="1">
              <a:spLocks noChangeArrowheads="1"/>
            </p:cNvSpPr>
            <p:nvPr/>
          </p:nvSpPr>
          <p:spPr bwMode="auto">
            <a:xfrm>
              <a:off x="1660" y="2385"/>
              <a:ext cx="888" cy="269"/>
            </a:xfrm>
            <a:prstGeom prst="rect">
              <a:avLst/>
            </a:prstGeom>
            <a:noFill/>
            <a:ln>
              <a:noFill/>
            </a:ln>
            <a:effectLst>
              <a:outerShdw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配对样本</a:t>
              </a:r>
            </a:p>
          </p:txBody>
        </p:sp>
        <p:sp>
          <p:nvSpPr>
            <p:cNvPr id="806947" name="Text Box 35"/>
            <p:cNvSpPr txBox="1">
              <a:spLocks noChangeArrowheads="1"/>
            </p:cNvSpPr>
            <p:nvPr/>
          </p:nvSpPr>
          <p:spPr bwMode="auto">
            <a:xfrm>
              <a:off x="1216" y="1957"/>
              <a:ext cx="852" cy="37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2"/>
                  </a:solidFill>
                  <a:effectLst/>
                </a:rPr>
                <a:t>均值</a:t>
              </a:r>
            </a:p>
          </p:txBody>
        </p:sp>
        <p:sp>
          <p:nvSpPr>
            <p:cNvPr id="806948" name="Text Box 36"/>
            <p:cNvSpPr txBox="1">
              <a:spLocks noChangeArrowheads="1"/>
            </p:cNvSpPr>
            <p:nvPr/>
          </p:nvSpPr>
          <p:spPr bwMode="auto">
            <a:xfrm>
              <a:off x="3100" y="1980"/>
              <a:ext cx="852" cy="37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2"/>
                  </a:solidFill>
                  <a:effectLst/>
                </a:rPr>
                <a:t>比例</a:t>
              </a:r>
            </a:p>
          </p:txBody>
        </p:sp>
        <p:sp>
          <p:nvSpPr>
            <p:cNvPr id="806949" name="Text Box 37"/>
            <p:cNvSpPr txBox="1">
              <a:spLocks noChangeArrowheads="1"/>
            </p:cNvSpPr>
            <p:nvPr/>
          </p:nvSpPr>
          <p:spPr bwMode="auto">
            <a:xfrm>
              <a:off x="4540" y="1969"/>
              <a:ext cx="816" cy="37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2"/>
                  </a:solidFill>
                  <a:effectLst/>
                </a:rPr>
                <a:t>方差</a:t>
              </a:r>
            </a:p>
          </p:txBody>
        </p:sp>
      </p:grpSp>
    </p:spTree>
  </p:cSld>
  <p:clrMapOvr>
    <a:masterClrMapping/>
  </p:clrMapOvr>
  <p:transition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/>
              <a:t>独立样本总体均值之差的检验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两个总体均值之差的</a:t>
            </a:r>
            <a:r>
              <a:rPr lang="zh-CN" altLang="en-US" sz="4000">
                <a:latin typeface="Arial" panose="020B0604020202020204" pitchFamily="34" charset="0"/>
              </a:rPr>
              <a:t>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40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4000">
                <a:solidFill>
                  <a:schemeClr val="hlink"/>
                </a:solidFill>
                <a:latin typeface="Symbol" panose="05050102010706020507" pitchFamily="18" charset="2"/>
              </a:rPr>
              <a:t></a:t>
            </a:r>
            <a:r>
              <a:rPr lang="en-US" altLang="zh-CN" sz="4000" baseline="-25000">
                <a:solidFill>
                  <a:schemeClr val="hlink"/>
                </a:solidFill>
                <a:latin typeface="Arial" panose="020B0604020202020204" pitchFamily="34" charset="0"/>
              </a:rPr>
              <a:t>1</a:t>
            </a:r>
            <a:r>
              <a:rPr lang="en-US" altLang="zh-CN" sz="40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zh-CN" altLang="en-US" sz="4000">
                <a:solidFill>
                  <a:schemeClr val="hlink"/>
                </a:solidFill>
                <a:latin typeface="Arial" panose="020B0604020202020204" pitchFamily="34" charset="0"/>
              </a:rPr>
              <a:t>、</a:t>
            </a:r>
            <a:r>
              <a:rPr lang="zh-CN" altLang="en-US" sz="4000">
                <a:solidFill>
                  <a:schemeClr val="hlink"/>
                </a:solidFill>
                <a:latin typeface="Symbol" panose="05050102010706020507" pitchFamily="18" charset="2"/>
              </a:rPr>
              <a:t> </a:t>
            </a:r>
            <a:r>
              <a:rPr lang="en-US" altLang="zh-CN" sz="4000" baseline="-25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en-US" altLang="zh-CN" sz="40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en-US" altLang="zh-CN" sz="40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r>
              <a:rPr lang="zh-CN" altLang="en-US" sz="4000">
                <a:solidFill>
                  <a:schemeClr val="hlink"/>
                </a:solidFill>
                <a:latin typeface="Arial" panose="020B0604020202020204" pitchFamily="34" charset="0"/>
              </a:rPr>
              <a:t>已知</a:t>
            </a:r>
            <a:r>
              <a:rPr lang="en-US" altLang="zh-CN" sz="40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4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751013"/>
            <a:ext cx="7826375" cy="4552950"/>
          </a:xfrm>
          <a:noFill/>
          <a:ln/>
        </p:spPr>
        <p:txBody>
          <a:bodyPr/>
          <a:lstStyle/>
          <a:p>
            <a:pPr marL="609600" indent="-609600"/>
            <a:r>
              <a:rPr lang="en-US" altLang="zh-CN" sz="2800"/>
              <a:t>1.	</a:t>
            </a:r>
            <a:r>
              <a:rPr lang="zh-CN" altLang="en-US" sz="2800"/>
              <a:t>假定条件</a:t>
            </a:r>
          </a:p>
          <a:p>
            <a:pPr marL="1219200" lvl="1" indent="-533400"/>
            <a:r>
              <a:rPr lang="zh-CN" altLang="en-US" sz="2400">
                <a:sym typeface="Wingdings" panose="05000000000000000000" pitchFamily="2" charset="2"/>
              </a:rPr>
              <a:t>两个样本是独立的随机样本</a:t>
            </a:r>
            <a:endParaRPr lang="zh-CN" altLang="en-US" sz="2400"/>
          </a:p>
          <a:p>
            <a:pPr marL="1219200" lvl="1" indent="-533400"/>
            <a:r>
              <a:rPr lang="zh-CN" altLang="en-US" sz="2400">
                <a:sym typeface="Wingdings" panose="05000000000000000000" pitchFamily="2" charset="2"/>
              </a:rPr>
              <a:t>两个</a:t>
            </a:r>
            <a:r>
              <a:rPr lang="zh-CN" altLang="en-US" sz="2400"/>
              <a:t>总体都是正态分布</a:t>
            </a:r>
          </a:p>
          <a:p>
            <a:pPr marL="1219200" lvl="1" indent="-533400"/>
            <a:r>
              <a:rPr lang="zh-CN" altLang="en-US" sz="2400"/>
              <a:t>若不是正态分布</a:t>
            </a:r>
            <a:r>
              <a:rPr lang="en-US" altLang="zh-CN" sz="2400"/>
              <a:t>, </a:t>
            </a:r>
            <a:r>
              <a:rPr lang="zh-CN" altLang="en-US" sz="2400"/>
              <a:t>可以用正态分布来近似</a:t>
            </a:r>
            <a:r>
              <a:rPr lang="en-US" altLang="zh-CN" sz="2400"/>
              <a:t>(</a:t>
            </a:r>
            <a:r>
              <a:rPr lang="en-US" altLang="zh-CN" sz="2400" i="1"/>
              <a:t>n</a:t>
            </a:r>
            <a:r>
              <a:rPr lang="en-US" altLang="zh-CN" sz="2400" baseline="-25000"/>
              <a:t>1</a:t>
            </a:r>
            <a:r>
              <a:rPr lang="en-US" altLang="zh-CN" sz="2400">
                <a:sym typeface="Symbol" panose="05050102010706020507" pitchFamily="18" charset="2"/>
              </a:rPr>
              <a:t></a:t>
            </a:r>
            <a:r>
              <a:rPr lang="en-US" altLang="zh-CN" sz="2400"/>
              <a:t>30</a:t>
            </a:r>
            <a:r>
              <a:rPr lang="zh-CN" altLang="en-US" sz="2400"/>
              <a:t>和 </a:t>
            </a:r>
            <a:r>
              <a:rPr lang="en-US" altLang="zh-CN" sz="2400" i="1"/>
              <a:t>n</a:t>
            </a:r>
            <a:r>
              <a:rPr lang="en-US" altLang="zh-CN" sz="2400" baseline="-25000"/>
              <a:t>2</a:t>
            </a:r>
            <a:r>
              <a:rPr lang="en-US" altLang="zh-CN" sz="2400">
                <a:sym typeface="Symbol" panose="05050102010706020507" pitchFamily="18" charset="2"/>
              </a:rPr>
              <a:t></a:t>
            </a:r>
            <a:r>
              <a:rPr lang="en-US" altLang="zh-CN" sz="2400"/>
              <a:t>30)</a:t>
            </a:r>
          </a:p>
          <a:p>
            <a:pPr marL="609600" indent="-609600">
              <a:buFontTx/>
              <a:buAutoNum type="arabicPeriod" startAt="2"/>
            </a:pPr>
            <a:r>
              <a:rPr lang="zh-CN" altLang="en-US" sz="2800"/>
              <a:t>检验统计量为</a:t>
            </a:r>
          </a:p>
        </p:txBody>
      </p:sp>
      <p:graphicFrame>
        <p:nvGraphicFramePr>
          <p:cNvPr id="745479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1576388" y="4595813"/>
          <a:ext cx="5486400" cy="17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482" name="Equation" r:id="rId4" imgW="2234880" imgH="723600" progId="Equation.3">
                  <p:embed/>
                </p:oleObj>
              </mc:Choice>
              <mc:Fallback>
                <p:oleObj name="Equation" r:id="rId4" imgW="2234880" imgH="7236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88" y="4595813"/>
                        <a:ext cx="5486400" cy="177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4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75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两个总体均值之差的检验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40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4000">
                <a:solidFill>
                  <a:schemeClr val="hlink"/>
                </a:solidFill>
                <a:latin typeface="Arial" panose="020B0604020202020204" pitchFamily="34" charset="0"/>
              </a:rPr>
              <a:t>假设的形式</a:t>
            </a:r>
            <a:r>
              <a:rPr lang="en-US" altLang="zh-CN" sz="40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890995" name="Group 115"/>
          <p:cNvGraphicFramePr>
            <a:graphicFrameLocks noGrp="1"/>
          </p:cNvGraphicFramePr>
          <p:nvPr/>
        </p:nvGraphicFramePr>
        <p:xfrm>
          <a:off x="444500" y="2228850"/>
          <a:ext cx="8262938" cy="3254375"/>
        </p:xfrm>
        <a:graphic>
          <a:graphicData uri="http://schemas.openxmlformats.org/drawingml/2006/table">
            <a:tbl>
              <a:tblPr/>
              <a:tblGrid>
                <a:gridCol w="1730375"/>
                <a:gridCol w="2028825"/>
                <a:gridCol w="2281238"/>
                <a:gridCol w="2222500"/>
              </a:tblGrid>
              <a:tr h="55245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假设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674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研究的问题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556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没有差异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有差异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均值</a:t>
                      </a:r>
                      <a:r>
                        <a:rPr kumimoji="1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 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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均值</a:t>
                      </a:r>
                      <a:r>
                        <a:rPr kumimoji="1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均值</a:t>
                      </a:r>
                      <a:r>
                        <a:rPr kumimoji="1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 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均值</a:t>
                      </a:r>
                      <a:r>
                        <a:rPr kumimoji="1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均值</a:t>
                      </a:r>
                      <a:r>
                        <a:rPr kumimoji="1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 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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均值</a:t>
                      </a:r>
                      <a:r>
                        <a:rPr kumimoji="1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均值</a:t>
                      </a:r>
                      <a:r>
                        <a:rPr kumimoji="1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 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均值</a:t>
                      </a:r>
                      <a:r>
                        <a:rPr kumimoji="1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</a:tr>
              <a:tr h="889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6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–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=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–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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–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 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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</a:tr>
              <a:tr h="857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7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6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–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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–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7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–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kumimoji="1" lang="en-US" altLang="zh-CN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 </a:t>
                      </a:r>
                      <a:r>
                        <a:rPr kumimoji="1" lang="en-US" altLang="zh-CN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32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&gt;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两个总体均值之差的检验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125" y="1849438"/>
            <a:ext cx="5937250" cy="4495800"/>
          </a:xfrm>
          <a:noFill/>
          <a:ln/>
        </p:spPr>
        <p:txBody>
          <a:bodyPr/>
          <a:lstStyle/>
          <a:p>
            <a:pPr marL="609600" indent="-609600" algn="just"/>
            <a:r>
              <a:rPr lang="en-US" altLang="zh-CN" sz="3000"/>
              <a:t>      </a:t>
            </a:r>
            <a:endParaRPr lang="en-US" altLang="zh-CN" sz="3800" b="1"/>
          </a:p>
        </p:txBody>
      </p:sp>
      <p:grpSp>
        <p:nvGrpSpPr>
          <p:cNvPr id="763911" name="Group 7"/>
          <p:cNvGrpSpPr>
            <a:grpSpLocks/>
          </p:cNvGrpSpPr>
          <p:nvPr/>
        </p:nvGrpSpPr>
        <p:grpSpPr bwMode="auto">
          <a:xfrm>
            <a:off x="5668963" y="3260725"/>
            <a:ext cx="3149600" cy="3124200"/>
            <a:chOff x="3408" y="1440"/>
            <a:chExt cx="1984" cy="1968"/>
          </a:xfrm>
        </p:grpSpPr>
        <p:sp>
          <p:nvSpPr>
            <p:cNvPr id="763912" name="Freeform 8"/>
            <p:cNvSpPr>
              <a:spLocks/>
            </p:cNvSpPr>
            <p:nvPr/>
          </p:nvSpPr>
          <p:spPr bwMode="auto">
            <a:xfrm>
              <a:off x="3408" y="1440"/>
              <a:ext cx="1600" cy="1584"/>
            </a:xfrm>
            <a:custGeom>
              <a:avLst/>
              <a:gdLst>
                <a:gd name="T0" fmla="*/ 0 w 1312"/>
                <a:gd name="T1" fmla="*/ 1632 h 1632"/>
                <a:gd name="T2" fmla="*/ 960 w 1312"/>
                <a:gd name="T3" fmla="*/ 768 h 1632"/>
                <a:gd name="T4" fmla="*/ 912 w 1312"/>
                <a:gd name="T5" fmla="*/ 288 h 1632"/>
                <a:gd name="T6" fmla="*/ 1248 w 1312"/>
                <a:gd name="T7" fmla="*/ 96 h 1632"/>
                <a:gd name="T8" fmla="*/ 1296 w 1312"/>
                <a:gd name="T9" fmla="*/ 0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1632">
                  <a:moveTo>
                    <a:pt x="0" y="1632"/>
                  </a:moveTo>
                  <a:cubicBezTo>
                    <a:pt x="404" y="1312"/>
                    <a:pt x="808" y="992"/>
                    <a:pt x="960" y="768"/>
                  </a:cubicBezTo>
                  <a:cubicBezTo>
                    <a:pt x="1112" y="544"/>
                    <a:pt x="864" y="400"/>
                    <a:pt x="912" y="288"/>
                  </a:cubicBezTo>
                  <a:cubicBezTo>
                    <a:pt x="960" y="176"/>
                    <a:pt x="1184" y="144"/>
                    <a:pt x="1248" y="96"/>
                  </a:cubicBezTo>
                  <a:cubicBezTo>
                    <a:pt x="1312" y="48"/>
                    <a:pt x="1304" y="24"/>
                    <a:pt x="1296" y="0"/>
                  </a:cubicBezTo>
                </a:path>
              </a:pathLst>
            </a:custGeom>
            <a:noFill/>
            <a:ln w="57150" cap="flat" cmpd="sng">
              <a:solidFill>
                <a:srgbClr val="FF139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3913" name="Freeform 9"/>
            <p:cNvSpPr>
              <a:spLocks/>
            </p:cNvSpPr>
            <p:nvPr/>
          </p:nvSpPr>
          <p:spPr bwMode="auto">
            <a:xfrm>
              <a:off x="3504" y="1536"/>
              <a:ext cx="1600" cy="1584"/>
            </a:xfrm>
            <a:custGeom>
              <a:avLst/>
              <a:gdLst>
                <a:gd name="T0" fmla="*/ 0 w 1312"/>
                <a:gd name="T1" fmla="*/ 1632 h 1632"/>
                <a:gd name="T2" fmla="*/ 960 w 1312"/>
                <a:gd name="T3" fmla="*/ 768 h 1632"/>
                <a:gd name="T4" fmla="*/ 912 w 1312"/>
                <a:gd name="T5" fmla="*/ 288 h 1632"/>
                <a:gd name="T6" fmla="*/ 1248 w 1312"/>
                <a:gd name="T7" fmla="*/ 96 h 1632"/>
                <a:gd name="T8" fmla="*/ 1296 w 1312"/>
                <a:gd name="T9" fmla="*/ 0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1632">
                  <a:moveTo>
                    <a:pt x="0" y="1632"/>
                  </a:moveTo>
                  <a:cubicBezTo>
                    <a:pt x="404" y="1312"/>
                    <a:pt x="808" y="992"/>
                    <a:pt x="960" y="768"/>
                  </a:cubicBezTo>
                  <a:cubicBezTo>
                    <a:pt x="1112" y="544"/>
                    <a:pt x="864" y="400"/>
                    <a:pt x="912" y="288"/>
                  </a:cubicBezTo>
                  <a:cubicBezTo>
                    <a:pt x="960" y="176"/>
                    <a:pt x="1184" y="144"/>
                    <a:pt x="1248" y="96"/>
                  </a:cubicBezTo>
                  <a:cubicBezTo>
                    <a:pt x="1312" y="48"/>
                    <a:pt x="1304" y="24"/>
                    <a:pt x="1296" y="0"/>
                  </a:cubicBezTo>
                </a:path>
              </a:pathLst>
            </a:custGeom>
            <a:noFill/>
            <a:ln w="571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3914" name="Freeform 10"/>
            <p:cNvSpPr>
              <a:spLocks/>
            </p:cNvSpPr>
            <p:nvPr/>
          </p:nvSpPr>
          <p:spPr bwMode="auto">
            <a:xfrm>
              <a:off x="3600" y="1632"/>
              <a:ext cx="1600" cy="1584"/>
            </a:xfrm>
            <a:custGeom>
              <a:avLst/>
              <a:gdLst>
                <a:gd name="T0" fmla="*/ 0 w 1312"/>
                <a:gd name="T1" fmla="*/ 1632 h 1632"/>
                <a:gd name="T2" fmla="*/ 960 w 1312"/>
                <a:gd name="T3" fmla="*/ 768 h 1632"/>
                <a:gd name="T4" fmla="*/ 912 w 1312"/>
                <a:gd name="T5" fmla="*/ 288 h 1632"/>
                <a:gd name="T6" fmla="*/ 1248 w 1312"/>
                <a:gd name="T7" fmla="*/ 96 h 1632"/>
                <a:gd name="T8" fmla="*/ 1296 w 1312"/>
                <a:gd name="T9" fmla="*/ 0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1632">
                  <a:moveTo>
                    <a:pt x="0" y="1632"/>
                  </a:moveTo>
                  <a:cubicBezTo>
                    <a:pt x="404" y="1312"/>
                    <a:pt x="808" y="992"/>
                    <a:pt x="960" y="768"/>
                  </a:cubicBezTo>
                  <a:cubicBezTo>
                    <a:pt x="1112" y="544"/>
                    <a:pt x="864" y="400"/>
                    <a:pt x="912" y="288"/>
                  </a:cubicBezTo>
                  <a:cubicBezTo>
                    <a:pt x="960" y="176"/>
                    <a:pt x="1184" y="144"/>
                    <a:pt x="1248" y="96"/>
                  </a:cubicBezTo>
                  <a:cubicBezTo>
                    <a:pt x="1312" y="48"/>
                    <a:pt x="1304" y="24"/>
                    <a:pt x="1296" y="0"/>
                  </a:cubicBezTo>
                </a:path>
              </a:pathLst>
            </a:custGeom>
            <a:noFill/>
            <a:ln w="57150" cap="flat" cmpd="sng">
              <a:solidFill>
                <a:srgbClr val="27E7D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3915" name="Freeform 11"/>
            <p:cNvSpPr>
              <a:spLocks/>
            </p:cNvSpPr>
            <p:nvPr/>
          </p:nvSpPr>
          <p:spPr bwMode="auto">
            <a:xfrm>
              <a:off x="3696" y="1728"/>
              <a:ext cx="1600" cy="1584"/>
            </a:xfrm>
            <a:custGeom>
              <a:avLst/>
              <a:gdLst>
                <a:gd name="T0" fmla="*/ 0 w 1312"/>
                <a:gd name="T1" fmla="*/ 1632 h 1632"/>
                <a:gd name="T2" fmla="*/ 960 w 1312"/>
                <a:gd name="T3" fmla="*/ 768 h 1632"/>
                <a:gd name="T4" fmla="*/ 912 w 1312"/>
                <a:gd name="T5" fmla="*/ 288 h 1632"/>
                <a:gd name="T6" fmla="*/ 1248 w 1312"/>
                <a:gd name="T7" fmla="*/ 96 h 1632"/>
                <a:gd name="T8" fmla="*/ 1296 w 1312"/>
                <a:gd name="T9" fmla="*/ 0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1632">
                  <a:moveTo>
                    <a:pt x="0" y="1632"/>
                  </a:moveTo>
                  <a:cubicBezTo>
                    <a:pt x="404" y="1312"/>
                    <a:pt x="808" y="992"/>
                    <a:pt x="960" y="768"/>
                  </a:cubicBezTo>
                  <a:cubicBezTo>
                    <a:pt x="1112" y="544"/>
                    <a:pt x="864" y="400"/>
                    <a:pt x="912" y="288"/>
                  </a:cubicBezTo>
                  <a:cubicBezTo>
                    <a:pt x="960" y="176"/>
                    <a:pt x="1184" y="144"/>
                    <a:pt x="1248" y="96"/>
                  </a:cubicBezTo>
                  <a:cubicBezTo>
                    <a:pt x="1312" y="48"/>
                    <a:pt x="1304" y="24"/>
                    <a:pt x="1296" y="0"/>
                  </a:cubicBezTo>
                </a:path>
              </a:pathLst>
            </a:custGeom>
            <a:noFill/>
            <a:ln w="571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3916" name="Freeform 12"/>
            <p:cNvSpPr>
              <a:spLocks/>
            </p:cNvSpPr>
            <p:nvPr/>
          </p:nvSpPr>
          <p:spPr bwMode="auto">
            <a:xfrm>
              <a:off x="3792" y="1824"/>
              <a:ext cx="1600" cy="1584"/>
            </a:xfrm>
            <a:custGeom>
              <a:avLst/>
              <a:gdLst>
                <a:gd name="T0" fmla="*/ 0 w 1312"/>
                <a:gd name="T1" fmla="*/ 1632 h 1632"/>
                <a:gd name="T2" fmla="*/ 960 w 1312"/>
                <a:gd name="T3" fmla="*/ 768 h 1632"/>
                <a:gd name="T4" fmla="*/ 912 w 1312"/>
                <a:gd name="T5" fmla="*/ 288 h 1632"/>
                <a:gd name="T6" fmla="*/ 1248 w 1312"/>
                <a:gd name="T7" fmla="*/ 96 h 1632"/>
                <a:gd name="T8" fmla="*/ 1296 w 1312"/>
                <a:gd name="T9" fmla="*/ 0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1632">
                  <a:moveTo>
                    <a:pt x="0" y="1632"/>
                  </a:moveTo>
                  <a:cubicBezTo>
                    <a:pt x="404" y="1312"/>
                    <a:pt x="808" y="992"/>
                    <a:pt x="960" y="768"/>
                  </a:cubicBezTo>
                  <a:cubicBezTo>
                    <a:pt x="1112" y="544"/>
                    <a:pt x="864" y="400"/>
                    <a:pt x="912" y="288"/>
                  </a:cubicBezTo>
                  <a:cubicBezTo>
                    <a:pt x="960" y="176"/>
                    <a:pt x="1184" y="144"/>
                    <a:pt x="1248" y="96"/>
                  </a:cubicBezTo>
                  <a:cubicBezTo>
                    <a:pt x="1312" y="48"/>
                    <a:pt x="1304" y="24"/>
                    <a:pt x="1296" y="0"/>
                  </a:cubicBezTo>
                </a:path>
              </a:pathLst>
            </a:cu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63918" name="AutoShape 14"/>
          <p:cNvSpPr>
            <a:spLocks noChangeArrowheads="1"/>
          </p:cNvSpPr>
          <p:nvPr/>
        </p:nvSpPr>
        <p:spPr bwMode="auto">
          <a:xfrm>
            <a:off x="6364288" y="2058988"/>
            <a:ext cx="2205037" cy="982662"/>
          </a:xfrm>
          <a:prstGeom prst="cloudCallout">
            <a:avLst>
              <a:gd name="adj1" fmla="val -55903"/>
              <a:gd name="adj2" fmla="val 167125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双侧检验！</a:t>
            </a:r>
          </a:p>
        </p:txBody>
      </p:sp>
      <p:sp>
        <p:nvSpPr>
          <p:cNvPr id="763920" name="Rectangle 16"/>
          <p:cNvSpPr>
            <a:spLocks noChangeArrowheads="1"/>
          </p:cNvSpPr>
          <p:nvPr/>
        </p:nvSpPr>
        <p:spPr bwMode="auto">
          <a:xfrm>
            <a:off x="365125" y="1822450"/>
            <a:ext cx="5635625" cy="406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zh-CN" sz="26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【</a:t>
            </a:r>
            <a:r>
              <a:rPr lang="zh-CN" altLang="en-US" sz="26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例</a:t>
            </a:r>
            <a:r>
              <a:rPr lang="en-US" altLang="zh-CN" sz="26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】</a:t>
            </a:r>
            <a:r>
              <a:rPr lang="zh-CN" altLang="en-US" sz="2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有两种方法可用于制造某种以抗拉强度为重要特征的产品。根据以往的资料得知，第一种方法生产出的产品其抗拉强度的标准差为</a:t>
            </a:r>
            <a:r>
              <a:rPr lang="en-US" altLang="zh-CN" sz="26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</a:t>
            </a:r>
            <a:r>
              <a:rPr lang="zh-CN" altLang="en-US" sz="2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公斤，第二种方法的标准差为</a:t>
            </a:r>
            <a:r>
              <a:rPr lang="en-US" altLang="zh-CN" sz="26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  <a:r>
              <a:rPr lang="zh-CN" altLang="en-US" sz="2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公斤。从两种方法生产的产品中各抽取一个随机样本，样本量分别为</a:t>
            </a:r>
            <a:r>
              <a:rPr lang="en-US" altLang="zh-CN" sz="26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="1" baseline="-250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altLang="zh-CN" sz="26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=32</a:t>
            </a:r>
            <a:r>
              <a:rPr lang="zh-CN" altLang="en-US" sz="2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en-US" altLang="zh-CN" sz="26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="1" baseline="-250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CN" sz="26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=40</a:t>
            </a:r>
            <a:r>
              <a:rPr lang="zh-CN" altLang="en-US" sz="2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，测得</a:t>
            </a:r>
            <a:r>
              <a:rPr lang="zh-CN" altLang="en-US" sz="260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</a:t>
            </a:r>
            <a:r>
              <a:rPr lang="en-US" altLang="zh-CN" sz="2600" i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2600" baseline="-250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anose="03010101010201010101" pitchFamily="66" charset="0"/>
              </a:rPr>
              <a:t>= </a:t>
            </a:r>
            <a:r>
              <a:rPr lang="en-US" altLang="zh-CN" sz="2600" b="1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50</a:t>
            </a:r>
            <a:r>
              <a:rPr lang="zh-CN" altLang="en-US" sz="2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anose="03010101010201010101" pitchFamily="66" charset="0"/>
              </a:rPr>
              <a:t>公斤，</a:t>
            </a:r>
            <a:r>
              <a:rPr lang="zh-CN" altLang="en-US" sz="260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anose="03010101010201010101" pitchFamily="66" charset="0"/>
                <a:sym typeface="Symbol" panose="05050102010706020507" pitchFamily="18" charset="2"/>
              </a:rPr>
              <a:t></a:t>
            </a:r>
            <a:r>
              <a:rPr lang="en-US" altLang="zh-CN" sz="2600" i="1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2600" baseline="-250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anose="03010101010201010101" pitchFamily="66" charset="0"/>
              </a:rPr>
              <a:t>= </a:t>
            </a:r>
            <a:r>
              <a:rPr lang="en-US" altLang="zh-CN" sz="2600" b="1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44</a:t>
            </a:r>
            <a:r>
              <a:rPr lang="zh-CN" altLang="en-US" sz="2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anose="03010101010201010101" pitchFamily="66" charset="0"/>
              </a:rPr>
              <a:t>公斤。问这两种方法生产的产品平均抗拉强度是否有显著差别？ </a:t>
            </a:r>
            <a:r>
              <a:rPr lang="en-US" altLang="zh-CN" sz="26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CN" sz="26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en-US" altLang="zh-CN" sz="26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= 0.05</a:t>
            </a:r>
            <a:r>
              <a:rPr lang="en-US" altLang="zh-CN" sz="26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两个总体均值之差的检验</a:t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68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08150"/>
            <a:ext cx="3848100" cy="4114800"/>
          </a:xfrm>
          <a:noFill/>
          <a:ln/>
        </p:spPr>
        <p:txBody>
          <a:bodyPr/>
          <a:lstStyle/>
          <a:p>
            <a:pPr marL="0" indent="0"/>
            <a:r>
              <a:rPr lang="en-US" altLang="zh-CN" sz="2800" b="1">
                <a:solidFill>
                  <a:srgbClr val="EAEAEA"/>
                </a:solidFill>
              </a:rPr>
              <a:t>H</a:t>
            </a:r>
            <a:r>
              <a:rPr lang="en-US" altLang="zh-CN" sz="2000" b="1">
                <a:solidFill>
                  <a:srgbClr val="EAEAEA"/>
                </a:solidFill>
              </a:rPr>
              <a:t>0</a:t>
            </a:r>
            <a:r>
              <a:rPr lang="en-US" altLang="zh-CN" sz="2800" b="1">
                <a:solidFill>
                  <a:srgbClr val="FFFFB1"/>
                </a:solidFill>
              </a:rPr>
              <a:t>: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 baseline="-25000">
                <a:latin typeface="Symbol" panose="05050102010706020507" pitchFamily="18" charset="2"/>
              </a:rPr>
              <a:t>1</a:t>
            </a:r>
            <a:r>
              <a:rPr lang="en-US" altLang="zh-CN" sz="2800" b="1"/>
              <a:t>-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 baseline="-25000">
                <a:latin typeface="Symbol" panose="05050102010706020507" pitchFamily="18" charset="2"/>
              </a:rPr>
              <a:t>2</a:t>
            </a:r>
            <a:r>
              <a:rPr lang="en-US" altLang="zh-CN" sz="2800" b="1"/>
              <a:t> = 0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EAEAEA"/>
                </a:solidFill>
              </a:rPr>
              <a:t>: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 baseline="-25000">
                <a:latin typeface="Symbol" panose="05050102010706020507" pitchFamily="18" charset="2"/>
              </a:rPr>
              <a:t>1</a:t>
            </a:r>
            <a:r>
              <a:rPr lang="en-US" altLang="zh-CN" sz="2800" b="1"/>
              <a:t>-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 baseline="-25000">
                <a:latin typeface="Symbol" panose="05050102010706020507" pitchFamily="18" charset="2"/>
              </a:rPr>
              <a:t>2</a:t>
            </a:r>
            <a:r>
              <a:rPr lang="en-US" altLang="zh-CN" sz="2800" b="1"/>
              <a:t> </a:t>
            </a:r>
            <a:r>
              <a:rPr lang="en-US" altLang="zh-CN" sz="2800" b="1">
                <a:sym typeface="Symbol" panose="05050102010706020507" pitchFamily="18" charset="2"/>
              </a:rPr>
              <a:t> </a:t>
            </a:r>
            <a:r>
              <a:rPr lang="en-US" altLang="zh-CN" sz="2800" b="1"/>
              <a:t>0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/>
              <a:t>0.05</a:t>
            </a:r>
          </a:p>
          <a:p>
            <a:pPr marL="0" indent="0"/>
            <a:r>
              <a:rPr lang="en-US" altLang="zh-CN" sz="2800" b="1" i="1">
                <a:solidFill>
                  <a:srgbClr val="FFFFB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 baseline="-25000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</a:t>
            </a:r>
            <a:r>
              <a:rPr lang="en-US" altLang="zh-CN" sz="2800" b="1"/>
              <a:t> 32</a:t>
            </a:r>
            <a:r>
              <a:rPr lang="zh-CN" altLang="en-US" sz="2800" b="1">
                <a:solidFill>
                  <a:srgbClr val="FCFEB9"/>
                </a:solidFill>
              </a:rPr>
              <a:t>，</a:t>
            </a:r>
            <a:r>
              <a:rPr lang="en-US" altLang="zh-CN" sz="2800" b="1" i="1">
                <a:solidFill>
                  <a:srgbClr val="FFFFB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 baseline="-25000">
                <a:solidFill>
                  <a:srgbClr val="FFFFB1"/>
                </a:solidFill>
              </a:rPr>
              <a:t>2</a:t>
            </a:r>
            <a:r>
              <a:rPr lang="en-US" altLang="zh-CN" sz="24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 </a:t>
            </a:r>
            <a:r>
              <a:rPr lang="en-US" altLang="zh-CN" sz="2800" b="1"/>
              <a:t>40</a:t>
            </a:r>
          </a:p>
          <a:p>
            <a:pPr marL="0" indent="0">
              <a:spcBef>
                <a:spcPct val="24000"/>
              </a:spcBef>
            </a:pPr>
            <a:r>
              <a:rPr lang="zh-CN" altLang="en-US" sz="2800" b="1">
                <a:solidFill>
                  <a:srgbClr val="FFFFB1"/>
                </a:solidFill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</a:rPr>
              <a:t>(s):</a:t>
            </a:r>
          </a:p>
          <a:p>
            <a:pPr marL="0" indent="0"/>
            <a:endParaRPr lang="en-US" altLang="zh-CN" sz="2800" b="1">
              <a:solidFill>
                <a:srgbClr val="FFFF93"/>
              </a:solidFill>
            </a:endParaRPr>
          </a:p>
        </p:txBody>
      </p:sp>
      <p:sp>
        <p:nvSpPr>
          <p:cNvPr id="768004" name="Rectangle 4"/>
          <p:cNvSpPr>
            <a:spLocks noChangeArrowheads="1"/>
          </p:cNvSpPr>
          <p:nvPr/>
        </p:nvSpPr>
        <p:spPr bwMode="auto">
          <a:xfrm>
            <a:off x="4114800" y="1738313"/>
            <a:ext cx="23622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768010" name="Rectangle 10"/>
          <p:cNvSpPr>
            <a:spLocks noChangeArrowheads="1"/>
          </p:cNvSpPr>
          <p:nvPr/>
        </p:nvSpPr>
        <p:spPr bwMode="auto">
          <a:xfrm>
            <a:off x="4191000" y="3657600"/>
            <a:ext cx="2362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决策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768011" name="Rectangle 11"/>
          <p:cNvSpPr>
            <a:spLocks noChangeArrowheads="1"/>
          </p:cNvSpPr>
          <p:nvPr/>
        </p:nvSpPr>
        <p:spPr bwMode="auto">
          <a:xfrm>
            <a:off x="4191000" y="4724400"/>
            <a:ext cx="1371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结论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  <a:r>
              <a:rPr lang="en-US" altLang="zh-CN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68012" name="Text Box 12"/>
          <p:cNvSpPr txBox="1">
            <a:spLocks noChangeArrowheads="1"/>
          </p:cNvSpPr>
          <p:nvPr/>
        </p:nvSpPr>
        <p:spPr bwMode="auto">
          <a:xfrm>
            <a:off x="4267200" y="4191000"/>
            <a:ext cx="4286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的水平上拒绝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768013" name="Text Box 13"/>
          <p:cNvSpPr txBox="1">
            <a:spLocks noChangeArrowheads="1"/>
          </p:cNvSpPr>
          <p:nvPr/>
        </p:nvSpPr>
        <p:spPr bwMode="auto">
          <a:xfrm>
            <a:off x="4267200" y="5297488"/>
            <a:ext cx="4419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有证据表明两种方法生产的产品其抗拉强度有显著差异</a:t>
            </a:r>
          </a:p>
        </p:txBody>
      </p:sp>
      <p:graphicFrame>
        <p:nvGraphicFramePr>
          <p:cNvPr id="768016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200525" y="2284413"/>
          <a:ext cx="4487863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59" name="公式" r:id="rId4" imgW="2717640" imgH="685800" progId="Equation.3">
                  <p:embed/>
                </p:oleObj>
              </mc:Choice>
              <mc:Fallback>
                <p:oleObj name="公式" r:id="rId4" imgW="2717640" imgH="68580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5" y="2284413"/>
                        <a:ext cx="4487863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8017" name="Group 17"/>
          <p:cNvGrpSpPr>
            <a:grpSpLocks/>
          </p:cNvGrpSpPr>
          <p:nvPr/>
        </p:nvGrpSpPr>
        <p:grpSpPr bwMode="auto">
          <a:xfrm>
            <a:off x="617538" y="4368800"/>
            <a:ext cx="2960687" cy="1833563"/>
            <a:chOff x="449" y="2824"/>
            <a:chExt cx="1865" cy="1155"/>
          </a:xfrm>
        </p:grpSpPr>
        <p:sp>
          <p:nvSpPr>
            <p:cNvPr id="768018" name="Line 18"/>
            <p:cNvSpPr>
              <a:spLocks noChangeShapeType="1"/>
            </p:cNvSpPr>
            <p:nvPr/>
          </p:nvSpPr>
          <p:spPr bwMode="auto">
            <a:xfrm>
              <a:off x="1376" y="2871"/>
              <a:ext cx="1" cy="848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ffectLst>
              <a:outerShdw dist="127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19" name="Freeform 19" descr="60%"/>
            <p:cNvSpPr>
              <a:spLocks/>
            </p:cNvSpPr>
            <p:nvPr/>
          </p:nvSpPr>
          <p:spPr bwMode="auto">
            <a:xfrm>
              <a:off x="575" y="3248"/>
              <a:ext cx="483" cy="484"/>
            </a:xfrm>
            <a:custGeom>
              <a:avLst/>
              <a:gdLst>
                <a:gd name="T0" fmla="*/ 447 w 447"/>
                <a:gd name="T1" fmla="*/ 0 h 436"/>
                <a:gd name="T2" fmla="*/ 447 w 447"/>
                <a:gd name="T3" fmla="*/ 436 h 436"/>
                <a:gd name="T4" fmla="*/ 0 w 447"/>
                <a:gd name="T5" fmla="*/ 436 h 436"/>
                <a:gd name="T6" fmla="*/ 54 w 447"/>
                <a:gd name="T7" fmla="*/ 412 h 436"/>
                <a:gd name="T8" fmla="*/ 106 w 447"/>
                <a:gd name="T9" fmla="*/ 386 h 436"/>
                <a:gd name="T10" fmla="*/ 156 w 447"/>
                <a:gd name="T11" fmla="*/ 355 h 436"/>
                <a:gd name="T12" fmla="*/ 203 w 447"/>
                <a:gd name="T13" fmla="*/ 321 h 436"/>
                <a:gd name="T14" fmla="*/ 248 w 447"/>
                <a:gd name="T15" fmla="*/ 284 h 436"/>
                <a:gd name="T16" fmla="*/ 290 w 447"/>
                <a:gd name="T17" fmla="*/ 243 h 436"/>
                <a:gd name="T18" fmla="*/ 329 w 447"/>
                <a:gd name="T19" fmla="*/ 199 h 436"/>
                <a:gd name="T20" fmla="*/ 364 w 447"/>
                <a:gd name="T21" fmla="*/ 152 h 436"/>
                <a:gd name="T22" fmla="*/ 395 w 447"/>
                <a:gd name="T23" fmla="*/ 104 h 436"/>
                <a:gd name="T24" fmla="*/ 423 w 447"/>
                <a:gd name="T25" fmla="*/ 54 h 436"/>
                <a:gd name="T26" fmla="*/ 447 w 447"/>
                <a:gd name="T2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7" h="436">
                  <a:moveTo>
                    <a:pt x="447" y="0"/>
                  </a:moveTo>
                  <a:lnTo>
                    <a:pt x="447" y="436"/>
                  </a:lnTo>
                  <a:lnTo>
                    <a:pt x="0" y="436"/>
                  </a:lnTo>
                  <a:lnTo>
                    <a:pt x="54" y="412"/>
                  </a:lnTo>
                  <a:lnTo>
                    <a:pt x="106" y="386"/>
                  </a:lnTo>
                  <a:lnTo>
                    <a:pt x="156" y="355"/>
                  </a:lnTo>
                  <a:lnTo>
                    <a:pt x="203" y="321"/>
                  </a:lnTo>
                  <a:lnTo>
                    <a:pt x="248" y="284"/>
                  </a:lnTo>
                  <a:lnTo>
                    <a:pt x="290" y="243"/>
                  </a:lnTo>
                  <a:lnTo>
                    <a:pt x="329" y="199"/>
                  </a:lnTo>
                  <a:lnTo>
                    <a:pt x="364" y="152"/>
                  </a:lnTo>
                  <a:lnTo>
                    <a:pt x="395" y="104"/>
                  </a:lnTo>
                  <a:lnTo>
                    <a:pt x="423" y="54"/>
                  </a:lnTo>
                  <a:lnTo>
                    <a:pt x="447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20" name="Freeform 20" descr="60%"/>
            <p:cNvSpPr>
              <a:spLocks/>
            </p:cNvSpPr>
            <p:nvPr/>
          </p:nvSpPr>
          <p:spPr bwMode="auto">
            <a:xfrm>
              <a:off x="1721" y="3270"/>
              <a:ext cx="484" cy="462"/>
            </a:xfrm>
            <a:custGeom>
              <a:avLst/>
              <a:gdLst>
                <a:gd name="T0" fmla="*/ 0 w 424"/>
                <a:gd name="T1" fmla="*/ 0 h 414"/>
                <a:gd name="T2" fmla="*/ 0 w 424"/>
                <a:gd name="T3" fmla="*/ 414 h 414"/>
                <a:gd name="T4" fmla="*/ 424 w 424"/>
                <a:gd name="T5" fmla="*/ 414 h 414"/>
                <a:gd name="T6" fmla="*/ 372 w 424"/>
                <a:gd name="T7" fmla="*/ 392 h 414"/>
                <a:gd name="T8" fmla="*/ 323 w 424"/>
                <a:gd name="T9" fmla="*/ 366 h 414"/>
                <a:gd name="T10" fmla="*/ 276 w 424"/>
                <a:gd name="T11" fmla="*/ 337 h 414"/>
                <a:gd name="T12" fmla="*/ 230 w 424"/>
                <a:gd name="T13" fmla="*/ 304 h 414"/>
                <a:gd name="T14" fmla="*/ 188 w 424"/>
                <a:gd name="T15" fmla="*/ 268 h 414"/>
                <a:gd name="T16" fmla="*/ 148 w 424"/>
                <a:gd name="T17" fmla="*/ 230 h 414"/>
                <a:gd name="T18" fmla="*/ 112 w 424"/>
                <a:gd name="T19" fmla="*/ 188 h 414"/>
                <a:gd name="T20" fmla="*/ 78 w 424"/>
                <a:gd name="T21" fmla="*/ 145 h 414"/>
                <a:gd name="T22" fmla="*/ 48 w 424"/>
                <a:gd name="T23" fmla="*/ 99 h 414"/>
                <a:gd name="T24" fmla="*/ 22 w 424"/>
                <a:gd name="T25" fmla="*/ 50 h 414"/>
                <a:gd name="T26" fmla="*/ 0 w 424"/>
                <a:gd name="T2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414">
                  <a:moveTo>
                    <a:pt x="0" y="0"/>
                  </a:moveTo>
                  <a:lnTo>
                    <a:pt x="0" y="414"/>
                  </a:lnTo>
                  <a:lnTo>
                    <a:pt x="424" y="414"/>
                  </a:lnTo>
                  <a:lnTo>
                    <a:pt x="372" y="392"/>
                  </a:lnTo>
                  <a:lnTo>
                    <a:pt x="323" y="366"/>
                  </a:lnTo>
                  <a:lnTo>
                    <a:pt x="276" y="337"/>
                  </a:lnTo>
                  <a:lnTo>
                    <a:pt x="230" y="304"/>
                  </a:lnTo>
                  <a:lnTo>
                    <a:pt x="188" y="268"/>
                  </a:lnTo>
                  <a:lnTo>
                    <a:pt x="148" y="230"/>
                  </a:lnTo>
                  <a:lnTo>
                    <a:pt x="112" y="188"/>
                  </a:lnTo>
                  <a:lnTo>
                    <a:pt x="78" y="145"/>
                  </a:lnTo>
                  <a:lnTo>
                    <a:pt x="48" y="99"/>
                  </a:lnTo>
                  <a:lnTo>
                    <a:pt x="22" y="50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68021" name="Group 21"/>
            <p:cNvGrpSpPr>
              <a:grpSpLocks/>
            </p:cNvGrpSpPr>
            <p:nvPr/>
          </p:nvGrpSpPr>
          <p:grpSpPr bwMode="auto">
            <a:xfrm>
              <a:off x="472" y="2857"/>
              <a:ext cx="1808" cy="838"/>
              <a:chOff x="472" y="2857"/>
              <a:chExt cx="1808" cy="838"/>
            </a:xfrm>
          </p:grpSpPr>
          <p:sp>
            <p:nvSpPr>
              <p:cNvPr id="768022" name="Freeform 22"/>
              <p:cNvSpPr>
                <a:spLocks/>
              </p:cNvSpPr>
              <p:nvPr/>
            </p:nvSpPr>
            <p:spPr bwMode="auto">
              <a:xfrm>
                <a:off x="1376" y="2857"/>
                <a:ext cx="904" cy="838"/>
              </a:xfrm>
              <a:custGeom>
                <a:avLst/>
                <a:gdLst>
                  <a:gd name="T0" fmla="*/ 904 w 904"/>
                  <a:gd name="T1" fmla="*/ 838 h 838"/>
                  <a:gd name="T2" fmla="*/ 809 w 904"/>
                  <a:gd name="T3" fmla="*/ 828 h 838"/>
                  <a:gd name="T4" fmla="*/ 762 w 904"/>
                  <a:gd name="T5" fmla="*/ 818 h 838"/>
                  <a:gd name="T6" fmla="*/ 714 w 904"/>
                  <a:gd name="T7" fmla="*/ 805 h 838"/>
                  <a:gd name="T8" fmla="*/ 667 w 904"/>
                  <a:gd name="T9" fmla="*/ 785 h 838"/>
                  <a:gd name="T10" fmla="*/ 619 w 904"/>
                  <a:gd name="T11" fmla="*/ 759 h 838"/>
                  <a:gd name="T12" fmla="*/ 572 w 904"/>
                  <a:gd name="T13" fmla="*/ 724 h 838"/>
                  <a:gd name="T14" fmla="*/ 476 w 904"/>
                  <a:gd name="T15" fmla="*/ 627 h 838"/>
                  <a:gd name="T16" fmla="*/ 381 w 904"/>
                  <a:gd name="T17" fmla="*/ 491 h 838"/>
                  <a:gd name="T18" fmla="*/ 286 w 904"/>
                  <a:gd name="T19" fmla="*/ 326 h 838"/>
                  <a:gd name="T20" fmla="*/ 239 w 904"/>
                  <a:gd name="T21" fmla="*/ 243 h 838"/>
                  <a:gd name="T22" fmla="*/ 191 w 904"/>
                  <a:gd name="T23" fmla="*/ 165 h 838"/>
                  <a:gd name="T24" fmla="*/ 144 w 904"/>
                  <a:gd name="T25" fmla="*/ 98 h 838"/>
                  <a:gd name="T26" fmla="*/ 95 w 904"/>
                  <a:gd name="T27" fmla="*/ 44 h 838"/>
                  <a:gd name="T28" fmla="*/ 48 w 904"/>
                  <a:gd name="T29" fmla="*/ 11 h 838"/>
                  <a:gd name="T30" fmla="*/ 0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904" y="838"/>
                    </a:moveTo>
                    <a:lnTo>
                      <a:pt x="809" y="828"/>
                    </a:lnTo>
                    <a:lnTo>
                      <a:pt x="762" y="818"/>
                    </a:lnTo>
                    <a:lnTo>
                      <a:pt x="714" y="805"/>
                    </a:lnTo>
                    <a:lnTo>
                      <a:pt x="667" y="785"/>
                    </a:lnTo>
                    <a:lnTo>
                      <a:pt x="619" y="759"/>
                    </a:lnTo>
                    <a:lnTo>
                      <a:pt x="572" y="724"/>
                    </a:lnTo>
                    <a:lnTo>
                      <a:pt x="476" y="627"/>
                    </a:lnTo>
                    <a:lnTo>
                      <a:pt x="381" y="491"/>
                    </a:lnTo>
                    <a:lnTo>
                      <a:pt x="286" y="326"/>
                    </a:lnTo>
                    <a:lnTo>
                      <a:pt x="239" y="243"/>
                    </a:lnTo>
                    <a:lnTo>
                      <a:pt x="191" y="165"/>
                    </a:lnTo>
                    <a:lnTo>
                      <a:pt x="144" y="98"/>
                    </a:lnTo>
                    <a:lnTo>
                      <a:pt x="95" y="44"/>
                    </a:lnTo>
                    <a:lnTo>
                      <a:pt x="48" y="1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023" name="Freeform 23"/>
              <p:cNvSpPr>
                <a:spLocks/>
              </p:cNvSpPr>
              <p:nvPr/>
            </p:nvSpPr>
            <p:spPr bwMode="auto">
              <a:xfrm>
                <a:off x="472" y="2857"/>
                <a:ext cx="904" cy="838"/>
              </a:xfrm>
              <a:custGeom>
                <a:avLst/>
                <a:gdLst>
                  <a:gd name="T0" fmla="*/ 0 w 904"/>
                  <a:gd name="T1" fmla="*/ 838 h 838"/>
                  <a:gd name="T2" fmla="*/ 95 w 904"/>
                  <a:gd name="T3" fmla="*/ 828 h 838"/>
                  <a:gd name="T4" fmla="*/ 144 w 904"/>
                  <a:gd name="T5" fmla="*/ 818 h 838"/>
                  <a:gd name="T6" fmla="*/ 191 w 904"/>
                  <a:gd name="T7" fmla="*/ 805 h 838"/>
                  <a:gd name="T8" fmla="*/ 238 w 904"/>
                  <a:gd name="T9" fmla="*/ 785 h 838"/>
                  <a:gd name="T10" fmla="*/ 286 w 904"/>
                  <a:gd name="T11" fmla="*/ 759 h 838"/>
                  <a:gd name="T12" fmla="*/ 333 w 904"/>
                  <a:gd name="T13" fmla="*/ 724 h 838"/>
                  <a:gd name="T14" fmla="*/ 429 w 904"/>
                  <a:gd name="T15" fmla="*/ 627 h 838"/>
                  <a:gd name="T16" fmla="*/ 523 w 904"/>
                  <a:gd name="T17" fmla="*/ 491 h 838"/>
                  <a:gd name="T18" fmla="*/ 619 w 904"/>
                  <a:gd name="T19" fmla="*/ 326 h 838"/>
                  <a:gd name="T20" fmla="*/ 667 w 904"/>
                  <a:gd name="T21" fmla="*/ 243 h 838"/>
                  <a:gd name="T22" fmla="*/ 714 w 904"/>
                  <a:gd name="T23" fmla="*/ 165 h 838"/>
                  <a:gd name="T24" fmla="*/ 762 w 904"/>
                  <a:gd name="T25" fmla="*/ 98 h 838"/>
                  <a:gd name="T26" fmla="*/ 809 w 904"/>
                  <a:gd name="T27" fmla="*/ 44 h 838"/>
                  <a:gd name="T28" fmla="*/ 857 w 904"/>
                  <a:gd name="T29" fmla="*/ 11 h 838"/>
                  <a:gd name="T30" fmla="*/ 904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0" y="838"/>
                    </a:moveTo>
                    <a:lnTo>
                      <a:pt x="95" y="828"/>
                    </a:lnTo>
                    <a:lnTo>
                      <a:pt x="144" y="818"/>
                    </a:lnTo>
                    <a:lnTo>
                      <a:pt x="191" y="805"/>
                    </a:lnTo>
                    <a:lnTo>
                      <a:pt x="238" y="785"/>
                    </a:lnTo>
                    <a:lnTo>
                      <a:pt x="286" y="759"/>
                    </a:lnTo>
                    <a:lnTo>
                      <a:pt x="333" y="724"/>
                    </a:lnTo>
                    <a:lnTo>
                      <a:pt x="429" y="627"/>
                    </a:lnTo>
                    <a:lnTo>
                      <a:pt x="523" y="491"/>
                    </a:lnTo>
                    <a:lnTo>
                      <a:pt x="619" y="326"/>
                    </a:lnTo>
                    <a:lnTo>
                      <a:pt x="667" y="243"/>
                    </a:lnTo>
                    <a:lnTo>
                      <a:pt x="714" y="165"/>
                    </a:lnTo>
                    <a:lnTo>
                      <a:pt x="762" y="98"/>
                    </a:lnTo>
                    <a:lnTo>
                      <a:pt x="809" y="44"/>
                    </a:lnTo>
                    <a:lnTo>
                      <a:pt x="857" y="11"/>
                    </a:lnTo>
                    <a:lnTo>
                      <a:pt x="904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68024" name="Line 24"/>
            <p:cNvSpPr>
              <a:spLocks noChangeShapeType="1"/>
            </p:cNvSpPr>
            <p:nvPr/>
          </p:nvSpPr>
          <p:spPr bwMode="auto">
            <a:xfrm>
              <a:off x="1946" y="3692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25" name="Line 25"/>
            <p:cNvSpPr>
              <a:spLocks noChangeShapeType="1"/>
            </p:cNvSpPr>
            <p:nvPr/>
          </p:nvSpPr>
          <p:spPr bwMode="auto">
            <a:xfrm>
              <a:off x="1762" y="3692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26" name="Line 26"/>
            <p:cNvSpPr>
              <a:spLocks noChangeShapeType="1"/>
            </p:cNvSpPr>
            <p:nvPr/>
          </p:nvSpPr>
          <p:spPr bwMode="auto">
            <a:xfrm>
              <a:off x="841" y="3692"/>
              <a:ext cx="1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68027" name="Group 27"/>
            <p:cNvGrpSpPr>
              <a:grpSpLocks/>
            </p:cNvGrpSpPr>
            <p:nvPr/>
          </p:nvGrpSpPr>
          <p:grpSpPr bwMode="auto">
            <a:xfrm>
              <a:off x="449" y="3039"/>
              <a:ext cx="1865" cy="697"/>
              <a:chOff x="449" y="3003"/>
              <a:chExt cx="1865" cy="697"/>
            </a:xfrm>
          </p:grpSpPr>
          <p:sp>
            <p:nvSpPr>
              <p:cNvPr id="768028" name="Freeform 28"/>
              <p:cNvSpPr>
                <a:spLocks/>
              </p:cNvSpPr>
              <p:nvPr/>
            </p:nvSpPr>
            <p:spPr bwMode="auto">
              <a:xfrm>
                <a:off x="472" y="3003"/>
                <a:ext cx="1842" cy="689"/>
              </a:xfrm>
              <a:custGeom>
                <a:avLst/>
                <a:gdLst>
                  <a:gd name="T0" fmla="*/ 0 w 1842"/>
                  <a:gd name="T1" fmla="*/ 0 h 689"/>
                  <a:gd name="T2" fmla="*/ 0 w 1842"/>
                  <a:gd name="T3" fmla="*/ 689 h 689"/>
                  <a:gd name="T4" fmla="*/ 1842 w 1842"/>
                  <a:gd name="T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2" h="689">
                    <a:moveTo>
                      <a:pt x="0" y="0"/>
                    </a:moveTo>
                    <a:lnTo>
                      <a:pt x="0" y="689"/>
                    </a:lnTo>
                    <a:lnTo>
                      <a:pt x="1842" y="689"/>
                    </a:lnTo>
                  </a:path>
                </a:pathLst>
              </a:custGeom>
              <a:noFill/>
              <a:ln w="19050" cmpd="sng">
                <a:solidFill>
                  <a:srgbClr val="F0F0F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68029" name="Group 29"/>
              <p:cNvGrpSpPr>
                <a:grpSpLocks/>
              </p:cNvGrpSpPr>
              <p:nvPr/>
            </p:nvGrpSpPr>
            <p:grpSpPr bwMode="auto">
              <a:xfrm>
                <a:off x="449" y="3003"/>
                <a:ext cx="209" cy="697"/>
                <a:chOff x="449" y="3003"/>
                <a:chExt cx="209" cy="697"/>
              </a:xfrm>
            </p:grpSpPr>
            <p:sp>
              <p:nvSpPr>
                <p:cNvPr id="768030" name="Line 30"/>
                <p:cNvSpPr>
                  <a:spLocks noChangeShapeType="1"/>
                </p:cNvSpPr>
                <p:nvPr/>
              </p:nvSpPr>
              <p:spPr bwMode="auto">
                <a:xfrm>
                  <a:off x="449" y="3003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31" name="Line 31"/>
                <p:cNvSpPr>
                  <a:spLocks noChangeShapeType="1"/>
                </p:cNvSpPr>
                <p:nvPr/>
              </p:nvSpPr>
              <p:spPr bwMode="auto">
                <a:xfrm>
                  <a:off x="449" y="3072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32" name="Line 32"/>
                <p:cNvSpPr>
                  <a:spLocks noChangeShapeType="1"/>
                </p:cNvSpPr>
                <p:nvPr/>
              </p:nvSpPr>
              <p:spPr bwMode="auto">
                <a:xfrm>
                  <a:off x="449" y="3142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33" name="Line 33"/>
                <p:cNvSpPr>
                  <a:spLocks noChangeShapeType="1"/>
                </p:cNvSpPr>
                <p:nvPr/>
              </p:nvSpPr>
              <p:spPr bwMode="auto">
                <a:xfrm>
                  <a:off x="449" y="3210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34" name="Line 34"/>
                <p:cNvSpPr>
                  <a:spLocks noChangeShapeType="1"/>
                </p:cNvSpPr>
                <p:nvPr/>
              </p:nvSpPr>
              <p:spPr bwMode="auto">
                <a:xfrm>
                  <a:off x="449" y="3279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35" name="Line 35"/>
                <p:cNvSpPr>
                  <a:spLocks noChangeShapeType="1"/>
                </p:cNvSpPr>
                <p:nvPr/>
              </p:nvSpPr>
              <p:spPr bwMode="auto">
                <a:xfrm>
                  <a:off x="449" y="3347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36" name="Line 36"/>
                <p:cNvSpPr>
                  <a:spLocks noChangeShapeType="1"/>
                </p:cNvSpPr>
                <p:nvPr/>
              </p:nvSpPr>
              <p:spPr bwMode="auto">
                <a:xfrm>
                  <a:off x="449" y="3417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37" name="Line 37"/>
                <p:cNvSpPr>
                  <a:spLocks noChangeShapeType="1"/>
                </p:cNvSpPr>
                <p:nvPr/>
              </p:nvSpPr>
              <p:spPr bwMode="auto">
                <a:xfrm>
                  <a:off x="449" y="3485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38" name="Line 38"/>
                <p:cNvSpPr>
                  <a:spLocks noChangeShapeType="1"/>
                </p:cNvSpPr>
                <p:nvPr/>
              </p:nvSpPr>
              <p:spPr bwMode="auto">
                <a:xfrm>
                  <a:off x="449" y="3554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39" name="Line 39"/>
                <p:cNvSpPr>
                  <a:spLocks noChangeShapeType="1"/>
                </p:cNvSpPr>
                <p:nvPr/>
              </p:nvSpPr>
              <p:spPr bwMode="auto">
                <a:xfrm>
                  <a:off x="449" y="3623"/>
                  <a:ext cx="23" cy="1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8040" name="Line 40"/>
                <p:cNvSpPr>
                  <a:spLocks noChangeShapeType="1"/>
                </p:cNvSpPr>
                <p:nvPr/>
              </p:nvSpPr>
              <p:spPr bwMode="auto">
                <a:xfrm>
                  <a:off x="657" y="3692"/>
                  <a:ext cx="1" cy="8"/>
                </a:xfrm>
                <a:prstGeom prst="line">
                  <a:avLst/>
                </a:prstGeom>
                <a:noFill/>
                <a:ln w="1905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68041" name="Rectangle 41"/>
            <p:cNvSpPr>
              <a:spLocks noChangeArrowheads="1"/>
            </p:cNvSpPr>
            <p:nvPr/>
          </p:nvSpPr>
          <p:spPr bwMode="auto">
            <a:xfrm>
              <a:off x="2167" y="3729"/>
              <a:ext cx="1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Z</a:t>
              </a:r>
            </a:p>
          </p:txBody>
        </p:sp>
        <p:sp>
          <p:nvSpPr>
            <p:cNvPr id="768042" name="Rectangle 42"/>
            <p:cNvSpPr>
              <a:spLocks noChangeArrowheads="1"/>
            </p:cNvSpPr>
            <p:nvPr/>
          </p:nvSpPr>
          <p:spPr bwMode="auto">
            <a:xfrm>
              <a:off x="1315" y="3726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768043" name="Rectangle 43"/>
            <p:cNvSpPr>
              <a:spLocks noChangeArrowheads="1"/>
            </p:cNvSpPr>
            <p:nvPr/>
          </p:nvSpPr>
          <p:spPr bwMode="auto">
            <a:xfrm>
              <a:off x="1563" y="375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1.96</a:t>
              </a:r>
            </a:p>
          </p:txBody>
        </p:sp>
        <p:sp>
          <p:nvSpPr>
            <p:cNvPr id="768044" name="Rectangle 44"/>
            <p:cNvSpPr>
              <a:spLocks noChangeArrowheads="1"/>
            </p:cNvSpPr>
            <p:nvPr/>
          </p:nvSpPr>
          <p:spPr bwMode="auto">
            <a:xfrm>
              <a:off x="785" y="3762"/>
              <a:ext cx="3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-1.96</a:t>
              </a:r>
            </a:p>
          </p:txBody>
        </p:sp>
        <p:sp>
          <p:nvSpPr>
            <p:cNvPr id="768045" name="Rectangle 45"/>
            <p:cNvSpPr>
              <a:spLocks noChangeArrowheads="1"/>
            </p:cNvSpPr>
            <p:nvPr/>
          </p:nvSpPr>
          <p:spPr bwMode="auto">
            <a:xfrm>
              <a:off x="1947" y="317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  <p:sp>
          <p:nvSpPr>
            <p:cNvPr id="768046" name="Freeform 46"/>
            <p:cNvSpPr>
              <a:spLocks/>
            </p:cNvSpPr>
            <p:nvPr/>
          </p:nvSpPr>
          <p:spPr bwMode="auto">
            <a:xfrm>
              <a:off x="808" y="3352"/>
              <a:ext cx="134" cy="274"/>
            </a:xfrm>
            <a:custGeom>
              <a:avLst/>
              <a:gdLst>
                <a:gd name="T0" fmla="*/ 0 w 110"/>
                <a:gd name="T1" fmla="*/ 0 h 238"/>
                <a:gd name="T2" fmla="*/ 19 w 110"/>
                <a:gd name="T3" fmla="*/ 1 h 238"/>
                <a:gd name="T4" fmla="*/ 37 w 110"/>
                <a:gd name="T5" fmla="*/ 5 h 238"/>
                <a:gd name="T6" fmla="*/ 52 w 110"/>
                <a:gd name="T7" fmla="*/ 14 h 238"/>
                <a:gd name="T8" fmla="*/ 67 w 110"/>
                <a:gd name="T9" fmla="*/ 25 h 238"/>
                <a:gd name="T10" fmla="*/ 78 w 110"/>
                <a:gd name="T11" fmla="*/ 39 h 238"/>
                <a:gd name="T12" fmla="*/ 86 w 110"/>
                <a:gd name="T13" fmla="*/ 55 h 238"/>
                <a:gd name="T14" fmla="*/ 90 w 110"/>
                <a:gd name="T15" fmla="*/ 73 h 238"/>
                <a:gd name="T16" fmla="*/ 90 w 110"/>
                <a:gd name="T17" fmla="*/ 90 h 238"/>
                <a:gd name="T18" fmla="*/ 86 w 110"/>
                <a:gd name="T19" fmla="*/ 108 h 238"/>
                <a:gd name="T20" fmla="*/ 78 w 110"/>
                <a:gd name="T21" fmla="*/ 124 h 238"/>
                <a:gd name="T22" fmla="*/ 70 w 110"/>
                <a:gd name="T23" fmla="*/ 140 h 238"/>
                <a:gd name="T24" fmla="*/ 67 w 110"/>
                <a:gd name="T25" fmla="*/ 157 h 238"/>
                <a:gd name="T26" fmla="*/ 67 w 110"/>
                <a:gd name="T27" fmla="*/ 175 h 238"/>
                <a:gd name="T28" fmla="*/ 70 w 110"/>
                <a:gd name="T29" fmla="*/ 192 h 238"/>
                <a:gd name="T30" fmla="*/ 79 w 110"/>
                <a:gd name="T31" fmla="*/ 209 h 238"/>
                <a:gd name="T32" fmla="*/ 90 w 110"/>
                <a:gd name="T33" fmla="*/ 222 h 238"/>
                <a:gd name="T34" fmla="*/ 103 w 110"/>
                <a:gd name="T35" fmla="*/ 234 h 238"/>
                <a:gd name="T36" fmla="*/ 110 w 110"/>
                <a:gd name="T3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38">
                  <a:moveTo>
                    <a:pt x="0" y="0"/>
                  </a:moveTo>
                  <a:lnTo>
                    <a:pt x="19" y="1"/>
                  </a:lnTo>
                  <a:lnTo>
                    <a:pt x="37" y="5"/>
                  </a:lnTo>
                  <a:lnTo>
                    <a:pt x="52" y="14"/>
                  </a:lnTo>
                  <a:lnTo>
                    <a:pt x="67" y="25"/>
                  </a:lnTo>
                  <a:lnTo>
                    <a:pt x="78" y="39"/>
                  </a:lnTo>
                  <a:lnTo>
                    <a:pt x="86" y="55"/>
                  </a:lnTo>
                  <a:lnTo>
                    <a:pt x="90" y="73"/>
                  </a:lnTo>
                  <a:lnTo>
                    <a:pt x="90" y="90"/>
                  </a:lnTo>
                  <a:lnTo>
                    <a:pt x="86" y="108"/>
                  </a:lnTo>
                  <a:lnTo>
                    <a:pt x="78" y="124"/>
                  </a:lnTo>
                  <a:lnTo>
                    <a:pt x="70" y="140"/>
                  </a:lnTo>
                  <a:lnTo>
                    <a:pt x="67" y="157"/>
                  </a:lnTo>
                  <a:lnTo>
                    <a:pt x="67" y="175"/>
                  </a:lnTo>
                  <a:lnTo>
                    <a:pt x="70" y="192"/>
                  </a:lnTo>
                  <a:lnTo>
                    <a:pt x="79" y="209"/>
                  </a:lnTo>
                  <a:lnTo>
                    <a:pt x="90" y="222"/>
                  </a:lnTo>
                  <a:lnTo>
                    <a:pt x="103" y="234"/>
                  </a:lnTo>
                  <a:lnTo>
                    <a:pt x="110" y="23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47" name="Freeform 47"/>
            <p:cNvSpPr>
              <a:spLocks/>
            </p:cNvSpPr>
            <p:nvPr/>
          </p:nvSpPr>
          <p:spPr bwMode="auto">
            <a:xfrm>
              <a:off x="1837" y="3340"/>
              <a:ext cx="294" cy="236"/>
            </a:xfrm>
            <a:custGeom>
              <a:avLst/>
              <a:gdLst>
                <a:gd name="T0" fmla="*/ 294 w 294"/>
                <a:gd name="T1" fmla="*/ 0 h 188"/>
                <a:gd name="T2" fmla="*/ 291 w 294"/>
                <a:gd name="T3" fmla="*/ 23 h 188"/>
                <a:gd name="T4" fmla="*/ 283 w 294"/>
                <a:gd name="T5" fmla="*/ 46 h 188"/>
                <a:gd name="T6" fmla="*/ 271 w 294"/>
                <a:gd name="T7" fmla="*/ 66 h 188"/>
                <a:gd name="T8" fmla="*/ 255 w 294"/>
                <a:gd name="T9" fmla="*/ 84 h 188"/>
                <a:gd name="T10" fmla="*/ 236 w 294"/>
                <a:gd name="T11" fmla="*/ 99 h 188"/>
                <a:gd name="T12" fmla="*/ 214 w 294"/>
                <a:gd name="T13" fmla="*/ 110 h 188"/>
                <a:gd name="T14" fmla="*/ 190 w 294"/>
                <a:gd name="T15" fmla="*/ 117 h 188"/>
                <a:gd name="T16" fmla="*/ 166 w 294"/>
                <a:gd name="T17" fmla="*/ 118 h 188"/>
                <a:gd name="T18" fmla="*/ 142 w 294"/>
                <a:gd name="T19" fmla="*/ 116 h 188"/>
                <a:gd name="T20" fmla="*/ 117 w 294"/>
                <a:gd name="T21" fmla="*/ 113 h 188"/>
                <a:gd name="T22" fmla="*/ 92 w 294"/>
                <a:gd name="T23" fmla="*/ 116 h 188"/>
                <a:gd name="T24" fmla="*/ 70 w 294"/>
                <a:gd name="T25" fmla="*/ 123 h 188"/>
                <a:gd name="T26" fmla="*/ 47 w 294"/>
                <a:gd name="T27" fmla="*/ 133 h 188"/>
                <a:gd name="T28" fmla="*/ 27 w 294"/>
                <a:gd name="T29" fmla="*/ 147 h 188"/>
                <a:gd name="T30" fmla="*/ 12 w 294"/>
                <a:gd name="T31" fmla="*/ 166 h 188"/>
                <a:gd name="T32" fmla="*/ 0 w 294"/>
                <a:gd name="T33" fmla="*/ 186 h 188"/>
                <a:gd name="T34" fmla="*/ 0 w 294"/>
                <a:gd name="T3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4" h="188">
                  <a:moveTo>
                    <a:pt x="294" y="0"/>
                  </a:moveTo>
                  <a:lnTo>
                    <a:pt x="291" y="23"/>
                  </a:lnTo>
                  <a:lnTo>
                    <a:pt x="283" y="46"/>
                  </a:lnTo>
                  <a:lnTo>
                    <a:pt x="271" y="66"/>
                  </a:lnTo>
                  <a:lnTo>
                    <a:pt x="255" y="84"/>
                  </a:lnTo>
                  <a:lnTo>
                    <a:pt x="236" y="99"/>
                  </a:lnTo>
                  <a:lnTo>
                    <a:pt x="214" y="110"/>
                  </a:lnTo>
                  <a:lnTo>
                    <a:pt x="190" y="117"/>
                  </a:lnTo>
                  <a:lnTo>
                    <a:pt x="166" y="118"/>
                  </a:lnTo>
                  <a:lnTo>
                    <a:pt x="142" y="116"/>
                  </a:lnTo>
                  <a:lnTo>
                    <a:pt x="117" y="113"/>
                  </a:lnTo>
                  <a:lnTo>
                    <a:pt x="92" y="116"/>
                  </a:lnTo>
                  <a:lnTo>
                    <a:pt x="70" y="123"/>
                  </a:lnTo>
                  <a:lnTo>
                    <a:pt x="47" y="133"/>
                  </a:lnTo>
                  <a:lnTo>
                    <a:pt x="27" y="147"/>
                  </a:lnTo>
                  <a:lnTo>
                    <a:pt x="12" y="166"/>
                  </a:lnTo>
                  <a:lnTo>
                    <a:pt x="0" y="186"/>
                  </a:lnTo>
                  <a:lnTo>
                    <a:pt x="0" y="18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48" name="Rectangle 48"/>
            <p:cNvSpPr>
              <a:spLocks noChangeArrowheads="1"/>
            </p:cNvSpPr>
            <p:nvPr/>
          </p:nvSpPr>
          <p:spPr bwMode="auto">
            <a:xfrm>
              <a:off x="501" y="2824"/>
              <a:ext cx="53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2000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68049" name="Rectangle 49"/>
            <p:cNvSpPr>
              <a:spLocks noChangeArrowheads="1"/>
            </p:cNvSpPr>
            <p:nvPr/>
          </p:nvSpPr>
          <p:spPr bwMode="auto">
            <a:xfrm>
              <a:off x="1697" y="2824"/>
              <a:ext cx="53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2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2000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768050" name="Group 50"/>
            <p:cNvGrpSpPr>
              <a:grpSpLocks/>
            </p:cNvGrpSpPr>
            <p:nvPr/>
          </p:nvGrpSpPr>
          <p:grpSpPr bwMode="auto">
            <a:xfrm>
              <a:off x="758" y="3048"/>
              <a:ext cx="301" cy="670"/>
              <a:chOff x="758" y="3048"/>
              <a:chExt cx="301" cy="670"/>
            </a:xfrm>
          </p:grpSpPr>
          <p:sp>
            <p:nvSpPr>
              <p:cNvPr id="768051" name="Line 51"/>
              <p:cNvSpPr>
                <a:spLocks noChangeShapeType="1"/>
              </p:cNvSpPr>
              <p:nvPr/>
            </p:nvSpPr>
            <p:spPr bwMode="auto">
              <a:xfrm>
                <a:off x="758" y="3048"/>
                <a:ext cx="300" cy="1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052" name="Line 52"/>
              <p:cNvSpPr>
                <a:spLocks noChangeShapeType="1"/>
              </p:cNvSpPr>
              <p:nvPr/>
            </p:nvSpPr>
            <p:spPr bwMode="auto">
              <a:xfrm flipV="1">
                <a:off x="1058" y="3048"/>
                <a:ext cx="1" cy="670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8053" name="Group 53"/>
            <p:cNvGrpSpPr>
              <a:grpSpLocks/>
            </p:cNvGrpSpPr>
            <p:nvPr/>
          </p:nvGrpSpPr>
          <p:grpSpPr bwMode="auto">
            <a:xfrm>
              <a:off x="1721" y="3048"/>
              <a:ext cx="322" cy="676"/>
              <a:chOff x="1721" y="3048"/>
              <a:chExt cx="322" cy="676"/>
            </a:xfrm>
          </p:grpSpPr>
          <p:sp>
            <p:nvSpPr>
              <p:cNvPr id="768054" name="Line 54"/>
              <p:cNvSpPr>
                <a:spLocks noChangeShapeType="1"/>
              </p:cNvSpPr>
              <p:nvPr/>
            </p:nvSpPr>
            <p:spPr bwMode="auto">
              <a:xfrm flipH="1">
                <a:off x="1721" y="3048"/>
                <a:ext cx="322" cy="1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 type="triangle" w="med" len="med"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055" name="Line 55"/>
              <p:cNvSpPr>
                <a:spLocks noChangeShapeType="1"/>
              </p:cNvSpPr>
              <p:nvPr/>
            </p:nvSpPr>
            <p:spPr bwMode="auto">
              <a:xfrm flipV="1">
                <a:off x="1721" y="3048"/>
                <a:ext cx="1" cy="676"/>
              </a:xfrm>
              <a:prstGeom prst="line">
                <a:avLst/>
              </a:prstGeom>
              <a:noFill/>
              <a:ln w="17463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68056" name="Rectangle 56"/>
            <p:cNvSpPr>
              <a:spLocks noChangeArrowheads="1"/>
            </p:cNvSpPr>
            <p:nvPr/>
          </p:nvSpPr>
          <p:spPr bwMode="auto">
            <a:xfrm>
              <a:off x="553" y="317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76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8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8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8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8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68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68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3" grpId="0" build="p" autoUpdateAnimBg="0"/>
      <p:bldP spid="768004" grpId="0" build="p" autoUpdateAnimBg="0"/>
      <p:bldP spid="768010" grpId="0" build="p" autoUpdateAnimBg="0"/>
      <p:bldP spid="768011" grpId="0" build="p" autoUpdateAnimBg="0"/>
      <p:bldP spid="768012" grpId="0" build="p" autoUpdateAnimBg="0"/>
      <p:bldP spid="768013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什么是假设</a:t>
            </a:r>
            <a:r>
              <a:rPr lang="en-US" altLang="zh-CN" sz="4000">
                <a:latin typeface="Arial" panose="020B0604020202020204" pitchFamily="34" charset="0"/>
              </a:rPr>
              <a:t>?</a:t>
            </a:r>
            <a:br>
              <a:rPr lang="en-US" altLang="zh-CN" sz="4000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hypothesis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057400"/>
            <a:ext cx="7977188" cy="4114800"/>
          </a:xfrm>
          <a:noFill/>
          <a:ln/>
        </p:spPr>
        <p:txBody>
          <a:bodyPr/>
          <a:lstStyle/>
          <a:p>
            <a:pPr marL="0" indent="0" algn="just"/>
            <a:r>
              <a:rPr lang="en-US" altLang="zh-CN">
                <a:solidFill>
                  <a:schemeClr val="accent2"/>
                </a:solidFill>
                <a:sym typeface="Wingdings 3" panose="05040102010807070707" pitchFamily="18" charset="2"/>
              </a:rPr>
              <a:t> </a:t>
            </a:r>
            <a:r>
              <a:rPr lang="zh-CN" altLang="en-US"/>
              <a:t>对总体参数的的数值所作的一种陈述</a:t>
            </a:r>
          </a:p>
          <a:p>
            <a:pPr lvl="1" algn="just">
              <a:spcBef>
                <a:spcPct val="40000"/>
              </a:spcBef>
            </a:pPr>
            <a:r>
              <a:rPr lang="zh-CN" altLang="en-US"/>
              <a:t>总体参数包括</a:t>
            </a:r>
            <a:r>
              <a:rPr lang="zh-CN" altLang="en-US" b="1">
                <a:solidFill>
                  <a:srgbClr val="FFFFB1"/>
                </a:solidFill>
              </a:rPr>
              <a:t>总体均值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FFFFB1"/>
                </a:solidFill>
              </a:rPr>
              <a:t>比例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FFFFB1"/>
                </a:solidFill>
              </a:rPr>
              <a:t>方差</a:t>
            </a:r>
            <a:r>
              <a:rPr lang="zh-CN" altLang="en-US"/>
              <a:t>等</a:t>
            </a:r>
          </a:p>
          <a:p>
            <a:pPr lvl="1" algn="just">
              <a:spcBef>
                <a:spcPct val="40000"/>
              </a:spcBef>
            </a:pPr>
            <a:r>
              <a:rPr lang="zh-CN" altLang="en-US"/>
              <a:t>分析</a:t>
            </a:r>
            <a:r>
              <a:rPr lang="zh-CN" altLang="en-US" b="1">
                <a:solidFill>
                  <a:srgbClr val="FFFFB1"/>
                </a:solidFill>
              </a:rPr>
              <a:t>之前</a:t>
            </a:r>
            <a:r>
              <a:rPr lang="zh-CN" altLang="en-US"/>
              <a:t>必需陈述</a:t>
            </a:r>
          </a:p>
        </p:txBody>
      </p:sp>
    </p:spTree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228600"/>
            <a:ext cx="7086600" cy="1143000"/>
          </a:xfrm>
          <a:noFill/>
          <a:ln/>
        </p:spPr>
        <p:txBody>
          <a:bodyPr/>
          <a:lstStyle/>
          <a:p>
            <a:r>
              <a:rPr lang="zh-CN" altLang="en-US" sz="4000"/>
              <a:t>两个总体均值之差的</a:t>
            </a:r>
            <a:r>
              <a:rPr lang="zh-CN" altLang="en-US" sz="4000">
                <a:latin typeface="Arial" panose="020B0604020202020204" pitchFamily="34" charset="0"/>
              </a:rPr>
              <a:t>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Symbol" panose="05050102010706020507" pitchFamily="18" charset="2"/>
              </a:rPr>
              <a:t></a:t>
            </a:r>
            <a:r>
              <a:rPr lang="en-US" altLang="zh-CN" sz="3600" baseline="-25000">
                <a:solidFill>
                  <a:schemeClr val="hlink"/>
                </a:solidFill>
                <a:latin typeface="Arial" panose="020B0604020202020204" pitchFamily="34" charset="0"/>
              </a:rPr>
              <a:t>1</a:t>
            </a:r>
            <a:r>
              <a:rPr lang="en-US" altLang="zh-CN" sz="36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、</a:t>
            </a:r>
            <a:r>
              <a:rPr lang="zh-CN" altLang="en-US" sz="3600">
                <a:solidFill>
                  <a:schemeClr val="hlink"/>
                </a:solidFill>
                <a:latin typeface="Symbol" panose="05050102010706020507" pitchFamily="18" charset="2"/>
              </a:rPr>
              <a:t> </a:t>
            </a:r>
            <a:r>
              <a:rPr lang="en-US" altLang="zh-CN" sz="3600" baseline="-25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en-US" altLang="zh-CN" sz="36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未知且不相等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,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小样本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477250" cy="449580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 sz="2800"/>
              <a:t>检验具有不等方差的两个总体的均值</a:t>
            </a:r>
          </a:p>
          <a:p>
            <a:pPr marL="609600" indent="-609600">
              <a:buFontTx/>
              <a:buAutoNum type="arabicPeriod"/>
            </a:pPr>
            <a:r>
              <a:rPr lang="zh-CN" altLang="en-US" sz="2800"/>
              <a:t>假定</a:t>
            </a:r>
            <a:r>
              <a:rPr lang="zh-CN" altLang="en-US" sz="2800">
                <a:latin typeface="Times New Roman" panose="02020603050405020304" pitchFamily="18" charset="0"/>
              </a:rPr>
              <a:t>条件</a:t>
            </a:r>
          </a:p>
          <a:p>
            <a:pPr marL="1219200" lvl="1" indent="-533400"/>
            <a:r>
              <a:rPr lang="zh-CN" altLang="en-US" sz="2400">
                <a:latin typeface="宋体" panose="02010600030101010101" pitchFamily="2" charset="-122"/>
                <a:sym typeface="Wingdings" panose="05000000000000000000" pitchFamily="2" charset="2"/>
              </a:rPr>
              <a:t>两个样本是独立的随机样本</a:t>
            </a:r>
            <a:endParaRPr lang="zh-CN" altLang="en-US" sz="2400">
              <a:latin typeface="宋体" panose="02010600030101010101" pitchFamily="2" charset="-122"/>
            </a:endParaRPr>
          </a:p>
          <a:p>
            <a:pPr marL="1219200" lvl="1" indent="-533400"/>
            <a:r>
              <a:rPr lang="zh-CN" altLang="en-US" sz="2400">
                <a:latin typeface="宋体" panose="02010600030101010101" pitchFamily="2" charset="-122"/>
                <a:sym typeface="Wingdings" panose="05000000000000000000" pitchFamily="2" charset="2"/>
              </a:rPr>
              <a:t>两个</a:t>
            </a:r>
            <a:r>
              <a:rPr lang="zh-CN" altLang="en-US" sz="2400">
                <a:latin typeface="宋体" panose="02010600030101010101" pitchFamily="2" charset="-122"/>
              </a:rPr>
              <a:t>总体都是正态分布</a:t>
            </a:r>
          </a:p>
          <a:p>
            <a:pPr marL="1219200" lvl="1" indent="-533400"/>
            <a:r>
              <a:rPr lang="zh-CN" altLang="en-US" sz="2400">
                <a:latin typeface="宋体" panose="02010600030101010101" pitchFamily="2" charset="-122"/>
                <a:sym typeface="Wingdings" panose="05000000000000000000" pitchFamily="2" charset="2"/>
              </a:rPr>
              <a:t>两个总体方差未知且不相等</a:t>
            </a:r>
            <a:r>
              <a:rPr lang="zh-CN" altLang="en-US" sz="2400">
                <a:latin typeface="Symbol" panose="05050102010706020507" pitchFamily="18" charset="2"/>
              </a:rPr>
              <a:t></a:t>
            </a:r>
            <a:r>
              <a:rPr lang="en-US" altLang="zh-CN" sz="2400" baseline="-25000">
                <a:latin typeface="Symbol" panose="05050102010706020507" pitchFamily="18" charset="2"/>
              </a:rPr>
              <a:t>1</a:t>
            </a:r>
            <a:r>
              <a:rPr lang="en-US" altLang="zh-CN" sz="2400" baseline="30000">
                <a:latin typeface="Symbol" panose="05050102010706020507" pitchFamily="18" charset="2"/>
              </a:rPr>
              <a:t>2 </a:t>
            </a:r>
            <a:r>
              <a:rPr lang="en-US" altLang="zh-CN" sz="240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=</a:t>
            </a:r>
            <a:r>
              <a:rPr lang="en-US" altLang="zh-CN" sz="2400">
                <a:latin typeface="Symbol" panose="05050102010706020507" pitchFamily="18" charset="2"/>
              </a:rPr>
              <a:t> </a:t>
            </a:r>
            <a:r>
              <a:rPr lang="en-US" altLang="zh-CN" sz="2400" baseline="-25000">
                <a:latin typeface="Symbol" panose="05050102010706020507" pitchFamily="18" charset="2"/>
              </a:rPr>
              <a:t>2</a:t>
            </a:r>
            <a:r>
              <a:rPr lang="en-US" altLang="zh-CN" sz="2400" baseline="30000">
                <a:latin typeface="Symbol" panose="05050102010706020507" pitchFamily="18" charset="2"/>
              </a:rPr>
              <a:t>2</a:t>
            </a:r>
            <a:endParaRPr lang="en-US" altLang="zh-CN" sz="2400">
              <a:latin typeface="宋体" panose="02010600030101010101" pitchFamily="2" charset="-122"/>
            </a:endParaRPr>
          </a:p>
          <a:p>
            <a:pPr marL="609600" indent="-609600">
              <a:buFontTx/>
              <a:buAutoNum type="arabicPeriod"/>
            </a:pPr>
            <a:r>
              <a:rPr lang="zh-CN" altLang="en-US" sz="2800"/>
              <a:t>检验</a:t>
            </a:r>
            <a:r>
              <a:rPr lang="zh-CN" altLang="en-US" sz="2800">
                <a:latin typeface="Times New Roman" panose="02020603050405020304" pitchFamily="18" charset="0"/>
              </a:rPr>
              <a:t>统计量</a:t>
            </a:r>
          </a:p>
        </p:txBody>
      </p:sp>
      <p:graphicFrame>
        <p:nvGraphicFramePr>
          <p:cNvPr id="751631" name="Object 15">
            <a:hlinkClick r:id="" action="ppaction://ole?verb=0"/>
          </p:cNvPr>
          <p:cNvGraphicFramePr>
            <a:graphicFrameLocks/>
          </p:cNvGraphicFramePr>
          <p:nvPr/>
        </p:nvGraphicFramePr>
        <p:xfrm>
          <a:off x="974725" y="4654550"/>
          <a:ext cx="348297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40" name="Equation" r:id="rId4" imgW="1612800" imgH="698400" progId="Equation.3">
                  <p:embed/>
                </p:oleObj>
              </mc:Choice>
              <mc:Fallback>
                <p:oleObj name="Equation" r:id="rId4" imgW="1612800" imgH="69840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4654550"/>
                        <a:ext cx="348297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1635" name="Group 19"/>
          <p:cNvGrpSpPr>
            <a:grpSpLocks/>
          </p:cNvGrpSpPr>
          <p:nvPr/>
        </p:nvGrpSpPr>
        <p:grpSpPr bwMode="auto">
          <a:xfrm>
            <a:off x="4419600" y="4964113"/>
            <a:ext cx="4286250" cy="987425"/>
            <a:chOff x="2784" y="3127"/>
            <a:chExt cx="2700" cy="622"/>
          </a:xfrm>
        </p:grpSpPr>
        <p:sp>
          <p:nvSpPr>
            <p:cNvPr id="751626" name="Text Box 10"/>
            <p:cNvSpPr txBox="1">
              <a:spLocks noChangeArrowheads="1"/>
            </p:cNvSpPr>
            <p:nvPr/>
          </p:nvSpPr>
          <p:spPr bwMode="auto">
            <a:xfrm>
              <a:off x="2784" y="3308"/>
              <a:ext cx="695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其中：</a:t>
              </a:r>
            </a:p>
          </p:txBody>
        </p:sp>
        <p:graphicFrame>
          <p:nvGraphicFramePr>
            <p:cNvPr id="751632" name="Object 1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379" y="3127"/>
            <a:ext cx="2105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641" name="公式" r:id="rId6" imgW="1676160" imgH="457200" progId="Equation.3">
                    <p:embed/>
                  </p:oleObj>
                </mc:Choice>
                <mc:Fallback>
                  <p:oleObj name="公式" r:id="rId6" imgW="1676160" imgH="457200" progId="Equation.3">
                    <p:embed/>
                    <p:pic>
                      <p:nvPicPr>
                        <p:cNvPr id="0" name="Object 1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3127"/>
                          <a:ext cx="2105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5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5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5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5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619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两个总体均值之差的</a:t>
            </a:r>
            <a:r>
              <a:rPr lang="zh-CN" altLang="en-US" sz="4000">
                <a:latin typeface="Arial" panose="020B0604020202020204" pitchFamily="34" charset="0"/>
              </a:rPr>
              <a:t>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Symbol" panose="05050102010706020507" pitchFamily="18" charset="2"/>
              </a:rPr>
              <a:t></a:t>
            </a:r>
            <a:r>
              <a:rPr lang="en-US" altLang="zh-CN" sz="3600" baseline="-25000">
                <a:solidFill>
                  <a:schemeClr val="hlink"/>
                </a:solidFill>
                <a:latin typeface="Arial" panose="020B0604020202020204" pitchFamily="34" charset="0"/>
              </a:rPr>
              <a:t>1</a:t>
            </a:r>
            <a:r>
              <a:rPr lang="en-US" altLang="zh-CN" sz="36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、</a:t>
            </a:r>
            <a:r>
              <a:rPr lang="zh-CN" altLang="en-US" sz="3600">
                <a:solidFill>
                  <a:schemeClr val="hlink"/>
                </a:solidFill>
                <a:latin typeface="Symbol" panose="05050102010706020507" pitchFamily="18" charset="2"/>
              </a:rPr>
              <a:t> </a:t>
            </a:r>
            <a:r>
              <a:rPr lang="en-US" altLang="zh-CN" sz="3600" baseline="-25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en-US" altLang="zh-CN" sz="36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未知但相等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,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小样本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76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477250" cy="449580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 sz="2800"/>
              <a:t>检验具有等方差的两个总体的均值</a:t>
            </a:r>
          </a:p>
          <a:p>
            <a:pPr marL="609600" indent="-609600">
              <a:buFontTx/>
              <a:buAutoNum type="arabicPeriod"/>
            </a:pPr>
            <a:r>
              <a:rPr lang="zh-CN" altLang="en-US" sz="2800"/>
              <a:t>假定</a:t>
            </a:r>
            <a:r>
              <a:rPr lang="zh-CN" altLang="en-US" sz="2800">
                <a:latin typeface="Times New Roman" panose="02020603050405020304" pitchFamily="18" charset="0"/>
              </a:rPr>
              <a:t>条件</a:t>
            </a:r>
          </a:p>
          <a:p>
            <a:pPr marL="1219200" lvl="1" indent="-533400"/>
            <a:r>
              <a:rPr lang="zh-CN" altLang="en-US" sz="2400">
                <a:latin typeface="宋体" panose="02010600030101010101" pitchFamily="2" charset="-122"/>
                <a:sym typeface="Wingdings" panose="05000000000000000000" pitchFamily="2" charset="2"/>
              </a:rPr>
              <a:t>两个样本是独立的随机样本</a:t>
            </a:r>
            <a:endParaRPr lang="zh-CN" altLang="en-US" sz="2400">
              <a:latin typeface="宋体" panose="02010600030101010101" pitchFamily="2" charset="-122"/>
            </a:endParaRPr>
          </a:p>
          <a:p>
            <a:pPr marL="1219200" lvl="1" indent="-533400"/>
            <a:r>
              <a:rPr lang="zh-CN" altLang="en-US" sz="2400">
                <a:latin typeface="宋体" panose="02010600030101010101" pitchFamily="2" charset="-122"/>
                <a:sym typeface="Wingdings" panose="05000000000000000000" pitchFamily="2" charset="2"/>
              </a:rPr>
              <a:t>两个</a:t>
            </a:r>
            <a:r>
              <a:rPr lang="zh-CN" altLang="en-US" sz="2400">
                <a:latin typeface="宋体" panose="02010600030101010101" pitchFamily="2" charset="-122"/>
              </a:rPr>
              <a:t>总体都是正态分布</a:t>
            </a:r>
          </a:p>
          <a:p>
            <a:pPr marL="1219200" lvl="1" indent="-533400"/>
            <a:r>
              <a:rPr lang="zh-CN" altLang="en-US" sz="2400">
                <a:latin typeface="宋体" panose="02010600030101010101" pitchFamily="2" charset="-122"/>
                <a:sym typeface="Wingdings" panose="05000000000000000000" pitchFamily="2" charset="2"/>
              </a:rPr>
              <a:t>两个总体方差未知但相等</a:t>
            </a:r>
            <a:r>
              <a:rPr lang="zh-CN" altLang="en-US" sz="2400">
                <a:latin typeface="Symbol" panose="05050102010706020507" pitchFamily="18" charset="2"/>
              </a:rPr>
              <a:t></a:t>
            </a:r>
            <a:r>
              <a:rPr lang="en-US" altLang="zh-CN" sz="2400" baseline="-25000">
                <a:latin typeface="Symbol" panose="05050102010706020507" pitchFamily="18" charset="2"/>
              </a:rPr>
              <a:t>1</a:t>
            </a:r>
            <a:r>
              <a:rPr lang="en-US" altLang="zh-CN" sz="2400" baseline="30000">
                <a:latin typeface="Symbol" panose="05050102010706020507" pitchFamily="18" charset="2"/>
              </a:rPr>
              <a:t>2 </a:t>
            </a:r>
            <a:r>
              <a:rPr lang="en-US" altLang="zh-CN" sz="240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</a:t>
            </a:r>
            <a:r>
              <a:rPr lang="en-US" altLang="zh-CN" sz="2400">
                <a:latin typeface="Symbol" panose="05050102010706020507" pitchFamily="18" charset="2"/>
              </a:rPr>
              <a:t></a:t>
            </a:r>
            <a:r>
              <a:rPr lang="en-US" altLang="zh-CN" sz="2400" baseline="-25000">
                <a:latin typeface="Symbol" panose="05050102010706020507" pitchFamily="18" charset="2"/>
              </a:rPr>
              <a:t>2</a:t>
            </a:r>
            <a:r>
              <a:rPr lang="en-US" altLang="zh-CN" sz="2400" baseline="30000">
                <a:latin typeface="Symbol" panose="05050102010706020507" pitchFamily="18" charset="2"/>
              </a:rPr>
              <a:t>2</a:t>
            </a:r>
            <a:endParaRPr lang="en-US" altLang="zh-CN" sz="2400">
              <a:latin typeface="宋体" panose="02010600030101010101" pitchFamily="2" charset="-122"/>
            </a:endParaRPr>
          </a:p>
          <a:p>
            <a:pPr marL="609600" indent="-609600">
              <a:buFontTx/>
              <a:buAutoNum type="arabicPeriod"/>
            </a:pPr>
            <a:r>
              <a:rPr lang="zh-CN" altLang="en-US" sz="2800"/>
              <a:t>检验</a:t>
            </a:r>
            <a:r>
              <a:rPr lang="zh-CN" altLang="en-US" sz="2800">
                <a:latin typeface="Times New Roman" panose="02020603050405020304" pitchFamily="18" charset="0"/>
              </a:rPr>
              <a:t>统计量</a:t>
            </a:r>
          </a:p>
        </p:txBody>
      </p:sp>
      <p:graphicFrame>
        <p:nvGraphicFramePr>
          <p:cNvPr id="107622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533525" y="4570413"/>
          <a:ext cx="3906838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34" name="Equation" r:id="rId4" imgW="1612800" imgH="723600" progId="Equation.3">
                  <p:embed/>
                </p:oleObj>
              </mc:Choice>
              <mc:Fallback>
                <p:oleObj name="Equation" r:id="rId4" imgW="1612800" imgH="7236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525" y="4570413"/>
                        <a:ext cx="3906838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7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7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7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7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76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6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7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227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两个总体均值之差的检验</a:t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72112" name="AutoShape 16"/>
          <p:cNvSpPr>
            <a:spLocks noChangeArrowheads="1"/>
          </p:cNvSpPr>
          <p:nvPr/>
        </p:nvSpPr>
        <p:spPr bwMode="auto">
          <a:xfrm>
            <a:off x="6051550" y="1905000"/>
            <a:ext cx="2490788" cy="715963"/>
          </a:xfrm>
          <a:prstGeom prst="cloudCallout">
            <a:avLst>
              <a:gd name="adj1" fmla="val -59051"/>
              <a:gd name="adj2" fmla="val 162861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单侧检验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72114" name="Rectangle 18"/>
          <p:cNvSpPr>
            <a:spLocks noChangeArrowheads="1"/>
          </p:cNvSpPr>
          <p:nvPr/>
        </p:nvSpPr>
        <p:spPr bwMode="auto">
          <a:xfrm>
            <a:off x="484188" y="1754188"/>
            <a:ext cx="5249862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8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【</a:t>
            </a:r>
            <a:r>
              <a:rPr lang="zh-CN" altLang="en-US" sz="28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例</a:t>
            </a:r>
            <a:r>
              <a:rPr lang="en-US" altLang="zh-CN" sz="28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】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“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多吃谷物，将有助于减肥。”为了验证这个假设，随机抽取了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</a:rPr>
              <a:t>35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人，询问他们早餐和午餐的通常食谱，根据他们的食谱，将其分为二类，一类为经常的谷类食用者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总体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，一类为非经常谷类食用者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总体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。然后测度每人午餐的大卡摄取量。经过一段时间的实验，得到如下结果：检验该假设 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CN" sz="28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en-US" altLang="zh-CN" sz="28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= 0.05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</p:txBody>
      </p:sp>
      <p:graphicFrame>
        <p:nvGraphicFramePr>
          <p:cNvPr id="772118" name="Object 22">
            <a:hlinkClick r:id="" action="ppaction://ole?verb=0"/>
            <a:hlinkHover r:id="" action="ppaction://noaction" highlightClick="1"/>
          </p:cNvPr>
          <p:cNvGraphicFramePr>
            <a:graphicFrameLocks/>
          </p:cNvGraphicFramePr>
          <p:nvPr/>
        </p:nvGraphicFramePr>
        <p:xfrm>
          <a:off x="6140450" y="2933700"/>
          <a:ext cx="2700338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21" name="ClipArt" r:id="rId4" imgW="6827760" imgH="8321400" progId="MS_ClipArt_Gallery.2">
                  <p:embed/>
                </p:oleObj>
              </mc:Choice>
              <mc:Fallback>
                <p:oleObj name="ClipArt" r:id="rId4" imgW="6827760" imgH="8321400" progId="MS_ClipArt_Gallery.2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0450" y="2933700"/>
                        <a:ext cx="2700338" cy="34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两个总体均值之差的检验</a:t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—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用统计量进行检验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70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803400"/>
            <a:ext cx="3848100" cy="4019550"/>
          </a:xfrm>
          <a:noFill/>
          <a:ln/>
        </p:spPr>
        <p:txBody>
          <a:bodyPr/>
          <a:lstStyle/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0</a:t>
            </a:r>
            <a:r>
              <a:rPr lang="en-US" altLang="zh-CN" sz="2800" b="1">
                <a:solidFill>
                  <a:srgbClr val="EAEAEA"/>
                </a:solidFill>
              </a:rPr>
              <a:t>: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 baseline="-25000">
                <a:latin typeface="Symbol" panose="05050102010706020507" pitchFamily="18" charset="2"/>
              </a:rPr>
              <a:t>1</a:t>
            </a:r>
            <a:r>
              <a:rPr lang="en-US" altLang="zh-CN" sz="2800" b="1"/>
              <a:t>-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 baseline="-25000">
                <a:latin typeface="Symbol" panose="05050102010706020507" pitchFamily="18" charset="2"/>
              </a:rPr>
              <a:t>2</a:t>
            </a:r>
            <a:r>
              <a:rPr lang="en-US" altLang="zh-CN" sz="2800" b="1"/>
              <a:t> </a:t>
            </a:r>
            <a:r>
              <a:rPr lang="en-US" altLang="zh-CN" sz="2800" b="1">
                <a:sym typeface="Symbol" panose="05050102010706020507" pitchFamily="18" charset="2"/>
              </a:rPr>
              <a:t> </a:t>
            </a:r>
            <a:r>
              <a:rPr lang="en-US" altLang="zh-CN" sz="2800" b="1"/>
              <a:t>0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</a:rPr>
              <a:t>H</a:t>
            </a:r>
            <a:r>
              <a:rPr lang="en-US" altLang="zh-CN" sz="2000" b="1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EAEAEA"/>
                </a:solidFill>
              </a:rPr>
              <a:t>:</a:t>
            </a:r>
            <a:r>
              <a:rPr lang="en-US" altLang="zh-CN" sz="2800" b="1">
                <a:solidFill>
                  <a:schemeClr val="tx2"/>
                </a:solidFill>
              </a:rPr>
              <a:t>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 baseline="-25000">
                <a:latin typeface="Symbol" panose="05050102010706020507" pitchFamily="18" charset="2"/>
              </a:rPr>
              <a:t>1</a:t>
            </a:r>
            <a:r>
              <a:rPr lang="en-US" altLang="zh-CN" sz="2800" b="1"/>
              <a:t>- </a:t>
            </a:r>
            <a:r>
              <a:rPr lang="en-US" altLang="zh-CN" sz="2800" b="1">
                <a:latin typeface="Symbol" panose="05050102010706020507" pitchFamily="18" charset="2"/>
              </a:rPr>
              <a:t></a:t>
            </a:r>
            <a:r>
              <a:rPr lang="en-US" altLang="zh-CN" sz="2800" b="1" baseline="-25000">
                <a:latin typeface="Symbol" panose="05050102010706020507" pitchFamily="18" charset="2"/>
              </a:rPr>
              <a:t>2</a:t>
            </a:r>
            <a:r>
              <a:rPr lang="en-US" altLang="zh-CN" sz="2800" b="1"/>
              <a:t> &lt; 0</a:t>
            </a:r>
          </a:p>
          <a:p>
            <a:pPr marL="0" indent="0"/>
            <a:r>
              <a:rPr lang="en-US" altLang="zh-CN" sz="2800" b="1">
                <a:solidFill>
                  <a:srgbClr val="FFFFB1"/>
                </a:solidFill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 </a:t>
            </a:r>
            <a:r>
              <a:rPr lang="en-US" altLang="zh-CN" sz="2800" b="1"/>
              <a:t>0.05</a:t>
            </a:r>
          </a:p>
          <a:p>
            <a:pPr marL="0" indent="0"/>
            <a:r>
              <a:rPr lang="en-US" altLang="zh-CN" sz="2800" b="1" i="1">
                <a:solidFill>
                  <a:srgbClr val="FFFFB1"/>
                </a:solidFill>
              </a:rPr>
              <a:t>n</a:t>
            </a:r>
            <a:r>
              <a:rPr lang="en-US" altLang="zh-CN" sz="2400" b="1" baseline="-25000">
                <a:solidFill>
                  <a:srgbClr val="FFFFB1"/>
                </a:solidFill>
              </a:rPr>
              <a:t>1</a:t>
            </a:r>
            <a:r>
              <a:rPr lang="en-US" altLang="zh-CN" sz="2800" b="1">
                <a:solidFill>
                  <a:srgbClr val="FFFFB1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</a:t>
            </a:r>
            <a:r>
              <a:rPr lang="en-US" altLang="zh-CN" sz="2800" b="1"/>
              <a:t> 15</a:t>
            </a:r>
            <a:r>
              <a:rPr lang="zh-CN" altLang="en-US" sz="2800" b="1">
                <a:solidFill>
                  <a:srgbClr val="FCFEB9"/>
                </a:solidFill>
              </a:rPr>
              <a:t>，</a:t>
            </a:r>
            <a:r>
              <a:rPr lang="en-US" altLang="zh-CN" sz="2800" b="1" i="1">
                <a:solidFill>
                  <a:srgbClr val="FFFF9B"/>
                </a:solidFill>
              </a:rPr>
              <a:t>n</a:t>
            </a:r>
            <a:r>
              <a:rPr lang="en-US" altLang="zh-CN" sz="2400" b="1" baseline="-25000">
                <a:solidFill>
                  <a:srgbClr val="FFFF9B"/>
                </a:solidFill>
              </a:rPr>
              <a:t>2</a:t>
            </a:r>
            <a:r>
              <a:rPr lang="en-US" altLang="zh-CN" sz="2400" b="1">
                <a:solidFill>
                  <a:srgbClr val="FFFF9B"/>
                </a:solidFill>
              </a:rPr>
              <a:t> </a:t>
            </a:r>
            <a:r>
              <a:rPr lang="en-US" altLang="zh-CN" sz="2800" b="1">
                <a:solidFill>
                  <a:srgbClr val="EAEAEA"/>
                </a:solidFill>
              </a:rPr>
              <a:t>=</a:t>
            </a:r>
            <a:r>
              <a:rPr lang="en-US" altLang="zh-CN" sz="2800" b="1">
                <a:solidFill>
                  <a:srgbClr val="FCFEB9"/>
                </a:solidFill>
              </a:rPr>
              <a:t> </a:t>
            </a:r>
            <a:r>
              <a:rPr lang="en-US" altLang="zh-CN" sz="2800" b="1"/>
              <a:t>20</a:t>
            </a:r>
          </a:p>
          <a:p>
            <a:pPr marL="0" indent="0">
              <a:spcBef>
                <a:spcPct val="24000"/>
              </a:spcBef>
            </a:pPr>
            <a:r>
              <a:rPr lang="zh-CN" altLang="en-US" sz="2800" b="1">
                <a:solidFill>
                  <a:srgbClr val="FFFFB1"/>
                </a:solidFill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</a:rPr>
              <a:t>(s):</a:t>
            </a:r>
          </a:p>
          <a:p>
            <a:pPr marL="0" indent="0"/>
            <a:endParaRPr lang="en-US" altLang="zh-CN" sz="2800" b="1">
              <a:solidFill>
                <a:srgbClr val="FFFFB1"/>
              </a:solidFill>
            </a:endParaRPr>
          </a:p>
        </p:txBody>
      </p:sp>
      <p:sp>
        <p:nvSpPr>
          <p:cNvPr id="770052" name="Rectangle 4"/>
          <p:cNvSpPr>
            <a:spLocks noChangeArrowheads="1"/>
          </p:cNvSpPr>
          <p:nvPr/>
        </p:nvSpPr>
        <p:spPr bwMode="auto">
          <a:xfrm>
            <a:off x="3992563" y="1798638"/>
            <a:ext cx="23622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770057" name="Rectangle 9"/>
          <p:cNvSpPr>
            <a:spLocks noChangeArrowheads="1"/>
          </p:cNvSpPr>
          <p:nvPr/>
        </p:nvSpPr>
        <p:spPr bwMode="auto">
          <a:xfrm>
            <a:off x="4049713" y="3738563"/>
            <a:ext cx="2362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决策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770058" name="Rectangle 10"/>
          <p:cNvSpPr>
            <a:spLocks noChangeArrowheads="1"/>
          </p:cNvSpPr>
          <p:nvPr/>
        </p:nvSpPr>
        <p:spPr bwMode="auto">
          <a:xfrm>
            <a:off x="4049713" y="4805363"/>
            <a:ext cx="1371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结论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  <a:r>
              <a:rPr lang="en-US" altLang="zh-CN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70059" name="Text Box 11"/>
          <p:cNvSpPr txBox="1">
            <a:spLocks noChangeArrowheads="1"/>
          </p:cNvSpPr>
          <p:nvPr/>
        </p:nvSpPr>
        <p:spPr bwMode="auto">
          <a:xfrm>
            <a:off x="4125913" y="4271963"/>
            <a:ext cx="432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的水平上拒绝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770060" name="Text Box 12"/>
          <p:cNvSpPr txBox="1">
            <a:spLocks noChangeArrowheads="1"/>
          </p:cNvSpPr>
          <p:nvPr/>
        </p:nvSpPr>
        <p:spPr bwMode="auto">
          <a:xfrm>
            <a:off x="4086225" y="5357813"/>
            <a:ext cx="4419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没有证据表明</a:t>
            </a:r>
            <a:r>
              <a:rPr lang="zh-CN" altLang="en-US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多吃谷物将有助于减肥</a:t>
            </a:r>
          </a:p>
        </p:txBody>
      </p:sp>
      <p:graphicFrame>
        <p:nvGraphicFramePr>
          <p:cNvPr id="770069" name="Object 21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4370384"/>
              </p:ext>
            </p:extLst>
          </p:nvPr>
        </p:nvGraphicFramePr>
        <p:xfrm>
          <a:off x="3933825" y="2387600"/>
          <a:ext cx="5113338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67" name="公式" r:id="rId4" imgW="2641320" imgH="647640" progId="Equation.3">
                  <p:embed/>
                </p:oleObj>
              </mc:Choice>
              <mc:Fallback>
                <p:oleObj name="公式" r:id="rId4" imgW="2641320" imgH="64764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2387600"/>
                        <a:ext cx="5113338" cy="13192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0136" name="Group 88"/>
          <p:cNvGrpSpPr>
            <a:grpSpLocks/>
          </p:cNvGrpSpPr>
          <p:nvPr/>
        </p:nvGrpSpPr>
        <p:grpSpPr bwMode="auto">
          <a:xfrm>
            <a:off x="693738" y="4398963"/>
            <a:ext cx="2922587" cy="1868487"/>
            <a:chOff x="461" y="2735"/>
            <a:chExt cx="1841" cy="1177"/>
          </a:xfrm>
        </p:grpSpPr>
        <p:sp>
          <p:nvSpPr>
            <p:cNvPr id="770137" name="Text Box 89"/>
            <p:cNvSpPr txBox="1">
              <a:spLocks noChangeArrowheads="1"/>
            </p:cNvSpPr>
            <p:nvPr/>
          </p:nvSpPr>
          <p:spPr bwMode="auto">
            <a:xfrm>
              <a:off x="670" y="3642"/>
              <a:ext cx="6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-1.694</a:t>
              </a:r>
            </a:p>
          </p:txBody>
        </p:sp>
        <p:sp>
          <p:nvSpPr>
            <p:cNvPr id="770138" name="Line 90"/>
            <p:cNvSpPr>
              <a:spLocks noChangeShapeType="1"/>
            </p:cNvSpPr>
            <p:nvPr/>
          </p:nvSpPr>
          <p:spPr bwMode="auto">
            <a:xfrm>
              <a:off x="1377" y="2796"/>
              <a:ext cx="0" cy="855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0139" name="Freeform 91" descr="60%"/>
            <p:cNvSpPr>
              <a:spLocks/>
            </p:cNvSpPr>
            <p:nvPr/>
          </p:nvSpPr>
          <p:spPr bwMode="auto">
            <a:xfrm>
              <a:off x="510" y="3213"/>
              <a:ext cx="552" cy="451"/>
            </a:xfrm>
            <a:custGeom>
              <a:avLst/>
              <a:gdLst>
                <a:gd name="T0" fmla="*/ 447 w 447"/>
                <a:gd name="T1" fmla="*/ 0 h 436"/>
                <a:gd name="T2" fmla="*/ 447 w 447"/>
                <a:gd name="T3" fmla="*/ 436 h 436"/>
                <a:gd name="T4" fmla="*/ 0 w 447"/>
                <a:gd name="T5" fmla="*/ 436 h 436"/>
                <a:gd name="T6" fmla="*/ 54 w 447"/>
                <a:gd name="T7" fmla="*/ 412 h 436"/>
                <a:gd name="T8" fmla="*/ 106 w 447"/>
                <a:gd name="T9" fmla="*/ 386 h 436"/>
                <a:gd name="T10" fmla="*/ 156 w 447"/>
                <a:gd name="T11" fmla="*/ 355 h 436"/>
                <a:gd name="T12" fmla="*/ 203 w 447"/>
                <a:gd name="T13" fmla="*/ 321 h 436"/>
                <a:gd name="T14" fmla="*/ 248 w 447"/>
                <a:gd name="T15" fmla="*/ 284 h 436"/>
                <a:gd name="T16" fmla="*/ 290 w 447"/>
                <a:gd name="T17" fmla="*/ 243 h 436"/>
                <a:gd name="T18" fmla="*/ 329 w 447"/>
                <a:gd name="T19" fmla="*/ 199 h 436"/>
                <a:gd name="T20" fmla="*/ 364 w 447"/>
                <a:gd name="T21" fmla="*/ 152 h 436"/>
                <a:gd name="T22" fmla="*/ 395 w 447"/>
                <a:gd name="T23" fmla="*/ 104 h 436"/>
                <a:gd name="T24" fmla="*/ 423 w 447"/>
                <a:gd name="T25" fmla="*/ 54 h 436"/>
                <a:gd name="T26" fmla="*/ 447 w 447"/>
                <a:gd name="T2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7" h="436">
                  <a:moveTo>
                    <a:pt x="447" y="0"/>
                  </a:moveTo>
                  <a:lnTo>
                    <a:pt x="447" y="436"/>
                  </a:lnTo>
                  <a:lnTo>
                    <a:pt x="0" y="436"/>
                  </a:lnTo>
                  <a:lnTo>
                    <a:pt x="54" y="412"/>
                  </a:lnTo>
                  <a:lnTo>
                    <a:pt x="106" y="386"/>
                  </a:lnTo>
                  <a:lnTo>
                    <a:pt x="156" y="355"/>
                  </a:lnTo>
                  <a:lnTo>
                    <a:pt x="203" y="321"/>
                  </a:lnTo>
                  <a:lnTo>
                    <a:pt x="248" y="284"/>
                  </a:lnTo>
                  <a:lnTo>
                    <a:pt x="290" y="243"/>
                  </a:lnTo>
                  <a:lnTo>
                    <a:pt x="329" y="199"/>
                  </a:lnTo>
                  <a:lnTo>
                    <a:pt x="364" y="152"/>
                  </a:lnTo>
                  <a:lnTo>
                    <a:pt x="395" y="104"/>
                  </a:lnTo>
                  <a:lnTo>
                    <a:pt x="423" y="54"/>
                  </a:lnTo>
                  <a:lnTo>
                    <a:pt x="447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70140" name="Group 92"/>
            <p:cNvGrpSpPr>
              <a:grpSpLocks/>
            </p:cNvGrpSpPr>
            <p:nvPr/>
          </p:nvGrpSpPr>
          <p:grpSpPr bwMode="auto">
            <a:xfrm>
              <a:off x="484" y="2782"/>
              <a:ext cx="1784" cy="844"/>
              <a:chOff x="472" y="2857"/>
              <a:chExt cx="1808" cy="838"/>
            </a:xfrm>
          </p:grpSpPr>
          <p:sp>
            <p:nvSpPr>
              <p:cNvPr id="770141" name="Freeform 93"/>
              <p:cNvSpPr>
                <a:spLocks/>
              </p:cNvSpPr>
              <p:nvPr/>
            </p:nvSpPr>
            <p:spPr bwMode="auto">
              <a:xfrm>
                <a:off x="1376" y="2857"/>
                <a:ext cx="904" cy="838"/>
              </a:xfrm>
              <a:custGeom>
                <a:avLst/>
                <a:gdLst>
                  <a:gd name="T0" fmla="*/ 904 w 904"/>
                  <a:gd name="T1" fmla="*/ 838 h 838"/>
                  <a:gd name="T2" fmla="*/ 809 w 904"/>
                  <a:gd name="T3" fmla="*/ 828 h 838"/>
                  <a:gd name="T4" fmla="*/ 762 w 904"/>
                  <a:gd name="T5" fmla="*/ 818 h 838"/>
                  <a:gd name="T6" fmla="*/ 714 w 904"/>
                  <a:gd name="T7" fmla="*/ 805 h 838"/>
                  <a:gd name="T8" fmla="*/ 667 w 904"/>
                  <a:gd name="T9" fmla="*/ 785 h 838"/>
                  <a:gd name="T10" fmla="*/ 619 w 904"/>
                  <a:gd name="T11" fmla="*/ 759 h 838"/>
                  <a:gd name="T12" fmla="*/ 572 w 904"/>
                  <a:gd name="T13" fmla="*/ 724 h 838"/>
                  <a:gd name="T14" fmla="*/ 476 w 904"/>
                  <a:gd name="T15" fmla="*/ 627 h 838"/>
                  <a:gd name="T16" fmla="*/ 381 w 904"/>
                  <a:gd name="T17" fmla="*/ 491 h 838"/>
                  <a:gd name="T18" fmla="*/ 286 w 904"/>
                  <a:gd name="T19" fmla="*/ 326 h 838"/>
                  <a:gd name="T20" fmla="*/ 239 w 904"/>
                  <a:gd name="T21" fmla="*/ 243 h 838"/>
                  <a:gd name="T22" fmla="*/ 191 w 904"/>
                  <a:gd name="T23" fmla="*/ 165 h 838"/>
                  <a:gd name="T24" fmla="*/ 144 w 904"/>
                  <a:gd name="T25" fmla="*/ 98 h 838"/>
                  <a:gd name="T26" fmla="*/ 95 w 904"/>
                  <a:gd name="T27" fmla="*/ 44 h 838"/>
                  <a:gd name="T28" fmla="*/ 48 w 904"/>
                  <a:gd name="T29" fmla="*/ 11 h 838"/>
                  <a:gd name="T30" fmla="*/ 0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904" y="838"/>
                    </a:moveTo>
                    <a:lnTo>
                      <a:pt x="809" y="828"/>
                    </a:lnTo>
                    <a:lnTo>
                      <a:pt x="762" y="818"/>
                    </a:lnTo>
                    <a:lnTo>
                      <a:pt x="714" y="805"/>
                    </a:lnTo>
                    <a:lnTo>
                      <a:pt x="667" y="785"/>
                    </a:lnTo>
                    <a:lnTo>
                      <a:pt x="619" y="759"/>
                    </a:lnTo>
                    <a:lnTo>
                      <a:pt x="572" y="724"/>
                    </a:lnTo>
                    <a:lnTo>
                      <a:pt x="476" y="627"/>
                    </a:lnTo>
                    <a:lnTo>
                      <a:pt x="381" y="491"/>
                    </a:lnTo>
                    <a:lnTo>
                      <a:pt x="286" y="326"/>
                    </a:lnTo>
                    <a:lnTo>
                      <a:pt x="239" y="243"/>
                    </a:lnTo>
                    <a:lnTo>
                      <a:pt x="191" y="165"/>
                    </a:lnTo>
                    <a:lnTo>
                      <a:pt x="144" y="98"/>
                    </a:lnTo>
                    <a:lnTo>
                      <a:pt x="95" y="44"/>
                    </a:lnTo>
                    <a:lnTo>
                      <a:pt x="48" y="1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0142" name="Freeform 94"/>
              <p:cNvSpPr>
                <a:spLocks/>
              </p:cNvSpPr>
              <p:nvPr/>
            </p:nvSpPr>
            <p:spPr bwMode="auto">
              <a:xfrm>
                <a:off x="472" y="2857"/>
                <a:ext cx="904" cy="838"/>
              </a:xfrm>
              <a:custGeom>
                <a:avLst/>
                <a:gdLst>
                  <a:gd name="T0" fmla="*/ 0 w 904"/>
                  <a:gd name="T1" fmla="*/ 838 h 838"/>
                  <a:gd name="T2" fmla="*/ 95 w 904"/>
                  <a:gd name="T3" fmla="*/ 828 h 838"/>
                  <a:gd name="T4" fmla="*/ 144 w 904"/>
                  <a:gd name="T5" fmla="*/ 818 h 838"/>
                  <a:gd name="T6" fmla="*/ 191 w 904"/>
                  <a:gd name="T7" fmla="*/ 805 h 838"/>
                  <a:gd name="T8" fmla="*/ 238 w 904"/>
                  <a:gd name="T9" fmla="*/ 785 h 838"/>
                  <a:gd name="T10" fmla="*/ 286 w 904"/>
                  <a:gd name="T11" fmla="*/ 759 h 838"/>
                  <a:gd name="T12" fmla="*/ 333 w 904"/>
                  <a:gd name="T13" fmla="*/ 724 h 838"/>
                  <a:gd name="T14" fmla="*/ 429 w 904"/>
                  <a:gd name="T15" fmla="*/ 627 h 838"/>
                  <a:gd name="T16" fmla="*/ 523 w 904"/>
                  <a:gd name="T17" fmla="*/ 491 h 838"/>
                  <a:gd name="T18" fmla="*/ 619 w 904"/>
                  <a:gd name="T19" fmla="*/ 326 h 838"/>
                  <a:gd name="T20" fmla="*/ 667 w 904"/>
                  <a:gd name="T21" fmla="*/ 243 h 838"/>
                  <a:gd name="T22" fmla="*/ 714 w 904"/>
                  <a:gd name="T23" fmla="*/ 165 h 838"/>
                  <a:gd name="T24" fmla="*/ 762 w 904"/>
                  <a:gd name="T25" fmla="*/ 98 h 838"/>
                  <a:gd name="T26" fmla="*/ 809 w 904"/>
                  <a:gd name="T27" fmla="*/ 44 h 838"/>
                  <a:gd name="T28" fmla="*/ 857 w 904"/>
                  <a:gd name="T29" fmla="*/ 11 h 838"/>
                  <a:gd name="T30" fmla="*/ 904 w 904"/>
                  <a:gd name="T31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4" h="838">
                    <a:moveTo>
                      <a:pt x="0" y="838"/>
                    </a:moveTo>
                    <a:lnTo>
                      <a:pt x="95" y="828"/>
                    </a:lnTo>
                    <a:lnTo>
                      <a:pt x="144" y="818"/>
                    </a:lnTo>
                    <a:lnTo>
                      <a:pt x="191" y="805"/>
                    </a:lnTo>
                    <a:lnTo>
                      <a:pt x="238" y="785"/>
                    </a:lnTo>
                    <a:lnTo>
                      <a:pt x="286" y="759"/>
                    </a:lnTo>
                    <a:lnTo>
                      <a:pt x="333" y="724"/>
                    </a:lnTo>
                    <a:lnTo>
                      <a:pt x="429" y="627"/>
                    </a:lnTo>
                    <a:lnTo>
                      <a:pt x="523" y="491"/>
                    </a:lnTo>
                    <a:lnTo>
                      <a:pt x="619" y="326"/>
                    </a:lnTo>
                    <a:lnTo>
                      <a:pt x="667" y="243"/>
                    </a:lnTo>
                    <a:lnTo>
                      <a:pt x="714" y="165"/>
                    </a:lnTo>
                    <a:lnTo>
                      <a:pt x="762" y="98"/>
                    </a:lnTo>
                    <a:lnTo>
                      <a:pt x="809" y="44"/>
                    </a:lnTo>
                    <a:lnTo>
                      <a:pt x="857" y="11"/>
                    </a:lnTo>
                    <a:lnTo>
                      <a:pt x="904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70143" name="Line 95"/>
            <p:cNvSpPr>
              <a:spLocks noChangeShapeType="1"/>
            </p:cNvSpPr>
            <p:nvPr/>
          </p:nvSpPr>
          <p:spPr bwMode="auto">
            <a:xfrm>
              <a:off x="847" y="3624"/>
              <a:ext cx="2" cy="8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0144" name="Rectangle 96"/>
            <p:cNvSpPr>
              <a:spLocks noChangeArrowheads="1"/>
            </p:cNvSpPr>
            <p:nvPr/>
          </p:nvSpPr>
          <p:spPr bwMode="auto">
            <a:xfrm>
              <a:off x="2157" y="3662"/>
              <a:ext cx="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</a:t>
              </a:r>
            </a:p>
          </p:txBody>
        </p:sp>
        <p:sp>
          <p:nvSpPr>
            <p:cNvPr id="770145" name="Rectangle 97"/>
            <p:cNvSpPr>
              <a:spLocks noChangeArrowheads="1"/>
            </p:cNvSpPr>
            <p:nvPr/>
          </p:nvSpPr>
          <p:spPr bwMode="auto">
            <a:xfrm>
              <a:off x="1315" y="3659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770146" name="Freeform 98"/>
            <p:cNvSpPr>
              <a:spLocks/>
            </p:cNvSpPr>
            <p:nvPr/>
          </p:nvSpPr>
          <p:spPr bwMode="auto">
            <a:xfrm>
              <a:off x="749" y="3272"/>
              <a:ext cx="199" cy="284"/>
            </a:xfrm>
            <a:custGeom>
              <a:avLst/>
              <a:gdLst>
                <a:gd name="T0" fmla="*/ 0 w 110"/>
                <a:gd name="T1" fmla="*/ 0 h 238"/>
                <a:gd name="T2" fmla="*/ 19 w 110"/>
                <a:gd name="T3" fmla="*/ 1 h 238"/>
                <a:gd name="T4" fmla="*/ 37 w 110"/>
                <a:gd name="T5" fmla="*/ 5 h 238"/>
                <a:gd name="T6" fmla="*/ 52 w 110"/>
                <a:gd name="T7" fmla="*/ 14 h 238"/>
                <a:gd name="T8" fmla="*/ 67 w 110"/>
                <a:gd name="T9" fmla="*/ 25 h 238"/>
                <a:gd name="T10" fmla="*/ 78 w 110"/>
                <a:gd name="T11" fmla="*/ 39 h 238"/>
                <a:gd name="T12" fmla="*/ 86 w 110"/>
                <a:gd name="T13" fmla="*/ 55 h 238"/>
                <a:gd name="T14" fmla="*/ 90 w 110"/>
                <a:gd name="T15" fmla="*/ 73 h 238"/>
                <a:gd name="T16" fmla="*/ 90 w 110"/>
                <a:gd name="T17" fmla="*/ 90 h 238"/>
                <a:gd name="T18" fmla="*/ 86 w 110"/>
                <a:gd name="T19" fmla="*/ 108 h 238"/>
                <a:gd name="T20" fmla="*/ 78 w 110"/>
                <a:gd name="T21" fmla="*/ 124 h 238"/>
                <a:gd name="T22" fmla="*/ 70 w 110"/>
                <a:gd name="T23" fmla="*/ 140 h 238"/>
                <a:gd name="T24" fmla="*/ 67 w 110"/>
                <a:gd name="T25" fmla="*/ 157 h 238"/>
                <a:gd name="T26" fmla="*/ 67 w 110"/>
                <a:gd name="T27" fmla="*/ 175 h 238"/>
                <a:gd name="T28" fmla="*/ 70 w 110"/>
                <a:gd name="T29" fmla="*/ 192 h 238"/>
                <a:gd name="T30" fmla="*/ 79 w 110"/>
                <a:gd name="T31" fmla="*/ 209 h 238"/>
                <a:gd name="T32" fmla="*/ 90 w 110"/>
                <a:gd name="T33" fmla="*/ 222 h 238"/>
                <a:gd name="T34" fmla="*/ 103 w 110"/>
                <a:gd name="T35" fmla="*/ 234 h 238"/>
                <a:gd name="T36" fmla="*/ 110 w 110"/>
                <a:gd name="T3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38">
                  <a:moveTo>
                    <a:pt x="0" y="0"/>
                  </a:moveTo>
                  <a:lnTo>
                    <a:pt x="19" y="1"/>
                  </a:lnTo>
                  <a:lnTo>
                    <a:pt x="37" y="5"/>
                  </a:lnTo>
                  <a:lnTo>
                    <a:pt x="52" y="14"/>
                  </a:lnTo>
                  <a:lnTo>
                    <a:pt x="67" y="25"/>
                  </a:lnTo>
                  <a:lnTo>
                    <a:pt x="78" y="39"/>
                  </a:lnTo>
                  <a:lnTo>
                    <a:pt x="86" y="55"/>
                  </a:lnTo>
                  <a:lnTo>
                    <a:pt x="90" y="73"/>
                  </a:lnTo>
                  <a:lnTo>
                    <a:pt x="90" y="90"/>
                  </a:lnTo>
                  <a:lnTo>
                    <a:pt x="86" y="108"/>
                  </a:lnTo>
                  <a:lnTo>
                    <a:pt x="78" y="124"/>
                  </a:lnTo>
                  <a:lnTo>
                    <a:pt x="70" y="140"/>
                  </a:lnTo>
                  <a:lnTo>
                    <a:pt x="67" y="157"/>
                  </a:lnTo>
                  <a:lnTo>
                    <a:pt x="67" y="175"/>
                  </a:lnTo>
                  <a:lnTo>
                    <a:pt x="70" y="192"/>
                  </a:lnTo>
                  <a:lnTo>
                    <a:pt x="79" y="209"/>
                  </a:lnTo>
                  <a:lnTo>
                    <a:pt x="90" y="222"/>
                  </a:lnTo>
                  <a:lnTo>
                    <a:pt x="103" y="234"/>
                  </a:lnTo>
                  <a:lnTo>
                    <a:pt x="110" y="23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0147" name="Rectangle 99"/>
            <p:cNvSpPr>
              <a:spLocks noChangeArrowheads="1"/>
            </p:cNvSpPr>
            <p:nvPr/>
          </p:nvSpPr>
          <p:spPr bwMode="auto">
            <a:xfrm>
              <a:off x="611" y="2735"/>
              <a:ext cx="4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拒绝域</a:t>
              </a:r>
            </a:p>
          </p:txBody>
        </p:sp>
        <p:sp>
          <p:nvSpPr>
            <p:cNvPr id="770148" name="Line 100"/>
            <p:cNvSpPr>
              <a:spLocks noChangeShapeType="1"/>
            </p:cNvSpPr>
            <p:nvPr/>
          </p:nvSpPr>
          <p:spPr bwMode="auto">
            <a:xfrm>
              <a:off x="766" y="2975"/>
              <a:ext cx="296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0149" name="Rectangle 101"/>
            <p:cNvSpPr>
              <a:spLocks noChangeArrowheads="1"/>
            </p:cNvSpPr>
            <p:nvPr/>
          </p:nvSpPr>
          <p:spPr bwMode="auto">
            <a:xfrm>
              <a:off x="611" y="3067"/>
              <a:ext cx="22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.05</a:t>
              </a:r>
              <a:endPara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70150" name="Line 102"/>
            <p:cNvSpPr>
              <a:spLocks noChangeShapeType="1"/>
            </p:cNvSpPr>
            <p:nvPr/>
          </p:nvSpPr>
          <p:spPr bwMode="auto">
            <a:xfrm flipH="1">
              <a:off x="1056" y="2976"/>
              <a:ext cx="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70151" name="Group 103"/>
            <p:cNvGrpSpPr>
              <a:grpSpLocks/>
            </p:cNvGrpSpPr>
            <p:nvPr/>
          </p:nvGrpSpPr>
          <p:grpSpPr bwMode="auto">
            <a:xfrm>
              <a:off x="461" y="2966"/>
              <a:ext cx="1841" cy="702"/>
              <a:chOff x="449" y="3003"/>
              <a:chExt cx="1865" cy="697"/>
            </a:xfrm>
          </p:grpSpPr>
          <p:sp>
            <p:nvSpPr>
              <p:cNvPr id="770152" name="Freeform 104"/>
              <p:cNvSpPr>
                <a:spLocks/>
              </p:cNvSpPr>
              <p:nvPr/>
            </p:nvSpPr>
            <p:spPr bwMode="auto">
              <a:xfrm>
                <a:off x="472" y="3003"/>
                <a:ext cx="1842" cy="689"/>
              </a:xfrm>
              <a:custGeom>
                <a:avLst/>
                <a:gdLst>
                  <a:gd name="T0" fmla="*/ 0 w 1842"/>
                  <a:gd name="T1" fmla="*/ 0 h 689"/>
                  <a:gd name="T2" fmla="*/ 0 w 1842"/>
                  <a:gd name="T3" fmla="*/ 689 h 689"/>
                  <a:gd name="T4" fmla="*/ 1842 w 1842"/>
                  <a:gd name="T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2" h="689">
                    <a:moveTo>
                      <a:pt x="0" y="0"/>
                    </a:moveTo>
                    <a:lnTo>
                      <a:pt x="0" y="689"/>
                    </a:lnTo>
                    <a:lnTo>
                      <a:pt x="1842" y="689"/>
                    </a:lnTo>
                  </a:path>
                </a:pathLst>
              </a:custGeom>
              <a:noFill/>
              <a:ln w="38100" cmpd="sng">
                <a:solidFill>
                  <a:srgbClr val="F0F0F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70153" name="Group 105"/>
              <p:cNvGrpSpPr>
                <a:grpSpLocks/>
              </p:cNvGrpSpPr>
              <p:nvPr/>
            </p:nvGrpSpPr>
            <p:grpSpPr bwMode="auto">
              <a:xfrm>
                <a:off x="449" y="3003"/>
                <a:ext cx="209" cy="697"/>
                <a:chOff x="449" y="3003"/>
                <a:chExt cx="209" cy="697"/>
              </a:xfrm>
            </p:grpSpPr>
            <p:sp>
              <p:nvSpPr>
                <p:cNvPr id="770154" name="Line 106"/>
                <p:cNvSpPr>
                  <a:spLocks noChangeShapeType="1"/>
                </p:cNvSpPr>
                <p:nvPr/>
              </p:nvSpPr>
              <p:spPr bwMode="auto">
                <a:xfrm>
                  <a:off x="449" y="3003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55" name="Line 107"/>
                <p:cNvSpPr>
                  <a:spLocks noChangeShapeType="1"/>
                </p:cNvSpPr>
                <p:nvPr/>
              </p:nvSpPr>
              <p:spPr bwMode="auto">
                <a:xfrm>
                  <a:off x="449" y="3072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56" name="Line 108"/>
                <p:cNvSpPr>
                  <a:spLocks noChangeShapeType="1"/>
                </p:cNvSpPr>
                <p:nvPr/>
              </p:nvSpPr>
              <p:spPr bwMode="auto">
                <a:xfrm>
                  <a:off x="449" y="3142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57" name="Line 109"/>
                <p:cNvSpPr>
                  <a:spLocks noChangeShapeType="1"/>
                </p:cNvSpPr>
                <p:nvPr/>
              </p:nvSpPr>
              <p:spPr bwMode="auto">
                <a:xfrm>
                  <a:off x="449" y="3210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58" name="Line 110"/>
                <p:cNvSpPr>
                  <a:spLocks noChangeShapeType="1"/>
                </p:cNvSpPr>
                <p:nvPr/>
              </p:nvSpPr>
              <p:spPr bwMode="auto">
                <a:xfrm>
                  <a:off x="449" y="3279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59" name="Line 111"/>
                <p:cNvSpPr>
                  <a:spLocks noChangeShapeType="1"/>
                </p:cNvSpPr>
                <p:nvPr/>
              </p:nvSpPr>
              <p:spPr bwMode="auto">
                <a:xfrm>
                  <a:off x="449" y="3347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60" name="Line 112"/>
                <p:cNvSpPr>
                  <a:spLocks noChangeShapeType="1"/>
                </p:cNvSpPr>
                <p:nvPr/>
              </p:nvSpPr>
              <p:spPr bwMode="auto">
                <a:xfrm>
                  <a:off x="449" y="3417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61" name="Line 113"/>
                <p:cNvSpPr>
                  <a:spLocks noChangeShapeType="1"/>
                </p:cNvSpPr>
                <p:nvPr/>
              </p:nvSpPr>
              <p:spPr bwMode="auto">
                <a:xfrm>
                  <a:off x="449" y="3485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62" name="Line 114"/>
                <p:cNvSpPr>
                  <a:spLocks noChangeShapeType="1"/>
                </p:cNvSpPr>
                <p:nvPr/>
              </p:nvSpPr>
              <p:spPr bwMode="auto">
                <a:xfrm>
                  <a:off x="449" y="3554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63" name="Line 115"/>
                <p:cNvSpPr>
                  <a:spLocks noChangeShapeType="1"/>
                </p:cNvSpPr>
                <p:nvPr/>
              </p:nvSpPr>
              <p:spPr bwMode="auto">
                <a:xfrm>
                  <a:off x="449" y="3623"/>
                  <a:ext cx="23" cy="1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0164" name="Line 116"/>
                <p:cNvSpPr>
                  <a:spLocks noChangeShapeType="1"/>
                </p:cNvSpPr>
                <p:nvPr/>
              </p:nvSpPr>
              <p:spPr bwMode="auto">
                <a:xfrm>
                  <a:off x="657" y="3692"/>
                  <a:ext cx="1" cy="8"/>
                </a:xfrm>
                <a:prstGeom prst="line">
                  <a:avLst/>
                </a:prstGeom>
                <a:noFill/>
                <a:ln w="38100">
                  <a:solidFill>
                    <a:srgbClr val="F0F0F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77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7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0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70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70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0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1" grpId="0" build="p" autoUpdateAnimBg="0"/>
      <p:bldP spid="770052" grpId="0" build="p" autoUpdateAnimBg="0"/>
      <p:bldP spid="770057" grpId="0" build="p" autoUpdateAnimBg="0"/>
      <p:bldP spid="770058" grpId="0" build="p" autoUpdateAnimBg="0"/>
      <p:bldP spid="770059" grpId="0" build="p" autoUpdateAnimBg="0"/>
      <p:bldP spid="770060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两个总体均值之差的检验</a:t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—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用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Excel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进行检验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74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789113"/>
            <a:ext cx="8153400" cy="4281487"/>
          </a:xfrm>
          <a:noFill/>
          <a:ln/>
        </p:spPr>
        <p:txBody>
          <a:bodyPr/>
          <a:lstStyle/>
          <a:p>
            <a:pPr marL="0" indent="0" algn="just">
              <a:lnSpc>
                <a:spcPct val="90000"/>
              </a:lnSpc>
            </a:pPr>
            <a:r>
              <a:rPr lang="zh-CN" altLang="en-US" sz="2600">
                <a:solidFill>
                  <a:srgbClr val="FFFF99"/>
                </a:solidFill>
              </a:rPr>
              <a:t>第</a:t>
            </a:r>
            <a:r>
              <a:rPr lang="en-US" altLang="zh-CN" sz="2600">
                <a:solidFill>
                  <a:srgbClr val="FFFF99"/>
                </a:solidFill>
              </a:rPr>
              <a:t>1</a:t>
            </a:r>
            <a:r>
              <a:rPr lang="zh-CN" altLang="en-US" sz="2600">
                <a:solidFill>
                  <a:srgbClr val="FFFF99"/>
                </a:solidFill>
              </a:rPr>
              <a:t>步：</a:t>
            </a:r>
            <a:r>
              <a:rPr lang="zh-CN" altLang="en-US" sz="2600"/>
              <a:t>选择“工具”下拉菜单</a:t>
            </a:r>
            <a:r>
              <a:rPr lang="zh-CN" altLang="en-US" sz="2600">
                <a:cs typeface="Times New Roman" panose="02020603050405020304" pitchFamily="18" charset="0"/>
              </a:rPr>
              <a:t>，并</a:t>
            </a:r>
            <a:r>
              <a:rPr lang="zh-CN" altLang="en-US" sz="2600"/>
              <a:t>选择“数据分析”选项</a:t>
            </a:r>
          </a:p>
          <a:p>
            <a:pPr marL="0" indent="0" algn="just">
              <a:lnSpc>
                <a:spcPct val="90000"/>
              </a:lnSpc>
            </a:pPr>
            <a:r>
              <a:rPr lang="zh-CN" altLang="en-US" sz="2600">
                <a:solidFill>
                  <a:srgbClr val="FFFF99"/>
                </a:solidFill>
              </a:rPr>
              <a:t>第</a:t>
            </a:r>
            <a:r>
              <a:rPr lang="en-US" altLang="zh-CN" sz="2600">
                <a:solidFill>
                  <a:srgbClr val="FFFF99"/>
                </a:solidFill>
              </a:rPr>
              <a:t>2</a:t>
            </a:r>
            <a:r>
              <a:rPr lang="zh-CN" altLang="en-US" sz="2600">
                <a:solidFill>
                  <a:srgbClr val="FFFF99"/>
                </a:solidFill>
              </a:rPr>
              <a:t>步：</a:t>
            </a:r>
            <a:r>
              <a:rPr lang="zh-CN" altLang="en-US" sz="2600"/>
              <a:t>选择“</a:t>
            </a:r>
            <a:r>
              <a:rPr lang="en-US" altLang="zh-CN" sz="2600" b="1">
                <a:solidFill>
                  <a:srgbClr val="7BFFF2"/>
                </a:solidFill>
                <a:cs typeface="Times New Roman" panose="02020603050405020304" pitchFamily="18" charset="0"/>
              </a:rPr>
              <a:t>t</a:t>
            </a:r>
            <a:r>
              <a:rPr lang="zh-CN" altLang="en-US" sz="2600" b="1">
                <a:solidFill>
                  <a:srgbClr val="7BFFF2"/>
                </a:solidFill>
              </a:rPr>
              <a:t>检验，双样本异方差假设</a:t>
            </a:r>
            <a:r>
              <a:rPr lang="zh-CN" altLang="en-US" sz="2600"/>
              <a:t>”</a:t>
            </a:r>
          </a:p>
          <a:p>
            <a:pPr marL="0" indent="0" algn="just">
              <a:lnSpc>
                <a:spcPct val="90000"/>
              </a:lnSpc>
            </a:pPr>
            <a:r>
              <a:rPr lang="zh-CN" altLang="en-US" sz="2600">
                <a:solidFill>
                  <a:srgbClr val="FFFF99"/>
                </a:solidFill>
              </a:rPr>
              <a:t>第</a:t>
            </a:r>
            <a:r>
              <a:rPr lang="en-US" altLang="zh-CN" sz="2600">
                <a:solidFill>
                  <a:srgbClr val="FFFF99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600">
                <a:solidFill>
                  <a:srgbClr val="FFFF99"/>
                </a:solidFill>
              </a:rPr>
              <a:t>步：</a:t>
            </a:r>
            <a:r>
              <a:rPr lang="zh-CN" altLang="en-US" sz="2600"/>
              <a:t>当出现对话框后</a:t>
            </a:r>
            <a:endParaRPr lang="zh-CN" altLang="en-US" sz="2600"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</a:pPr>
            <a:r>
              <a:rPr lang="zh-CN" altLang="en-US" sz="2600">
                <a:cs typeface="Times New Roman" panose="02020603050405020304" pitchFamily="18" charset="0"/>
              </a:rPr>
              <a:t>           </a:t>
            </a:r>
            <a:r>
              <a:rPr lang="zh-CN" altLang="en-US" sz="2600"/>
              <a:t>在“变量</a:t>
            </a:r>
            <a:r>
              <a:rPr lang="en-US" altLang="zh-CN" sz="2600">
                <a:cs typeface="Times New Roman" panose="02020603050405020304" pitchFamily="18" charset="0"/>
              </a:rPr>
              <a:t>1</a:t>
            </a:r>
            <a:r>
              <a:rPr lang="zh-CN" altLang="en-US" sz="2600"/>
              <a:t>的区域”方框内键入</a:t>
            </a:r>
            <a:r>
              <a:rPr lang="zh-CN" altLang="en-US" sz="2600">
                <a:cs typeface="Times New Roman" panose="02020603050405020304" pitchFamily="18" charset="0"/>
              </a:rPr>
              <a:t>数据区域</a:t>
            </a:r>
          </a:p>
          <a:p>
            <a:pPr marL="0" indent="0" algn="just">
              <a:lnSpc>
                <a:spcPct val="90000"/>
              </a:lnSpc>
            </a:pPr>
            <a:r>
              <a:rPr lang="zh-CN" altLang="en-US" sz="2600">
                <a:cs typeface="Times New Roman" panose="02020603050405020304" pitchFamily="18" charset="0"/>
              </a:rPr>
              <a:t>           </a:t>
            </a:r>
            <a:r>
              <a:rPr lang="zh-CN" altLang="en-US" sz="2600"/>
              <a:t>在“变量</a:t>
            </a:r>
            <a:r>
              <a:rPr lang="en-US" altLang="zh-CN" sz="2600">
                <a:cs typeface="Times New Roman" panose="02020603050405020304" pitchFamily="18" charset="0"/>
              </a:rPr>
              <a:t>2</a:t>
            </a:r>
            <a:r>
              <a:rPr lang="zh-CN" altLang="en-US" sz="2600"/>
              <a:t>的区域”方框内键入</a:t>
            </a:r>
            <a:r>
              <a:rPr lang="zh-CN" altLang="en-US" sz="2600">
                <a:cs typeface="Times New Roman" panose="02020603050405020304" pitchFamily="18" charset="0"/>
              </a:rPr>
              <a:t>数据区域</a:t>
            </a:r>
          </a:p>
          <a:p>
            <a:pPr marL="0" indent="0" algn="just">
              <a:lnSpc>
                <a:spcPct val="90000"/>
              </a:lnSpc>
            </a:pPr>
            <a:r>
              <a:rPr lang="zh-CN" altLang="en-US" sz="2600">
                <a:cs typeface="Times New Roman" panose="02020603050405020304" pitchFamily="18" charset="0"/>
              </a:rPr>
              <a:t>                     </a:t>
            </a:r>
            <a:r>
              <a:rPr lang="zh-CN" altLang="en-US" sz="2600"/>
              <a:t>在“假设平均差”的方框内键入</a:t>
            </a:r>
            <a:r>
              <a:rPr lang="en-US" altLang="zh-CN" sz="2600">
                <a:cs typeface="Times New Roman" panose="02020603050405020304" pitchFamily="18" charset="0"/>
              </a:rPr>
              <a:t>0</a:t>
            </a:r>
          </a:p>
          <a:p>
            <a:pPr marL="0" indent="0" algn="just">
              <a:lnSpc>
                <a:spcPct val="90000"/>
              </a:lnSpc>
            </a:pPr>
            <a:r>
              <a:rPr lang="en-US" altLang="zh-CN" sz="2600">
                <a:cs typeface="Times New Roman" panose="02020603050405020304" pitchFamily="18" charset="0"/>
              </a:rPr>
              <a:t>                     </a:t>
            </a:r>
            <a:r>
              <a:rPr lang="zh-CN" altLang="en-US" sz="2600"/>
              <a:t>在“</a:t>
            </a:r>
            <a:r>
              <a:rPr lang="el-GR" altLang="zh-CN" sz="2600">
                <a:solidFill>
                  <a:schemeClr val="hlink"/>
                </a:solidFill>
                <a:cs typeface="Arial" panose="020B0604020202020204" pitchFamily="34" charset="0"/>
              </a:rPr>
              <a:t>α</a:t>
            </a:r>
            <a:r>
              <a:rPr lang="en-US" altLang="zh-CN" sz="2600">
                <a:solidFill>
                  <a:schemeClr val="hlink"/>
                </a:solidFill>
                <a:cs typeface="Arial" panose="020B0604020202020204" pitchFamily="34" charset="0"/>
              </a:rPr>
              <a:t>(A)</a:t>
            </a:r>
            <a:r>
              <a:rPr lang="en-US" altLang="zh-CN" sz="2600"/>
              <a:t>”</a:t>
            </a:r>
            <a:r>
              <a:rPr lang="zh-CN" altLang="en-US" sz="2600"/>
              <a:t>框内键入</a:t>
            </a:r>
            <a:r>
              <a:rPr lang="en-US" altLang="zh-CN" sz="2600">
                <a:cs typeface="Times New Roman" panose="02020603050405020304" pitchFamily="18" charset="0"/>
              </a:rPr>
              <a:t>0.05</a:t>
            </a:r>
          </a:p>
          <a:p>
            <a:pPr marL="0" indent="0" algn="just">
              <a:lnSpc>
                <a:spcPct val="90000"/>
              </a:lnSpc>
            </a:pPr>
            <a:r>
              <a:rPr lang="en-US" altLang="zh-CN" sz="2600">
                <a:cs typeface="Times New Roman" panose="02020603050405020304" pitchFamily="18" charset="0"/>
              </a:rPr>
              <a:t>                     </a:t>
            </a:r>
            <a:r>
              <a:rPr lang="zh-CN" altLang="en-US" sz="2600"/>
              <a:t>在“输出选项”中选择输出区域</a:t>
            </a:r>
            <a:endParaRPr lang="zh-CN" altLang="en-US" sz="2600"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</a:pPr>
            <a:r>
              <a:rPr lang="zh-CN" altLang="en-US" sz="2600">
                <a:cs typeface="Times New Roman" panose="02020603050405020304" pitchFamily="18" charset="0"/>
              </a:rPr>
              <a:t>            </a:t>
            </a:r>
            <a:r>
              <a:rPr lang="zh-CN" altLang="en-US" sz="2600"/>
              <a:t>选择</a:t>
            </a:r>
            <a:r>
              <a:rPr lang="zh-CN" altLang="en-US" sz="2600">
                <a:solidFill>
                  <a:schemeClr val="hlink"/>
                </a:solidFill>
              </a:rPr>
              <a:t>“</a:t>
            </a:r>
            <a:r>
              <a:rPr lang="zh-CN" altLang="en-US" sz="2600"/>
              <a:t>确定</a:t>
            </a:r>
            <a:r>
              <a:rPr lang="zh-CN" altLang="en-US" sz="2600">
                <a:solidFill>
                  <a:schemeClr val="hlink"/>
                </a:solidFill>
              </a:rPr>
              <a:t>”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/>
              <a:t>两个总体比例之差的检验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7019925" y="6381750"/>
            <a:ext cx="1655763" cy="3317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A2C1A0-6143-401F-9032-A260CA8D1783}" type="datetimeyyyy-M-d">
              <a:rPr lang="en-US" altLang="zh-CN"/>
              <a:pPr>
                <a:defRPr/>
              </a:pPr>
              <a:t>2018-2-6</a:t>
            </a:fld>
            <a:endParaRPr lang="en-US" altLang="zh-CN" dirty="0"/>
          </a:p>
        </p:txBody>
      </p:sp>
      <p:sp>
        <p:nvSpPr>
          <p:cNvPr id="2051081" name="Rectangle 9"/>
          <p:cNvSpPr>
            <a:spLocks noChangeArrowheads="1"/>
          </p:cNvSpPr>
          <p:nvPr/>
        </p:nvSpPr>
        <p:spPr bwMode="auto">
          <a:xfrm>
            <a:off x="1116013" y="3644900"/>
            <a:ext cx="7127875" cy="27352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lIns="90488" tIns="44450" rIns="90488" bIns="44450"/>
          <a:lstStyle/>
          <a:p>
            <a:pPr marL="609600" indent="-609600">
              <a:defRPr/>
            </a:pPr>
            <a:endParaRPr lang="zh-CN" altLang="zh-CN" sz="3200">
              <a:effectLst>
                <a:outerShdw blurRad="38100" dist="38100" dir="2700000" algn="tl">
                  <a:srgbClr val="808080"/>
                </a:outerShdw>
              </a:effectLst>
              <a:latin typeface="Arial" pitchFamily="34" charset="0"/>
            </a:endParaRPr>
          </a:p>
        </p:txBody>
      </p:sp>
      <p:sp>
        <p:nvSpPr>
          <p:cNvPr id="2051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074025" cy="44577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609600" indent="-609600" eaLnBrk="1" hangingPunct="1">
              <a:defRPr/>
            </a:pPr>
            <a:r>
              <a:rPr lang="en-US" altLang="zh-CN" sz="3000" dirty="0" smtClean="0"/>
              <a:t>1.	</a:t>
            </a:r>
            <a:r>
              <a:rPr lang="zh-CN" altLang="en-US" sz="3000" smtClean="0"/>
              <a:t>假定条件</a:t>
            </a:r>
          </a:p>
          <a:p>
            <a:pPr marL="1219200" lvl="1" indent="-533400" eaLnBrk="1" hangingPunct="1">
              <a:buSzPct val="80000"/>
              <a:defRPr/>
            </a:pPr>
            <a:r>
              <a:rPr lang="zh-CN" altLang="en-US" sz="2600" smtClean="0">
                <a:sym typeface="Wingdings" pitchFamily="2" charset="2"/>
              </a:rPr>
              <a:t>两个</a:t>
            </a:r>
            <a:r>
              <a:rPr lang="zh-CN" altLang="en-US" sz="2600" smtClean="0"/>
              <a:t>总体都服从二项分布</a:t>
            </a:r>
          </a:p>
          <a:p>
            <a:pPr marL="1219200" lvl="1" indent="-533400" eaLnBrk="1" hangingPunct="1">
              <a:buSzPct val="80000"/>
              <a:defRPr/>
            </a:pPr>
            <a:r>
              <a:rPr lang="zh-CN" altLang="en-US" sz="2600" smtClean="0"/>
              <a:t>可以用正态分布来近似</a:t>
            </a:r>
          </a:p>
          <a:p>
            <a:pPr marL="609600" indent="-609600" eaLnBrk="1" hangingPunct="1">
              <a:buFontTx/>
              <a:buAutoNum type="arabicPeriod" startAt="2"/>
              <a:defRPr/>
            </a:pPr>
            <a:r>
              <a:rPr lang="zh-CN" altLang="en-US" sz="3000" smtClean="0"/>
              <a:t>检验统计量</a:t>
            </a:r>
          </a:p>
          <a:p>
            <a:pPr marL="1219200" lvl="1" indent="-533400" eaLnBrk="1" hangingPunct="1">
              <a:buSzPct val="80000"/>
              <a:defRPr/>
            </a:pPr>
            <a:r>
              <a:rPr lang="zh-CN" altLang="en-US" sz="2600" smtClean="0"/>
              <a:t>检验</a:t>
            </a:r>
            <a:r>
              <a:rPr lang="en-US" altLang="zh-CN" sz="2600" i="1" dirty="0" smtClean="0"/>
              <a:t>H</a:t>
            </a:r>
            <a:r>
              <a:rPr lang="en-US" altLang="zh-CN" sz="2600" baseline="-25000" dirty="0" smtClean="0"/>
              <a:t>0</a:t>
            </a:r>
            <a:r>
              <a:rPr lang="zh-CN" altLang="en-US" sz="2600" smtClean="0"/>
              <a:t>：</a:t>
            </a:r>
            <a:r>
              <a:rPr lang="zh-CN" altLang="en-US" sz="2600" i="1" smtClean="0">
                <a:sym typeface="Symbol" pitchFamily="18" charset="2"/>
              </a:rPr>
              <a:t></a:t>
            </a:r>
            <a:r>
              <a:rPr lang="en-US" altLang="zh-CN" sz="2600" baseline="-25000" dirty="0" smtClean="0">
                <a:sym typeface="Symbol" pitchFamily="18" charset="2"/>
              </a:rPr>
              <a:t>1</a:t>
            </a:r>
            <a:r>
              <a:rPr lang="en-US" altLang="zh-CN" sz="2600" dirty="0" smtClean="0"/>
              <a:t>-</a:t>
            </a:r>
            <a:r>
              <a:rPr lang="en-US" altLang="zh-CN" sz="2600" i="1" dirty="0" smtClean="0">
                <a:sym typeface="Symbol" pitchFamily="18" charset="2"/>
              </a:rPr>
              <a:t></a:t>
            </a:r>
            <a:r>
              <a:rPr lang="en-US" altLang="zh-CN" sz="2600" baseline="-25000" dirty="0" smtClean="0">
                <a:sym typeface="Symbol" pitchFamily="18" charset="2"/>
              </a:rPr>
              <a:t>2</a:t>
            </a:r>
            <a:r>
              <a:rPr lang="en-US" altLang="zh-CN" sz="2600" dirty="0" smtClean="0">
                <a:sym typeface="Symbol" pitchFamily="18" charset="2"/>
              </a:rPr>
              <a:t>=0</a:t>
            </a:r>
          </a:p>
          <a:p>
            <a:pPr marL="1219200" lvl="1" indent="-533400" eaLnBrk="1" hangingPunct="1">
              <a:buSzPct val="80000"/>
              <a:defRPr/>
            </a:pPr>
            <a:endParaRPr lang="en-US" altLang="zh-CN" sz="2600" dirty="0" smtClean="0">
              <a:sym typeface="Symbol" pitchFamily="18" charset="2"/>
            </a:endParaRPr>
          </a:p>
          <a:p>
            <a:pPr marL="1219200" lvl="1" indent="-533400" eaLnBrk="1" hangingPunct="1">
              <a:buSzPct val="80000"/>
              <a:defRPr/>
            </a:pPr>
            <a:endParaRPr lang="en-US" altLang="zh-CN" sz="3000" dirty="0" smtClean="0">
              <a:sym typeface="Symbol" pitchFamily="18" charset="2"/>
            </a:endParaRPr>
          </a:p>
          <a:p>
            <a:pPr marL="1219200" lvl="1" indent="-533400" eaLnBrk="1" hangingPunct="1">
              <a:buSzPct val="80000"/>
              <a:defRPr/>
            </a:pPr>
            <a:r>
              <a:rPr lang="zh-CN" altLang="en-US" sz="2600" smtClean="0"/>
              <a:t>检验</a:t>
            </a:r>
            <a:r>
              <a:rPr lang="en-US" altLang="zh-CN" sz="2600" i="1" dirty="0" smtClean="0"/>
              <a:t>H</a:t>
            </a:r>
            <a:r>
              <a:rPr lang="en-US" altLang="zh-CN" sz="2600" baseline="-25000" dirty="0" smtClean="0"/>
              <a:t>0</a:t>
            </a:r>
            <a:r>
              <a:rPr lang="zh-CN" altLang="en-US" sz="2600" smtClean="0"/>
              <a:t>：</a:t>
            </a:r>
            <a:r>
              <a:rPr lang="zh-CN" altLang="en-US" sz="2600" i="1" smtClean="0">
                <a:sym typeface="Symbol" pitchFamily="18" charset="2"/>
              </a:rPr>
              <a:t></a:t>
            </a:r>
            <a:r>
              <a:rPr lang="en-US" altLang="zh-CN" sz="2600" baseline="-25000" dirty="0" smtClean="0">
                <a:sym typeface="Symbol" pitchFamily="18" charset="2"/>
              </a:rPr>
              <a:t>1</a:t>
            </a:r>
            <a:r>
              <a:rPr lang="en-US" altLang="zh-CN" sz="2600" dirty="0" smtClean="0"/>
              <a:t>-</a:t>
            </a:r>
            <a:r>
              <a:rPr lang="en-US" altLang="zh-CN" sz="2600" i="1" dirty="0" smtClean="0">
                <a:sym typeface="Symbol" pitchFamily="18" charset="2"/>
              </a:rPr>
              <a:t></a:t>
            </a:r>
            <a:r>
              <a:rPr lang="en-US" altLang="zh-CN" sz="2600" baseline="-25000" dirty="0" smtClean="0">
                <a:sym typeface="Symbol" pitchFamily="18" charset="2"/>
              </a:rPr>
              <a:t>2</a:t>
            </a:r>
            <a:r>
              <a:rPr lang="en-US" altLang="zh-CN" sz="2600" dirty="0" smtClean="0">
                <a:sym typeface="Symbol" pitchFamily="18" charset="2"/>
              </a:rPr>
              <a:t>=</a:t>
            </a:r>
            <a:r>
              <a:rPr lang="en-US" altLang="zh-CN" sz="2600" i="1" dirty="0" smtClean="0">
                <a:sym typeface="Symbol" pitchFamily="18" charset="2"/>
              </a:rPr>
              <a:t>d</a:t>
            </a:r>
            <a:r>
              <a:rPr lang="en-US" altLang="zh-CN" sz="2600" baseline="-25000" dirty="0" smtClean="0">
                <a:sym typeface="Symbol" pitchFamily="18" charset="2"/>
              </a:rPr>
              <a:t>0</a:t>
            </a:r>
            <a:endParaRPr lang="en-US" altLang="zh-CN" sz="2600" dirty="0" smtClean="0">
              <a:sym typeface="Symbol" pitchFamily="18" charset="2"/>
            </a:endParaRPr>
          </a:p>
          <a:p>
            <a:pPr marL="1219200" lvl="1" indent="-533400" eaLnBrk="1" hangingPunct="1">
              <a:defRPr/>
            </a:pPr>
            <a:endParaRPr lang="en-US" altLang="zh-CN" sz="2600" baseline="-25000" dirty="0" smtClean="0">
              <a:sym typeface="Symbol" pitchFamily="18" charset="2"/>
            </a:endParaRPr>
          </a:p>
        </p:txBody>
      </p:sp>
      <p:sp>
        <p:nvSpPr>
          <p:cNvPr id="205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2092325" y="274638"/>
            <a:ext cx="6594475" cy="11430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Ctr="1"/>
          <a:lstStyle/>
          <a:p>
            <a:pPr eaLnBrk="1" hangingPunct="1">
              <a:defRPr/>
            </a:pPr>
            <a:r>
              <a:rPr lang="zh-CN" altLang="en-US" sz="3600" smtClean="0"/>
              <a:t>两个总体比例之差的检验</a:t>
            </a:r>
          </a:p>
        </p:txBody>
      </p:sp>
      <p:graphicFrame>
        <p:nvGraphicFramePr>
          <p:cNvPr id="99334" name="Object 4"/>
          <p:cNvGraphicFramePr>
            <a:graphicFrameLocks noChangeAspect="1"/>
          </p:cNvGraphicFramePr>
          <p:nvPr/>
        </p:nvGraphicFramePr>
        <p:xfrm>
          <a:off x="4471988" y="3552825"/>
          <a:ext cx="276383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33" r:id="rId4" imgW="1531454" imgH="731520" progId="Equation.3">
                  <p:embed/>
                </p:oleObj>
              </mc:Choice>
              <mc:Fallback>
                <p:oleObj r:id="rId4" imgW="1531454" imgH="731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988" y="3552825"/>
                        <a:ext cx="2763837" cy="132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tx1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5" name="Object 5"/>
          <p:cNvGraphicFramePr>
            <a:graphicFrameLocks noChangeAspect="1"/>
          </p:cNvGraphicFramePr>
          <p:nvPr/>
        </p:nvGraphicFramePr>
        <p:xfrm>
          <a:off x="4430713" y="5053013"/>
          <a:ext cx="359727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34" r:id="rId6" imgW="1844058" imgH="678043" progId="Equation.3">
                  <p:embed/>
                </p:oleObj>
              </mc:Choice>
              <mc:Fallback>
                <p:oleObj r:id="rId6" imgW="1844058" imgH="6780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713" y="5053013"/>
                        <a:ext cx="3597275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tx1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1078" name="Group 6"/>
          <p:cNvGrpSpPr>
            <a:grpSpLocks/>
          </p:cNvGrpSpPr>
          <p:nvPr/>
        </p:nvGrpSpPr>
        <p:grpSpPr bwMode="auto">
          <a:xfrm>
            <a:off x="5219700" y="2708275"/>
            <a:ext cx="3097213" cy="1647825"/>
            <a:chOff x="3396" y="1689"/>
            <a:chExt cx="2110" cy="1083"/>
          </a:xfrm>
        </p:grpSpPr>
        <p:graphicFrame>
          <p:nvGraphicFramePr>
            <p:cNvPr id="99337" name="Object 7"/>
            <p:cNvGraphicFramePr>
              <a:graphicFrameLocks noChangeAspect="1"/>
            </p:cNvGraphicFramePr>
            <p:nvPr/>
          </p:nvGraphicFramePr>
          <p:xfrm>
            <a:off x="3507" y="1689"/>
            <a:ext cx="1999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735" name="Equation" r:id="rId8" imgW="1653675" imgH="464809" progId="Equation.3">
                    <p:embed/>
                  </p:oleObj>
                </mc:Choice>
                <mc:Fallback>
                  <p:oleObj name="Equation" r:id="rId8" imgW="1653675" imgH="46480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7" y="1689"/>
                          <a:ext cx="1999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tx1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080" name="Line 8"/>
            <p:cNvSpPr>
              <a:spLocks noChangeShapeType="1"/>
            </p:cNvSpPr>
            <p:nvPr/>
          </p:nvSpPr>
          <p:spPr bwMode="auto">
            <a:xfrm flipH="1">
              <a:off x="3396" y="2076"/>
              <a:ext cx="132" cy="696"/>
            </a:xfrm>
            <a:prstGeom prst="line">
              <a:avLst/>
            </a:prstGeom>
            <a:noFill/>
            <a:ln w="12700">
              <a:solidFill>
                <a:srgbClr val="FFFF99"/>
              </a:solidFill>
              <a:round/>
              <a:headEnd/>
              <a:tailEnd type="triangle" w="med" len="med"/>
            </a:ln>
            <a:effectLst>
              <a:outerShdw dist="17961" dir="135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3536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两个总体比例之差的</a:t>
            </a:r>
            <a:r>
              <a:rPr lang="en-US" altLang="zh-CN" sz="4000"/>
              <a:t>Z</a:t>
            </a:r>
            <a:r>
              <a:rPr lang="zh-CN" altLang="en-US" sz="4000"/>
              <a:t>检验</a:t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" y="1670539"/>
            <a:ext cx="8510953" cy="487769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两个总体比例之差的</a:t>
            </a:r>
            <a:r>
              <a:rPr lang="en-US" altLang="zh-CN" sz="4000"/>
              <a:t>Z</a:t>
            </a:r>
            <a:r>
              <a:rPr lang="zh-CN" altLang="en-US" sz="4000"/>
              <a:t>检验</a:t>
            </a:r>
            <a:br>
              <a:rPr lang="zh-CN" altLang="en-US" sz="4000"/>
            </a:br>
            <a:r>
              <a:rPr lang="zh-CN" altLang="en-US" sz="4000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34" y="1760293"/>
            <a:ext cx="8268066" cy="28714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4" y="4631750"/>
            <a:ext cx="8268066" cy="17526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/>
              <a:t>两个总体方差比的检验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什么是假设检验</a:t>
            </a:r>
            <a:r>
              <a:rPr lang="en-US" altLang="zh-CN" sz="4000">
                <a:latin typeface="Arial" panose="020B0604020202020204" pitchFamily="34" charset="0"/>
              </a:rPr>
              <a:t>?</a:t>
            </a:r>
            <a:br>
              <a:rPr lang="en-US" altLang="zh-CN" sz="4000">
                <a:latin typeface="Arial" panose="020B0604020202020204" pitchFamily="34" charset="0"/>
              </a:rPr>
            </a:b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hypothesis testing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138" y="1733550"/>
            <a:ext cx="8066087" cy="4514850"/>
          </a:xfrm>
          <a:noFill/>
          <a:ln/>
        </p:spPr>
        <p:txBody>
          <a:bodyPr/>
          <a:lstStyle/>
          <a:p>
            <a:pPr algn="just">
              <a:buFontTx/>
              <a:buAutoNum type="arabicPeriod"/>
            </a:pPr>
            <a:r>
              <a:rPr lang="zh-CN" altLang="en-US"/>
              <a:t>事先对总体参数或分布形式作出某种假设，然后利用样本信息来判断原假设是否成立</a:t>
            </a:r>
          </a:p>
          <a:p>
            <a:pPr algn="just">
              <a:buFontTx/>
              <a:buAutoNum type="arabicPeriod"/>
            </a:pPr>
            <a:r>
              <a:rPr lang="zh-CN" altLang="en-US"/>
              <a:t>有参数假设检验和</a:t>
            </a:r>
            <a:r>
              <a:rPr lang="zh-CN" altLang="en-US">
                <a:sym typeface="Wingdings" panose="05000000000000000000" pitchFamily="2" charset="2"/>
              </a:rPr>
              <a:t>非</a:t>
            </a:r>
            <a:r>
              <a:rPr lang="zh-CN" altLang="en-US"/>
              <a:t>参数假设检验</a:t>
            </a:r>
          </a:p>
          <a:p>
            <a:pPr algn="just">
              <a:spcBef>
                <a:spcPct val="24000"/>
              </a:spcBef>
              <a:buFontTx/>
              <a:buAutoNum type="arabicPeriod" startAt="3"/>
            </a:pPr>
            <a:r>
              <a:rPr lang="zh-CN" altLang="en-US"/>
              <a:t>采用逻辑上的反证法，依据统计上的小概率原理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79" grpId="0" build="p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010400" cy="1219200"/>
          </a:xfrm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两个总体方差比的检验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i="1">
                <a:solidFill>
                  <a:schemeClr val="hlink"/>
                </a:solidFill>
                <a:latin typeface="Arial" panose="020B0604020202020204" pitchFamily="34" charset="0"/>
              </a:rPr>
              <a:t>F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检验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8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14500"/>
            <a:ext cx="7848600" cy="455295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/>
              <a:t>假定条件</a:t>
            </a:r>
          </a:p>
          <a:p>
            <a:pPr marL="1219200" lvl="1" indent="-533400"/>
            <a:r>
              <a:rPr lang="zh-CN" altLang="en-US"/>
              <a:t>两个总体都服从正态分布，且方差相等</a:t>
            </a:r>
          </a:p>
          <a:p>
            <a:pPr marL="1219200" lvl="1" indent="-533400"/>
            <a:r>
              <a:rPr lang="zh-CN" altLang="en-US"/>
              <a:t>两个独立的随机样本</a:t>
            </a:r>
          </a:p>
          <a:p>
            <a:pPr marL="609600" indent="-609600">
              <a:buFontTx/>
              <a:buAutoNum type="arabicPeriod"/>
            </a:pPr>
            <a:r>
              <a:rPr lang="zh-CN" altLang="en-US"/>
              <a:t>假定形式</a:t>
            </a:r>
          </a:p>
          <a:p>
            <a:pPr marL="1219200" lvl="1" indent="-533400"/>
            <a:r>
              <a:rPr lang="en-US" altLang="zh-CN"/>
              <a:t>H</a:t>
            </a:r>
            <a:r>
              <a:rPr lang="en-US" altLang="zh-CN" baseline="-25000"/>
              <a:t>0</a:t>
            </a:r>
            <a:r>
              <a:rPr lang="zh-CN" altLang="en-US"/>
              <a:t>：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en-US" altLang="zh-CN" sz="2400" baseline="-25000"/>
              <a:t>1</a:t>
            </a:r>
            <a:r>
              <a:rPr lang="en-US" altLang="zh-CN" sz="2400" baseline="30000"/>
              <a:t>2</a:t>
            </a:r>
            <a:r>
              <a:rPr lang="en-US" altLang="zh-CN"/>
              <a:t> = 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en-US" altLang="zh-CN" sz="2400" baseline="-25000"/>
              <a:t>2</a:t>
            </a:r>
            <a:r>
              <a:rPr lang="en-US" altLang="zh-CN" sz="2400" baseline="30000"/>
              <a:t>2</a:t>
            </a:r>
            <a:r>
              <a:rPr lang="en-US" altLang="zh-CN" sz="2400"/>
              <a:t> </a:t>
            </a:r>
            <a:r>
              <a:rPr lang="en-US" altLang="zh-CN"/>
              <a:t>   </a:t>
            </a:r>
            <a:r>
              <a:rPr lang="zh-CN" altLang="en-US"/>
              <a:t>或    </a:t>
            </a:r>
            <a:r>
              <a:rPr lang="en-US" altLang="zh-CN"/>
              <a:t>H</a:t>
            </a:r>
            <a:r>
              <a:rPr lang="en-US" altLang="zh-CN" baseline="-25000"/>
              <a:t>0</a:t>
            </a:r>
            <a:r>
              <a:rPr lang="zh-CN" altLang="en-US"/>
              <a:t>：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en-US" altLang="zh-CN" sz="2400" baseline="-25000"/>
              <a:t>1</a:t>
            </a:r>
            <a:r>
              <a:rPr lang="en-US" altLang="zh-CN" sz="2400" baseline="30000"/>
              <a:t>2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  <a:sym typeface="Symbol" panose="05050102010706020507" pitchFamily="18" charset="2"/>
              </a:rPr>
              <a:t>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en-US" altLang="zh-CN" sz="2400" baseline="-25000"/>
              <a:t>2</a:t>
            </a:r>
            <a:r>
              <a:rPr lang="en-US" altLang="zh-CN" sz="2400" baseline="30000"/>
              <a:t>2 </a:t>
            </a:r>
            <a:r>
              <a:rPr lang="en-US" altLang="zh-CN" baseline="30000"/>
              <a:t> </a:t>
            </a:r>
            <a:r>
              <a:rPr lang="en-US" altLang="zh-CN"/>
              <a:t>(</a:t>
            </a:r>
            <a:r>
              <a:rPr lang="zh-CN" altLang="en-US"/>
              <a:t>或 </a:t>
            </a:r>
            <a:r>
              <a:rPr lang="zh-CN" altLang="en-US">
                <a:latin typeface="Symbol" panose="05050102010706020507" pitchFamily="18" charset="2"/>
                <a:sym typeface="Symbol" panose="05050102010706020507" pitchFamily="18" charset="2"/>
              </a:rPr>
              <a:t></a:t>
            </a:r>
            <a:r>
              <a:rPr lang="zh-CN" altLang="en-US">
                <a:latin typeface="Symbol" panose="05050102010706020507" pitchFamily="18" charset="2"/>
              </a:rPr>
              <a:t> </a:t>
            </a:r>
            <a:r>
              <a:rPr lang="en-US" altLang="zh-CN"/>
              <a:t>) </a:t>
            </a:r>
            <a:endParaRPr lang="en-US" altLang="zh-CN" baseline="30000"/>
          </a:p>
          <a:p>
            <a:pPr marL="1219200" lvl="1" indent="-533400">
              <a:buFont typeface="Wingdings" panose="05000000000000000000" pitchFamily="2" charset="2"/>
              <a:buNone/>
            </a:pPr>
            <a:r>
              <a:rPr lang="en-US" altLang="zh-CN"/>
              <a:t>     H</a:t>
            </a:r>
            <a:r>
              <a:rPr lang="en-US" altLang="zh-CN" baseline="-25000"/>
              <a:t>1</a:t>
            </a:r>
            <a:r>
              <a:rPr lang="zh-CN" altLang="en-US"/>
              <a:t>：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en-US" altLang="zh-CN" sz="2400" baseline="-25000"/>
              <a:t>1</a:t>
            </a:r>
            <a:r>
              <a:rPr lang="en-US" altLang="zh-CN" sz="2400" baseline="30000"/>
              <a:t>2</a:t>
            </a:r>
            <a:r>
              <a:rPr lang="en-US" altLang="zh-CN" sz="2400"/>
              <a:t> </a:t>
            </a:r>
            <a:r>
              <a:rPr lang="en-US" altLang="zh-CN">
                <a:sym typeface="Symbol" panose="05050102010706020507" pitchFamily="18" charset="2"/>
              </a:rPr>
              <a:t> 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en-US" altLang="zh-CN" sz="2400" baseline="-25000"/>
              <a:t>2</a:t>
            </a:r>
            <a:r>
              <a:rPr lang="en-US" altLang="zh-CN" sz="2400" baseline="30000"/>
              <a:t>2</a:t>
            </a:r>
            <a:r>
              <a:rPr lang="en-US" altLang="zh-CN"/>
              <a:t>            H</a:t>
            </a:r>
            <a:r>
              <a:rPr lang="en-US" altLang="zh-CN" baseline="-25000"/>
              <a:t>1</a:t>
            </a:r>
            <a:r>
              <a:rPr lang="zh-CN" altLang="en-US"/>
              <a:t>：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en-US" altLang="zh-CN" sz="2400" baseline="-25000"/>
              <a:t>1</a:t>
            </a:r>
            <a:r>
              <a:rPr lang="en-US" altLang="zh-CN" sz="2400" baseline="30000"/>
              <a:t>2</a:t>
            </a:r>
            <a:r>
              <a:rPr lang="en-US" altLang="zh-CN"/>
              <a:t> </a:t>
            </a:r>
            <a:r>
              <a:rPr lang="en-US" altLang="zh-CN">
                <a:latin typeface="Symbol" panose="05050102010706020507" pitchFamily="18" charset="2"/>
              </a:rPr>
              <a:t>&lt; s</a:t>
            </a:r>
            <a:r>
              <a:rPr lang="en-US" altLang="zh-CN" sz="2400" baseline="-25000"/>
              <a:t>2</a:t>
            </a:r>
            <a:r>
              <a:rPr lang="en-US" altLang="zh-CN" sz="2400" baseline="30000"/>
              <a:t>2</a:t>
            </a:r>
            <a:r>
              <a:rPr lang="en-US" altLang="zh-CN" baseline="30000"/>
              <a:t>   </a:t>
            </a:r>
            <a:r>
              <a:rPr lang="en-US" altLang="zh-CN"/>
              <a:t>(</a:t>
            </a:r>
            <a:r>
              <a:rPr lang="zh-CN" altLang="en-US"/>
              <a:t>或 </a:t>
            </a:r>
            <a:r>
              <a:rPr lang="en-US" altLang="zh-CN"/>
              <a:t>&gt;)</a:t>
            </a:r>
          </a:p>
          <a:p>
            <a:pPr marL="609600" indent="-609600">
              <a:spcBef>
                <a:spcPct val="51000"/>
              </a:spcBef>
              <a:buFontTx/>
              <a:buAutoNum type="arabicPeriod" startAt="3"/>
            </a:pPr>
            <a:r>
              <a:rPr lang="zh-CN" altLang="en-US"/>
              <a:t>检验统计量</a:t>
            </a:r>
          </a:p>
          <a:p>
            <a:pPr marL="1219200" lvl="1" indent="-533400"/>
            <a:r>
              <a:rPr lang="en-US" altLang="zh-CN" i="1"/>
              <a:t>F</a:t>
            </a:r>
            <a:r>
              <a:rPr lang="en-US" altLang="zh-CN"/>
              <a:t> = </a:t>
            </a:r>
            <a:r>
              <a:rPr lang="en-US" altLang="zh-CN" i="1"/>
              <a:t>S</a:t>
            </a:r>
            <a:r>
              <a:rPr lang="en-US" altLang="zh-CN" sz="2400" baseline="-25000"/>
              <a:t>1</a:t>
            </a:r>
            <a:r>
              <a:rPr lang="en-US" altLang="zh-CN" sz="2400" baseline="30000"/>
              <a:t>2</a:t>
            </a:r>
            <a:r>
              <a:rPr lang="en-US" altLang="zh-CN"/>
              <a:t> /</a:t>
            </a:r>
            <a:r>
              <a:rPr lang="en-US" altLang="zh-CN" i="1"/>
              <a:t>S</a:t>
            </a:r>
            <a:r>
              <a:rPr lang="en-US" altLang="zh-CN" sz="2400" baseline="-25000"/>
              <a:t>2</a:t>
            </a:r>
            <a:r>
              <a:rPr lang="en-US" altLang="zh-CN" sz="2400" baseline="30000"/>
              <a:t>2</a:t>
            </a:r>
            <a:r>
              <a:rPr lang="zh-CN" altLang="en-US" sz="2400"/>
              <a:t>～</a:t>
            </a:r>
            <a:r>
              <a:rPr lang="en-US" altLang="zh-CN" sz="2400" i="1"/>
              <a:t>F</a:t>
            </a:r>
            <a:r>
              <a:rPr lang="en-US" altLang="zh-CN" sz="2400"/>
              <a:t>(</a:t>
            </a:r>
            <a:r>
              <a:rPr lang="en-US" altLang="zh-CN" i="1"/>
              <a:t>n</a:t>
            </a:r>
            <a:r>
              <a:rPr lang="en-US" altLang="zh-CN" baseline="-25000"/>
              <a:t>1</a:t>
            </a:r>
            <a:r>
              <a:rPr lang="en-US" altLang="zh-CN"/>
              <a:t> – 1 ,  </a:t>
            </a:r>
            <a:r>
              <a:rPr lang="en-US" altLang="zh-CN" i="1"/>
              <a:t>n</a:t>
            </a:r>
            <a:r>
              <a:rPr lang="en-US" altLang="zh-CN" baseline="-25000"/>
              <a:t>2</a:t>
            </a:r>
            <a:r>
              <a:rPr lang="en-US" altLang="zh-CN"/>
              <a:t> – 1)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8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8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8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8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8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8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467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5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两个总体方差的 </a:t>
            </a:r>
            <a:r>
              <a:rPr lang="en-US" altLang="zh-CN" sz="4000" i="1">
                <a:latin typeface="Arial" panose="020B0604020202020204" pitchFamily="34" charset="0"/>
              </a:rPr>
              <a:t>F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检验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临界值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1088562" name="Group 50"/>
          <p:cNvGrpSpPr>
            <a:grpSpLocks/>
          </p:cNvGrpSpPr>
          <p:nvPr/>
        </p:nvGrpSpPr>
        <p:grpSpPr bwMode="auto">
          <a:xfrm>
            <a:off x="889000" y="2009775"/>
            <a:ext cx="6654800" cy="3835400"/>
            <a:chOff x="668" y="1278"/>
            <a:chExt cx="4192" cy="2524"/>
          </a:xfrm>
        </p:grpSpPr>
        <p:sp>
          <p:nvSpPr>
            <p:cNvPr id="1088515" name="Rectangle 3"/>
            <p:cNvSpPr>
              <a:spLocks noChangeArrowheads="1"/>
            </p:cNvSpPr>
            <p:nvPr/>
          </p:nvSpPr>
          <p:spPr bwMode="auto">
            <a:xfrm>
              <a:off x="1591" y="2758"/>
              <a:ext cx="11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b="1">
                  <a:effectLst/>
                </a:rPr>
                <a:t>0</a:t>
              </a:r>
              <a:endParaRPr lang="en-US" altLang="zh-CN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88516" name="Freeform 4"/>
            <p:cNvSpPr>
              <a:spLocks/>
            </p:cNvSpPr>
            <p:nvPr/>
          </p:nvSpPr>
          <p:spPr bwMode="auto">
            <a:xfrm>
              <a:off x="3585" y="1692"/>
              <a:ext cx="92" cy="92"/>
            </a:xfrm>
            <a:custGeom>
              <a:avLst/>
              <a:gdLst>
                <a:gd name="T0" fmla="*/ 0 w 92"/>
                <a:gd name="T1" fmla="*/ 0 h 92"/>
                <a:gd name="T2" fmla="*/ 92 w 92"/>
                <a:gd name="T3" fmla="*/ 45 h 92"/>
                <a:gd name="T4" fmla="*/ 0 w 92"/>
                <a:gd name="T5" fmla="*/ 92 h 92"/>
                <a:gd name="T6" fmla="*/ 0 w 92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92" y="45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517" name="Freeform 5"/>
            <p:cNvSpPr>
              <a:spLocks/>
            </p:cNvSpPr>
            <p:nvPr/>
          </p:nvSpPr>
          <p:spPr bwMode="auto">
            <a:xfrm>
              <a:off x="1763" y="1692"/>
              <a:ext cx="92" cy="92"/>
            </a:xfrm>
            <a:custGeom>
              <a:avLst/>
              <a:gdLst>
                <a:gd name="T0" fmla="*/ 92 w 92"/>
                <a:gd name="T1" fmla="*/ 0 h 92"/>
                <a:gd name="T2" fmla="*/ 0 w 92"/>
                <a:gd name="T3" fmla="*/ 45 h 92"/>
                <a:gd name="T4" fmla="*/ 92 w 92"/>
                <a:gd name="T5" fmla="*/ 92 h 92"/>
                <a:gd name="T6" fmla="*/ 92 w 92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2">
                  <a:moveTo>
                    <a:pt x="92" y="0"/>
                  </a:moveTo>
                  <a:lnTo>
                    <a:pt x="0" y="45"/>
                  </a:lnTo>
                  <a:lnTo>
                    <a:pt x="92" y="9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518" name="Rectangle 6"/>
            <p:cNvSpPr>
              <a:spLocks noChangeArrowheads="1"/>
            </p:cNvSpPr>
            <p:nvPr/>
          </p:nvSpPr>
          <p:spPr bwMode="auto">
            <a:xfrm>
              <a:off x="2186" y="2189"/>
              <a:ext cx="1062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="1">
                  <a:solidFill>
                    <a:srgbClr val="EAEAEA"/>
                  </a:solidFill>
                  <a:effectLst/>
                </a:rPr>
                <a:t>不能拒绝</a:t>
              </a:r>
              <a:r>
                <a:rPr lang="en-US" altLang="zh-CN" sz="2600" b="1">
                  <a:solidFill>
                    <a:srgbClr val="EAEAEA"/>
                  </a:solidFill>
                  <a:effectLst/>
                </a:rPr>
                <a:t>H</a:t>
              </a:r>
              <a:r>
                <a:rPr lang="en-US" altLang="zh-CN" sz="2600" b="1" baseline="-25000">
                  <a:solidFill>
                    <a:srgbClr val="EAEAEA"/>
                  </a:solidFill>
                  <a:effectLst/>
                </a:rPr>
                <a:t>0</a:t>
              </a:r>
              <a:endParaRPr lang="en-US" altLang="zh-CN">
                <a:solidFill>
                  <a:srgbClr val="EAEAEA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88519" name="Rectangle 7"/>
            <p:cNvSpPr>
              <a:spLocks noChangeArrowheads="1"/>
            </p:cNvSpPr>
            <p:nvPr/>
          </p:nvSpPr>
          <p:spPr bwMode="auto">
            <a:xfrm>
              <a:off x="4645" y="2778"/>
              <a:ext cx="175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zh-CN" sz="2600" b="1" i="1">
                  <a:effectLst/>
                </a:rPr>
                <a:t>F</a:t>
              </a:r>
              <a:endParaRPr lang="en-US" altLang="zh-CN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88520" name="Rectangle 8"/>
            <p:cNvSpPr>
              <a:spLocks noChangeArrowheads="1"/>
            </p:cNvSpPr>
            <p:nvPr/>
          </p:nvSpPr>
          <p:spPr bwMode="auto">
            <a:xfrm>
              <a:off x="1587" y="1488"/>
              <a:ext cx="496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>
                  <a:effectLst/>
                </a:rPr>
                <a:t>拒绝</a:t>
              </a:r>
              <a:r>
                <a:rPr lang="en-US" altLang="zh-CN" sz="2000" b="1">
                  <a:effectLst/>
                </a:rPr>
                <a:t>H</a:t>
              </a:r>
              <a:r>
                <a:rPr lang="en-US" altLang="zh-CN" sz="2000" b="1" baseline="-25000">
                  <a:effectLst/>
                </a:rPr>
                <a:t>0</a:t>
              </a:r>
              <a:endPara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aphicFrame>
          <p:nvGraphicFramePr>
            <p:cNvPr id="1088521" name="Object 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668" y="3272"/>
            <a:ext cx="2484" cy="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567" name="公式" r:id="rId4" imgW="2361960" imgH="444240" progId="Equation.3">
                    <p:embed/>
                  </p:oleObj>
                </mc:Choice>
                <mc:Fallback>
                  <p:oleObj name="公式" r:id="rId4" imgW="2361960" imgH="444240" progId="Equation.3">
                    <p:embed/>
                    <p:pic>
                      <p:nvPicPr>
                        <p:cNvPr id="0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8" y="3272"/>
                          <a:ext cx="2484" cy="5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8522" name="Object 1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522" y="3389"/>
            <a:ext cx="1338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568" name="公式" r:id="rId6" imgW="1066680" imgH="241200" progId="Equation.3">
                    <p:embed/>
                  </p:oleObj>
                </mc:Choice>
                <mc:Fallback>
                  <p:oleObj name="公式" r:id="rId6" imgW="1066680" imgH="241200" progId="Equation.3">
                    <p:embed/>
                    <p:pic>
                      <p:nvPicPr>
                        <p:cNvPr id="0" name="Object 1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3389"/>
                          <a:ext cx="1338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8523" name="Line 11"/>
            <p:cNvSpPr>
              <a:spLocks noChangeShapeType="1"/>
            </p:cNvSpPr>
            <p:nvPr/>
          </p:nvSpPr>
          <p:spPr bwMode="auto">
            <a:xfrm>
              <a:off x="3340" y="2804"/>
              <a:ext cx="308" cy="50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triangle" w="med" len="med"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524" name="Line 12"/>
            <p:cNvSpPr>
              <a:spLocks noChangeShapeType="1"/>
            </p:cNvSpPr>
            <p:nvPr/>
          </p:nvSpPr>
          <p:spPr bwMode="auto">
            <a:xfrm>
              <a:off x="2129" y="2807"/>
              <a:ext cx="127" cy="457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triangle" w="med" len="med"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525" name="Rectangle 13"/>
            <p:cNvSpPr>
              <a:spLocks noChangeArrowheads="1"/>
            </p:cNvSpPr>
            <p:nvPr/>
          </p:nvSpPr>
          <p:spPr bwMode="auto">
            <a:xfrm>
              <a:off x="3913" y="1920"/>
              <a:ext cx="574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altLang="zh-CN" sz="32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a</a:t>
              </a:r>
              <a:r>
                <a:rPr lang="en-US" altLang="zh-CN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/2</a:t>
              </a:r>
            </a:p>
          </p:txBody>
        </p:sp>
        <p:sp>
          <p:nvSpPr>
            <p:cNvPr id="1088526" name="Rectangle 14"/>
            <p:cNvSpPr>
              <a:spLocks noChangeArrowheads="1"/>
            </p:cNvSpPr>
            <p:nvPr/>
          </p:nvSpPr>
          <p:spPr bwMode="auto">
            <a:xfrm>
              <a:off x="770" y="1933"/>
              <a:ext cx="574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altLang="zh-CN" sz="32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a</a:t>
              </a:r>
              <a:r>
                <a:rPr lang="en-US" altLang="zh-CN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/2</a:t>
              </a:r>
            </a:p>
          </p:txBody>
        </p:sp>
        <p:sp>
          <p:nvSpPr>
            <p:cNvPr id="1088527" name="Rectangle 15"/>
            <p:cNvSpPr>
              <a:spLocks noChangeArrowheads="1"/>
            </p:cNvSpPr>
            <p:nvPr/>
          </p:nvSpPr>
          <p:spPr bwMode="auto">
            <a:xfrm>
              <a:off x="3303" y="1501"/>
              <a:ext cx="54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>
                  <a:effectLst/>
                </a:rPr>
                <a:t>拒绝 </a:t>
              </a:r>
              <a:r>
                <a:rPr lang="en-US" altLang="zh-CN" sz="2000" b="1">
                  <a:effectLst/>
                </a:rPr>
                <a:t>H</a:t>
              </a:r>
              <a:r>
                <a:rPr lang="en-US" altLang="zh-CN" sz="2000" b="1" baseline="-25000">
                  <a:effectLst/>
                </a:rPr>
                <a:t>0</a:t>
              </a:r>
              <a:endPara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88528" name="Freeform 16" descr="60%"/>
            <p:cNvSpPr>
              <a:spLocks/>
            </p:cNvSpPr>
            <p:nvPr/>
          </p:nvSpPr>
          <p:spPr bwMode="auto">
            <a:xfrm>
              <a:off x="1696" y="1811"/>
              <a:ext cx="402" cy="973"/>
            </a:xfrm>
            <a:custGeom>
              <a:avLst/>
              <a:gdLst>
                <a:gd name="T0" fmla="*/ 447 w 447"/>
                <a:gd name="T1" fmla="*/ 0 h 436"/>
                <a:gd name="T2" fmla="*/ 447 w 447"/>
                <a:gd name="T3" fmla="*/ 436 h 436"/>
                <a:gd name="T4" fmla="*/ 0 w 447"/>
                <a:gd name="T5" fmla="*/ 436 h 436"/>
                <a:gd name="T6" fmla="*/ 54 w 447"/>
                <a:gd name="T7" fmla="*/ 412 h 436"/>
                <a:gd name="T8" fmla="*/ 106 w 447"/>
                <a:gd name="T9" fmla="*/ 386 h 436"/>
                <a:gd name="T10" fmla="*/ 156 w 447"/>
                <a:gd name="T11" fmla="*/ 355 h 436"/>
                <a:gd name="T12" fmla="*/ 203 w 447"/>
                <a:gd name="T13" fmla="*/ 321 h 436"/>
                <a:gd name="T14" fmla="*/ 248 w 447"/>
                <a:gd name="T15" fmla="*/ 284 h 436"/>
                <a:gd name="T16" fmla="*/ 290 w 447"/>
                <a:gd name="T17" fmla="*/ 243 h 436"/>
                <a:gd name="T18" fmla="*/ 329 w 447"/>
                <a:gd name="T19" fmla="*/ 199 h 436"/>
                <a:gd name="T20" fmla="*/ 364 w 447"/>
                <a:gd name="T21" fmla="*/ 152 h 436"/>
                <a:gd name="T22" fmla="*/ 395 w 447"/>
                <a:gd name="T23" fmla="*/ 104 h 436"/>
                <a:gd name="T24" fmla="*/ 423 w 447"/>
                <a:gd name="T25" fmla="*/ 54 h 436"/>
                <a:gd name="T26" fmla="*/ 447 w 447"/>
                <a:gd name="T2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7" h="436">
                  <a:moveTo>
                    <a:pt x="447" y="0"/>
                  </a:moveTo>
                  <a:lnTo>
                    <a:pt x="447" y="436"/>
                  </a:lnTo>
                  <a:lnTo>
                    <a:pt x="0" y="436"/>
                  </a:lnTo>
                  <a:lnTo>
                    <a:pt x="54" y="412"/>
                  </a:lnTo>
                  <a:lnTo>
                    <a:pt x="106" y="386"/>
                  </a:lnTo>
                  <a:lnTo>
                    <a:pt x="156" y="355"/>
                  </a:lnTo>
                  <a:lnTo>
                    <a:pt x="203" y="321"/>
                  </a:lnTo>
                  <a:lnTo>
                    <a:pt x="248" y="284"/>
                  </a:lnTo>
                  <a:lnTo>
                    <a:pt x="290" y="243"/>
                  </a:lnTo>
                  <a:lnTo>
                    <a:pt x="329" y="199"/>
                  </a:lnTo>
                  <a:lnTo>
                    <a:pt x="364" y="152"/>
                  </a:lnTo>
                  <a:lnTo>
                    <a:pt x="395" y="104"/>
                  </a:lnTo>
                  <a:lnTo>
                    <a:pt x="423" y="54"/>
                  </a:lnTo>
                  <a:lnTo>
                    <a:pt x="447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529" name="Freeform 17" descr="60%"/>
            <p:cNvSpPr>
              <a:spLocks/>
            </p:cNvSpPr>
            <p:nvPr/>
          </p:nvSpPr>
          <p:spPr bwMode="auto">
            <a:xfrm>
              <a:off x="3343" y="2190"/>
              <a:ext cx="1130" cy="582"/>
            </a:xfrm>
            <a:custGeom>
              <a:avLst/>
              <a:gdLst>
                <a:gd name="T0" fmla="*/ 0 w 424"/>
                <a:gd name="T1" fmla="*/ 0 h 414"/>
                <a:gd name="T2" fmla="*/ 0 w 424"/>
                <a:gd name="T3" fmla="*/ 414 h 414"/>
                <a:gd name="T4" fmla="*/ 424 w 424"/>
                <a:gd name="T5" fmla="*/ 414 h 414"/>
                <a:gd name="T6" fmla="*/ 372 w 424"/>
                <a:gd name="T7" fmla="*/ 392 h 414"/>
                <a:gd name="T8" fmla="*/ 323 w 424"/>
                <a:gd name="T9" fmla="*/ 366 h 414"/>
                <a:gd name="T10" fmla="*/ 276 w 424"/>
                <a:gd name="T11" fmla="*/ 337 h 414"/>
                <a:gd name="T12" fmla="*/ 230 w 424"/>
                <a:gd name="T13" fmla="*/ 304 h 414"/>
                <a:gd name="T14" fmla="*/ 188 w 424"/>
                <a:gd name="T15" fmla="*/ 268 h 414"/>
                <a:gd name="T16" fmla="*/ 148 w 424"/>
                <a:gd name="T17" fmla="*/ 230 h 414"/>
                <a:gd name="T18" fmla="*/ 112 w 424"/>
                <a:gd name="T19" fmla="*/ 188 h 414"/>
                <a:gd name="T20" fmla="*/ 78 w 424"/>
                <a:gd name="T21" fmla="*/ 145 h 414"/>
                <a:gd name="T22" fmla="*/ 48 w 424"/>
                <a:gd name="T23" fmla="*/ 99 h 414"/>
                <a:gd name="T24" fmla="*/ 22 w 424"/>
                <a:gd name="T25" fmla="*/ 50 h 414"/>
                <a:gd name="T26" fmla="*/ 0 w 424"/>
                <a:gd name="T2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414">
                  <a:moveTo>
                    <a:pt x="0" y="0"/>
                  </a:moveTo>
                  <a:lnTo>
                    <a:pt x="0" y="414"/>
                  </a:lnTo>
                  <a:lnTo>
                    <a:pt x="424" y="414"/>
                  </a:lnTo>
                  <a:lnTo>
                    <a:pt x="372" y="392"/>
                  </a:lnTo>
                  <a:lnTo>
                    <a:pt x="323" y="366"/>
                  </a:lnTo>
                  <a:lnTo>
                    <a:pt x="276" y="337"/>
                  </a:lnTo>
                  <a:lnTo>
                    <a:pt x="230" y="304"/>
                  </a:lnTo>
                  <a:lnTo>
                    <a:pt x="188" y="268"/>
                  </a:lnTo>
                  <a:lnTo>
                    <a:pt x="148" y="230"/>
                  </a:lnTo>
                  <a:lnTo>
                    <a:pt x="112" y="188"/>
                  </a:lnTo>
                  <a:lnTo>
                    <a:pt x="78" y="145"/>
                  </a:lnTo>
                  <a:lnTo>
                    <a:pt x="48" y="99"/>
                  </a:lnTo>
                  <a:lnTo>
                    <a:pt x="22" y="50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530" name="Freeform 18"/>
            <p:cNvSpPr>
              <a:spLocks/>
            </p:cNvSpPr>
            <p:nvPr/>
          </p:nvSpPr>
          <p:spPr bwMode="auto">
            <a:xfrm>
              <a:off x="1855" y="1737"/>
              <a:ext cx="251" cy="1031"/>
            </a:xfrm>
            <a:custGeom>
              <a:avLst/>
              <a:gdLst>
                <a:gd name="T0" fmla="*/ 0 w 251"/>
                <a:gd name="T1" fmla="*/ 0 h 995"/>
                <a:gd name="T2" fmla="*/ 251 w 251"/>
                <a:gd name="T3" fmla="*/ 0 h 995"/>
                <a:gd name="T4" fmla="*/ 251 w 251"/>
                <a:gd name="T5" fmla="*/ 497 h 995"/>
                <a:gd name="T6" fmla="*/ 251 w 251"/>
                <a:gd name="T7" fmla="*/ 995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995">
                  <a:moveTo>
                    <a:pt x="0" y="0"/>
                  </a:moveTo>
                  <a:lnTo>
                    <a:pt x="251" y="0"/>
                  </a:lnTo>
                  <a:lnTo>
                    <a:pt x="251" y="497"/>
                  </a:lnTo>
                  <a:lnTo>
                    <a:pt x="251" y="995"/>
                  </a:lnTo>
                </a:path>
              </a:pathLst>
            </a:custGeom>
            <a:noFill/>
            <a:ln w="28575">
              <a:solidFill>
                <a:srgbClr val="CDCDC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88531" name="Group 19"/>
            <p:cNvGrpSpPr>
              <a:grpSpLocks/>
            </p:cNvGrpSpPr>
            <p:nvPr/>
          </p:nvGrpSpPr>
          <p:grpSpPr bwMode="auto">
            <a:xfrm>
              <a:off x="1571" y="1840"/>
              <a:ext cx="3224" cy="940"/>
              <a:chOff x="1571" y="1828"/>
              <a:chExt cx="3200" cy="940"/>
            </a:xfrm>
          </p:grpSpPr>
          <p:grpSp>
            <p:nvGrpSpPr>
              <p:cNvPr id="1088532" name="Group 20"/>
              <p:cNvGrpSpPr>
                <a:grpSpLocks/>
              </p:cNvGrpSpPr>
              <p:nvPr/>
            </p:nvGrpSpPr>
            <p:grpSpPr bwMode="auto">
              <a:xfrm>
                <a:off x="1571" y="1828"/>
                <a:ext cx="3163" cy="940"/>
                <a:chOff x="1607" y="1804"/>
                <a:chExt cx="3163" cy="940"/>
              </a:xfrm>
            </p:grpSpPr>
            <p:sp>
              <p:nvSpPr>
                <p:cNvPr id="1088533" name="Freeform 21"/>
                <p:cNvSpPr>
                  <a:spLocks/>
                </p:cNvSpPr>
                <p:nvPr/>
              </p:nvSpPr>
              <p:spPr bwMode="auto">
                <a:xfrm>
                  <a:off x="1646" y="1804"/>
                  <a:ext cx="3124" cy="940"/>
                </a:xfrm>
                <a:custGeom>
                  <a:avLst/>
                  <a:gdLst>
                    <a:gd name="T0" fmla="*/ 0 w 3124"/>
                    <a:gd name="T1" fmla="*/ 0 h 940"/>
                    <a:gd name="T2" fmla="*/ 0 w 3124"/>
                    <a:gd name="T3" fmla="*/ 940 h 940"/>
                    <a:gd name="T4" fmla="*/ 3124 w 3124"/>
                    <a:gd name="T5" fmla="*/ 940 h 9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24" h="940">
                      <a:moveTo>
                        <a:pt x="0" y="0"/>
                      </a:moveTo>
                      <a:lnTo>
                        <a:pt x="0" y="940"/>
                      </a:lnTo>
                      <a:lnTo>
                        <a:pt x="3124" y="940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88534" name="Group 22"/>
                <p:cNvGrpSpPr>
                  <a:grpSpLocks/>
                </p:cNvGrpSpPr>
                <p:nvPr/>
              </p:nvGrpSpPr>
              <p:grpSpPr bwMode="auto">
                <a:xfrm>
                  <a:off x="1607" y="1804"/>
                  <a:ext cx="39" cy="847"/>
                  <a:chOff x="1607" y="1804"/>
                  <a:chExt cx="39" cy="847"/>
                </a:xfrm>
              </p:grpSpPr>
              <p:sp>
                <p:nvSpPr>
                  <p:cNvPr id="108853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1804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536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1898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537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1992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538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085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53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181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54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275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54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369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54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463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54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556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544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650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088545" name="Group 33"/>
              <p:cNvGrpSpPr>
                <a:grpSpLocks/>
              </p:cNvGrpSpPr>
              <p:nvPr/>
            </p:nvGrpSpPr>
            <p:grpSpPr bwMode="auto">
              <a:xfrm>
                <a:off x="1959" y="2744"/>
                <a:ext cx="2812" cy="12"/>
                <a:chOff x="1959" y="2744"/>
                <a:chExt cx="2812" cy="12"/>
              </a:xfrm>
            </p:grpSpPr>
            <p:sp>
              <p:nvSpPr>
                <p:cNvPr id="1088546" name="Line 34"/>
                <p:cNvSpPr>
                  <a:spLocks noChangeShapeType="1"/>
                </p:cNvSpPr>
                <p:nvPr/>
              </p:nvSpPr>
              <p:spPr bwMode="auto">
                <a:xfrm>
                  <a:off x="4770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547" name="Line 35"/>
                <p:cNvSpPr>
                  <a:spLocks noChangeShapeType="1"/>
                </p:cNvSpPr>
                <p:nvPr/>
              </p:nvSpPr>
              <p:spPr bwMode="auto">
                <a:xfrm>
                  <a:off x="4457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548" name="Line 36"/>
                <p:cNvSpPr>
                  <a:spLocks noChangeShapeType="1"/>
                </p:cNvSpPr>
                <p:nvPr/>
              </p:nvSpPr>
              <p:spPr bwMode="auto">
                <a:xfrm>
                  <a:off x="4145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549" name="Line 37"/>
                <p:cNvSpPr>
                  <a:spLocks noChangeShapeType="1"/>
                </p:cNvSpPr>
                <p:nvPr/>
              </p:nvSpPr>
              <p:spPr bwMode="auto">
                <a:xfrm>
                  <a:off x="3832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550" name="Line 38"/>
                <p:cNvSpPr>
                  <a:spLocks noChangeShapeType="1"/>
                </p:cNvSpPr>
                <p:nvPr/>
              </p:nvSpPr>
              <p:spPr bwMode="auto">
                <a:xfrm>
                  <a:off x="3519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551" name="Line 39"/>
                <p:cNvSpPr>
                  <a:spLocks noChangeShapeType="1"/>
                </p:cNvSpPr>
                <p:nvPr/>
              </p:nvSpPr>
              <p:spPr bwMode="auto">
                <a:xfrm>
                  <a:off x="3209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552" name="Line 40"/>
                <p:cNvSpPr>
                  <a:spLocks noChangeShapeType="1"/>
                </p:cNvSpPr>
                <p:nvPr/>
              </p:nvSpPr>
              <p:spPr bwMode="auto">
                <a:xfrm>
                  <a:off x="2896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553" name="Line 41"/>
                <p:cNvSpPr>
                  <a:spLocks noChangeShapeType="1"/>
                </p:cNvSpPr>
                <p:nvPr/>
              </p:nvSpPr>
              <p:spPr bwMode="auto">
                <a:xfrm>
                  <a:off x="2584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554" name="Line 42"/>
                <p:cNvSpPr>
                  <a:spLocks noChangeShapeType="1"/>
                </p:cNvSpPr>
                <p:nvPr/>
              </p:nvSpPr>
              <p:spPr bwMode="auto">
                <a:xfrm>
                  <a:off x="2271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555" name="Line 43"/>
                <p:cNvSpPr>
                  <a:spLocks noChangeShapeType="1"/>
                </p:cNvSpPr>
                <p:nvPr/>
              </p:nvSpPr>
              <p:spPr bwMode="auto">
                <a:xfrm>
                  <a:off x="1959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88556" name="Line 44"/>
            <p:cNvSpPr>
              <a:spLocks noChangeShapeType="1"/>
            </p:cNvSpPr>
            <p:nvPr/>
          </p:nvSpPr>
          <p:spPr bwMode="auto">
            <a:xfrm flipH="1" flipV="1">
              <a:off x="1320" y="2136"/>
              <a:ext cx="624" cy="48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triangle" w="med" len="med"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88557" name="Group 45"/>
            <p:cNvGrpSpPr>
              <a:grpSpLocks/>
            </p:cNvGrpSpPr>
            <p:nvPr/>
          </p:nvGrpSpPr>
          <p:grpSpPr bwMode="auto">
            <a:xfrm>
              <a:off x="1646" y="1278"/>
              <a:ext cx="3064" cy="1472"/>
              <a:chOff x="1646" y="1278"/>
              <a:chExt cx="3064" cy="1472"/>
            </a:xfrm>
          </p:grpSpPr>
          <p:sp>
            <p:nvSpPr>
              <p:cNvPr id="1088558" name="Freeform 46"/>
              <p:cNvSpPr>
                <a:spLocks/>
              </p:cNvSpPr>
              <p:nvPr/>
            </p:nvSpPr>
            <p:spPr bwMode="auto">
              <a:xfrm>
                <a:off x="2259" y="1278"/>
                <a:ext cx="2451" cy="1472"/>
              </a:xfrm>
              <a:custGeom>
                <a:avLst/>
                <a:gdLst>
                  <a:gd name="T0" fmla="*/ 2451 w 2451"/>
                  <a:gd name="T1" fmla="*/ 1472 h 1472"/>
                  <a:gd name="T2" fmla="*/ 2194 w 2451"/>
                  <a:gd name="T3" fmla="*/ 1454 h 1472"/>
                  <a:gd name="T4" fmla="*/ 2065 w 2451"/>
                  <a:gd name="T5" fmla="*/ 1437 h 1472"/>
                  <a:gd name="T6" fmla="*/ 1937 w 2451"/>
                  <a:gd name="T7" fmla="*/ 1413 h 1472"/>
                  <a:gd name="T8" fmla="*/ 1808 w 2451"/>
                  <a:gd name="T9" fmla="*/ 1380 h 1472"/>
                  <a:gd name="T10" fmla="*/ 1677 w 2451"/>
                  <a:gd name="T11" fmla="*/ 1335 h 1472"/>
                  <a:gd name="T12" fmla="*/ 1548 w 2451"/>
                  <a:gd name="T13" fmla="*/ 1274 h 1472"/>
                  <a:gd name="T14" fmla="*/ 1291 w 2451"/>
                  <a:gd name="T15" fmla="*/ 1103 h 1472"/>
                  <a:gd name="T16" fmla="*/ 1034 w 2451"/>
                  <a:gd name="T17" fmla="*/ 863 h 1472"/>
                  <a:gd name="T18" fmla="*/ 774 w 2451"/>
                  <a:gd name="T19" fmla="*/ 575 h 1472"/>
                  <a:gd name="T20" fmla="*/ 646 w 2451"/>
                  <a:gd name="T21" fmla="*/ 428 h 1472"/>
                  <a:gd name="T22" fmla="*/ 517 w 2451"/>
                  <a:gd name="T23" fmla="*/ 290 h 1472"/>
                  <a:gd name="T24" fmla="*/ 388 w 2451"/>
                  <a:gd name="T25" fmla="*/ 172 h 1472"/>
                  <a:gd name="T26" fmla="*/ 260 w 2451"/>
                  <a:gd name="T27" fmla="*/ 80 h 1472"/>
                  <a:gd name="T28" fmla="*/ 131 w 2451"/>
                  <a:gd name="T29" fmla="*/ 21 h 1472"/>
                  <a:gd name="T30" fmla="*/ 0 w 2451"/>
                  <a:gd name="T31" fmla="*/ 0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1" h="1472">
                    <a:moveTo>
                      <a:pt x="2451" y="1472"/>
                    </a:moveTo>
                    <a:lnTo>
                      <a:pt x="2194" y="1454"/>
                    </a:lnTo>
                    <a:lnTo>
                      <a:pt x="2065" y="1437"/>
                    </a:lnTo>
                    <a:lnTo>
                      <a:pt x="1937" y="1413"/>
                    </a:lnTo>
                    <a:lnTo>
                      <a:pt x="1808" y="1380"/>
                    </a:lnTo>
                    <a:lnTo>
                      <a:pt x="1677" y="1335"/>
                    </a:lnTo>
                    <a:lnTo>
                      <a:pt x="1548" y="1274"/>
                    </a:lnTo>
                    <a:lnTo>
                      <a:pt x="1291" y="1103"/>
                    </a:lnTo>
                    <a:lnTo>
                      <a:pt x="1034" y="863"/>
                    </a:lnTo>
                    <a:lnTo>
                      <a:pt x="774" y="575"/>
                    </a:lnTo>
                    <a:lnTo>
                      <a:pt x="646" y="428"/>
                    </a:lnTo>
                    <a:lnTo>
                      <a:pt x="517" y="290"/>
                    </a:lnTo>
                    <a:lnTo>
                      <a:pt x="388" y="172"/>
                    </a:lnTo>
                    <a:lnTo>
                      <a:pt x="260" y="80"/>
                    </a:lnTo>
                    <a:lnTo>
                      <a:pt x="131" y="2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8559" name="Freeform 47"/>
              <p:cNvSpPr>
                <a:spLocks/>
              </p:cNvSpPr>
              <p:nvPr/>
            </p:nvSpPr>
            <p:spPr bwMode="auto">
              <a:xfrm>
                <a:off x="1646" y="1278"/>
                <a:ext cx="613" cy="1472"/>
              </a:xfrm>
              <a:custGeom>
                <a:avLst/>
                <a:gdLst>
                  <a:gd name="T0" fmla="*/ 0 w 613"/>
                  <a:gd name="T1" fmla="*/ 1472 h 1472"/>
                  <a:gd name="T2" fmla="*/ 66 w 613"/>
                  <a:gd name="T3" fmla="*/ 1454 h 1472"/>
                  <a:gd name="T4" fmla="*/ 98 w 613"/>
                  <a:gd name="T5" fmla="*/ 1437 h 1472"/>
                  <a:gd name="T6" fmla="*/ 131 w 613"/>
                  <a:gd name="T7" fmla="*/ 1413 h 1472"/>
                  <a:gd name="T8" fmla="*/ 162 w 613"/>
                  <a:gd name="T9" fmla="*/ 1380 h 1472"/>
                  <a:gd name="T10" fmla="*/ 194 w 613"/>
                  <a:gd name="T11" fmla="*/ 1335 h 1472"/>
                  <a:gd name="T12" fmla="*/ 227 w 613"/>
                  <a:gd name="T13" fmla="*/ 1274 h 1472"/>
                  <a:gd name="T14" fmla="*/ 292 w 613"/>
                  <a:gd name="T15" fmla="*/ 1103 h 1472"/>
                  <a:gd name="T16" fmla="*/ 356 w 613"/>
                  <a:gd name="T17" fmla="*/ 863 h 1472"/>
                  <a:gd name="T18" fmla="*/ 421 w 613"/>
                  <a:gd name="T19" fmla="*/ 575 h 1472"/>
                  <a:gd name="T20" fmla="*/ 452 w 613"/>
                  <a:gd name="T21" fmla="*/ 428 h 1472"/>
                  <a:gd name="T22" fmla="*/ 484 w 613"/>
                  <a:gd name="T23" fmla="*/ 290 h 1472"/>
                  <a:gd name="T24" fmla="*/ 517 w 613"/>
                  <a:gd name="T25" fmla="*/ 172 h 1472"/>
                  <a:gd name="T26" fmla="*/ 550 w 613"/>
                  <a:gd name="T27" fmla="*/ 80 h 1472"/>
                  <a:gd name="T28" fmla="*/ 582 w 613"/>
                  <a:gd name="T29" fmla="*/ 21 h 1472"/>
                  <a:gd name="T30" fmla="*/ 613 w 613"/>
                  <a:gd name="T31" fmla="*/ 0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3" h="1472">
                    <a:moveTo>
                      <a:pt x="0" y="1472"/>
                    </a:moveTo>
                    <a:lnTo>
                      <a:pt x="66" y="1454"/>
                    </a:lnTo>
                    <a:lnTo>
                      <a:pt x="98" y="1437"/>
                    </a:lnTo>
                    <a:lnTo>
                      <a:pt x="131" y="1413"/>
                    </a:lnTo>
                    <a:lnTo>
                      <a:pt x="162" y="1380"/>
                    </a:lnTo>
                    <a:lnTo>
                      <a:pt x="194" y="1335"/>
                    </a:lnTo>
                    <a:lnTo>
                      <a:pt x="227" y="1274"/>
                    </a:lnTo>
                    <a:lnTo>
                      <a:pt x="292" y="1103"/>
                    </a:lnTo>
                    <a:lnTo>
                      <a:pt x="356" y="863"/>
                    </a:lnTo>
                    <a:lnTo>
                      <a:pt x="421" y="575"/>
                    </a:lnTo>
                    <a:lnTo>
                      <a:pt x="452" y="428"/>
                    </a:lnTo>
                    <a:lnTo>
                      <a:pt x="484" y="290"/>
                    </a:lnTo>
                    <a:lnTo>
                      <a:pt x="517" y="172"/>
                    </a:lnTo>
                    <a:lnTo>
                      <a:pt x="550" y="80"/>
                    </a:lnTo>
                    <a:lnTo>
                      <a:pt x="582" y="21"/>
                    </a:lnTo>
                    <a:lnTo>
                      <a:pt x="613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88560" name="Freeform 48"/>
            <p:cNvSpPr>
              <a:spLocks/>
            </p:cNvSpPr>
            <p:nvPr/>
          </p:nvSpPr>
          <p:spPr bwMode="auto">
            <a:xfrm>
              <a:off x="3332" y="1737"/>
              <a:ext cx="253" cy="1013"/>
            </a:xfrm>
            <a:custGeom>
              <a:avLst/>
              <a:gdLst>
                <a:gd name="T0" fmla="*/ 0 w 253"/>
                <a:gd name="T1" fmla="*/ 1013 h 1013"/>
                <a:gd name="T2" fmla="*/ 0 w 253"/>
                <a:gd name="T3" fmla="*/ 507 h 1013"/>
                <a:gd name="T4" fmla="*/ 0 w 253"/>
                <a:gd name="T5" fmla="*/ 0 h 1013"/>
                <a:gd name="T6" fmla="*/ 253 w 253"/>
                <a:gd name="T7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1013">
                  <a:moveTo>
                    <a:pt x="0" y="101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253" y="0"/>
                  </a:lnTo>
                </a:path>
              </a:pathLst>
            </a:custGeom>
            <a:noFill/>
            <a:ln w="28575">
              <a:solidFill>
                <a:srgbClr val="CDCDC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561" name="Line 49"/>
            <p:cNvSpPr>
              <a:spLocks noChangeShapeType="1"/>
            </p:cNvSpPr>
            <p:nvPr/>
          </p:nvSpPr>
          <p:spPr bwMode="auto">
            <a:xfrm flipV="1">
              <a:off x="3528" y="2148"/>
              <a:ext cx="384" cy="48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triangle" w="med" len="med"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split orient="vert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010400" cy="1143000"/>
          </a:xfrm>
          <a:noFill/>
          <a:ln/>
        </p:spPr>
        <p:txBody>
          <a:bodyPr/>
          <a:lstStyle/>
          <a:p>
            <a:r>
              <a:rPr lang="zh-CN" altLang="en-US" sz="4000">
                <a:latin typeface="Arial" panose="020B0604020202020204" pitchFamily="34" charset="0"/>
              </a:rPr>
              <a:t>两个总体方差的 </a:t>
            </a:r>
            <a:r>
              <a:rPr lang="en-US" altLang="zh-CN" sz="4000" i="1">
                <a:latin typeface="Arial" panose="020B0604020202020204" pitchFamily="34" charset="0"/>
              </a:rPr>
              <a:t>F</a:t>
            </a:r>
            <a:r>
              <a:rPr lang="en-US" altLang="zh-CN" sz="4000">
                <a:latin typeface="Arial" panose="020B0604020202020204" pitchFamily="34" charset="0"/>
              </a:rPr>
              <a:t> </a:t>
            </a:r>
            <a:r>
              <a:rPr lang="zh-CN" altLang="en-US" sz="4000">
                <a:latin typeface="Arial" panose="020B0604020202020204" pitchFamily="34" charset="0"/>
              </a:rPr>
              <a:t>检验</a:t>
            </a:r>
            <a:br>
              <a:rPr lang="zh-CN" altLang="en-US" sz="4000">
                <a:latin typeface="Arial" panose="020B0604020202020204" pitchFamily="34" charset="0"/>
              </a:rPr>
            </a:br>
            <a:r>
              <a:rPr lang="zh-CN" altLang="en-US" sz="4000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90563" name="Rectangle 3"/>
          <p:cNvSpPr>
            <a:spLocks noChangeArrowheads="1"/>
          </p:cNvSpPr>
          <p:nvPr/>
        </p:nvSpPr>
        <p:spPr bwMode="auto">
          <a:xfrm>
            <a:off x="628650" y="1631950"/>
            <a:ext cx="2995613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715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5735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H</a:t>
            </a:r>
            <a:r>
              <a:rPr lang="en-US" altLang="zh-CN" sz="20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 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zh-CN" sz="28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1</a:t>
            </a:r>
            <a:r>
              <a:rPr lang="en-US" altLang="zh-CN" sz="2800" b="1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2 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 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zh-CN" sz="28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2</a:t>
            </a:r>
            <a:r>
              <a:rPr lang="en-US" altLang="zh-CN" sz="2800" b="1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2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H</a:t>
            </a:r>
            <a:r>
              <a:rPr lang="en-US" altLang="zh-CN" sz="20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 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zh-CN" sz="28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1</a:t>
            </a:r>
            <a:r>
              <a:rPr lang="en-US" altLang="zh-CN" sz="2800" b="1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2 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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zh-CN" sz="28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2</a:t>
            </a:r>
            <a:r>
              <a:rPr lang="en-US" altLang="zh-CN" sz="2800" b="1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2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 0.05</a:t>
            </a:r>
          </a:p>
          <a:p>
            <a:pPr>
              <a:spcBef>
                <a:spcPct val="20000"/>
              </a:spcBef>
            </a:pPr>
            <a:r>
              <a:rPr lang="en-US" altLang="zh-CN" sz="28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n</a:t>
            </a:r>
            <a:r>
              <a:rPr lang="en-US" altLang="zh-CN" b="1" baseline="-250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 15</a:t>
            </a:r>
            <a:r>
              <a:rPr lang="zh-CN" altLang="en-US" sz="28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，</a:t>
            </a:r>
            <a:r>
              <a:rPr lang="en-US" altLang="zh-CN" sz="2800" b="1" i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n</a:t>
            </a:r>
            <a:r>
              <a:rPr lang="en-US" altLang="zh-CN" b="1" baseline="-2500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</a:t>
            </a:r>
            <a:r>
              <a:rPr lang="en-US" altLang="zh-CN" b="1">
                <a:solidFill>
                  <a:srgbClr val="EAEAE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 20</a:t>
            </a:r>
          </a:p>
          <a:p>
            <a:pPr>
              <a:spcBef>
                <a:spcPct val="24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临界值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(s):</a:t>
            </a:r>
          </a:p>
        </p:txBody>
      </p:sp>
      <p:sp>
        <p:nvSpPr>
          <p:cNvPr id="1090564" name="Rectangle 4"/>
          <p:cNvSpPr>
            <a:spLocks noChangeArrowheads="1"/>
          </p:cNvSpPr>
          <p:nvPr/>
        </p:nvSpPr>
        <p:spPr bwMode="auto">
          <a:xfrm>
            <a:off x="3924300" y="1752600"/>
            <a:ext cx="23622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检验统计量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090565" name="Rectangle 5"/>
          <p:cNvSpPr>
            <a:spLocks noChangeArrowheads="1"/>
          </p:cNvSpPr>
          <p:nvPr/>
        </p:nvSpPr>
        <p:spPr bwMode="auto">
          <a:xfrm>
            <a:off x="4114800" y="3562350"/>
            <a:ext cx="2362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决策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090566" name="Rectangle 6"/>
          <p:cNvSpPr>
            <a:spLocks noChangeArrowheads="1"/>
          </p:cNvSpPr>
          <p:nvPr/>
        </p:nvSpPr>
        <p:spPr bwMode="auto">
          <a:xfrm>
            <a:off x="4076700" y="4552950"/>
            <a:ext cx="1371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5188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08088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结论</a:t>
            </a:r>
            <a:r>
              <a:rPr lang="en-US" altLang="zh-CN" sz="2800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:</a:t>
            </a:r>
            <a:r>
              <a:rPr lang="en-US" altLang="zh-CN" b="1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90567" name="Text Box 7"/>
          <p:cNvSpPr txBox="1">
            <a:spLocks noChangeArrowheads="1"/>
          </p:cNvSpPr>
          <p:nvPr/>
        </p:nvSpPr>
        <p:spPr bwMode="auto">
          <a:xfrm>
            <a:off x="4191000" y="4095750"/>
            <a:ext cx="4533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在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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= 0.05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的水平上不拒绝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1090568" name="Text Box 8"/>
          <p:cNvSpPr txBox="1">
            <a:spLocks noChangeArrowheads="1"/>
          </p:cNvSpPr>
          <p:nvPr/>
        </p:nvSpPr>
        <p:spPr bwMode="auto">
          <a:xfrm>
            <a:off x="4152900" y="5048250"/>
            <a:ext cx="4419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不能认为这两个总体的方差有显著差异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graphicFrame>
        <p:nvGraphicFramePr>
          <p:cNvPr id="1090569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998913" y="2382838"/>
          <a:ext cx="40243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617" name="Equation" r:id="rId4" imgW="1828800" imgH="457200" progId="Equation.3">
                  <p:embed/>
                </p:oleObj>
              </mc:Choice>
              <mc:Fallback>
                <p:oleObj name="Equation" r:id="rId4" imgW="1828800" imgH="45720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2382838"/>
                        <a:ext cx="4024312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0614" name="Group 54"/>
          <p:cNvGrpSpPr>
            <a:grpSpLocks/>
          </p:cNvGrpSpPr>
          <p:nvPr/>
        </p:nvGrpSpPr>
        <p:grpSpPr bwMode="auto">
          <a:xfrm>
            <a:off x="647700" y="4238625"/>
            <a:ext cx="3465513" cy="1962150"/>
            <a:chOff x="408" y="2670"/>
            <a:chExt cx="2183" cy="1236"/>
          </a:xfrm>
        </p:grpSpPr>
        <p:sp>
          <p:nvSpPr>
            <p:cNvPr id="1090571" name="Rectangle 11"/>
            <p:cNvSpPr>
              <a:spLocks noChangeArrowheads="1"/>
            </p:cNvSpPr>
            <p:nvPr/>
          </p:nvSpPr>
          <p:spPr bwMode="auto">
            <a:xfrm>
              <a:off x="411" y="3656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b="1">
                  <a:effectLst/>
                </a:rPr>
                <a:t>0</a:t>
              </a:r>
              <a:endParaRPr lang="en-US" altLang="zh-CN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90572" name="Rectangle 12"/>
            <p:cNvSpPr>
              <a:spLocks noChangeArrowheads="1"/>
            </p:cNvSpPr>
            <p:nvPr/>
          </p:nvSpPr>
          <p:spPr bwMode="auto">
            <a:xfrm>
              <a:off x="2464" y="3652"/>
              <a:ext cx="1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b="1" i="1">
                  <a:effectLst/>
                </a:rPr>
                <a:t>F</a:t>
              </a:r>
              <a:endParaRPr lang="en-US" altLang="zh-CN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90573" name="Rectangle 13"/>
            <p:cNvSpPr>
              <a:spLocks noChangeArrowheads="1"/>
            </p:cNvSpPr>
            <p:nvPr/>
          </p:nvSpPr>
          <p:spPr bwMode="auto">
            <a:xfrm>
              <a:off x="625" y="3726"/>
              <a:ext cx="76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</a:t>
              </a:r>
              <a:r>
                <a:rPr lang="en-US" altLang="zh-CN" sz="1600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0.0975 </a:t>
              </a: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=0.352</a:t>
              </a:r>
            </a:p>
          </p:txBody>
        </p:sp>
        <p:sp>
          <p:nvSpPr>
            <p:cNvPr id="1090574" name="Freeform 14"/>
            <p:cNvSpPr>
              <a:spLocks/>
            </p:cNvSpPr>
            <p:nvPr/>
          </p:nvSpPr>
          <p:spPr bwMode="auto">
            <a:xfrm>
              <a:off x="1620" y="2954"/>
              <a:ext cx="55" cy="61"/>
            </a:xfrm>
            <a:custGeom>
              <a:avLst/>
              <a:gdLst>
                <a:gd name="T0" fmla="*/ 0 w 92"/>
                <a:gd name="T1" fmla="*/ 0 h 92"/>
                <a:gd name="T2" fmla="*/ 92 w 92"/>
                <a:gd name="T3" fmla="*/ 45 h 92"/>
                <a:gd name="T4" fmla="*/ 0 w 92"/>
                <a:gd name="T5" fmla="*/ 92 h 92"/>
                <a:gd name="T6" fmla="*/ 0 w 92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92" y="45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90575" name="Group 15"/>
            <p:cNvGrpSpPr>
              <a:grpSpLocks/>
            </p:cNvGrpSpPr>
            <p:nvPr/>
          </p:nvGrpSpPr>
          <p:grpSpPr bwMode="auto">
            <a:xfrm>
              <a:off x="408" y="2737"/>
              <a:ext cx="1946" cy="926"/>
              <a:chOff x="1571" y="1828"/>
              <a:chExt cx="3200" cy="940"/>
            </a:xfrm>
          </p:grpSpPr>
          <p:grpSp>
            <p:nvGrpSpPr>
              <p:cNvPr id="1090576" name="Group 16"/>
              <p:cNvGrpSpPr>
                <a:grpSpLocks/>
              </p:cNvGrpSpPr>
              <p:nvPr/>
            </p:nvGrpSpPr>
            <p:grpSpPr bwMode="auto">
              <a:xfrm>
                <a:off x="1571" y="1828"/>
                <a:ext cx="3163" cy="940"/>
                <a:chOff x="1607" y="1804"/>
                <a:chExt cx="3163" cy="940"/>
              </a:xfrm>
            </p:grpSpPr>
            <p:sp>
              <p:nvSpPr>
                <p:cNvPr id="1090577" name="Freeform 17"/>
                <p:cNvSpPr>
                  <a:spLocks/>
                </p:cNvSpPr>
                <p:nvPr/>
              </p:nvSpPr>
              <p:spPr bwMode="auto">
                <a:xfrm>
                  <a:off x="1646" y="1804"/>
                  <a:ext cx="3124" cy="940"/>
                </a:xfrm>
                <a:custGeom>
                  <a:avLst/>
                  <a:gdLst>
                    <a:gd name="T0" fmla="*/ 0 w 3124"/>
                    <a:gd name="T1" fmla="*/ 0 h 940"/>
                    <a:gd name="T2" fmla="*/ 0 w 3124"/>
                    <a:gd name="T3" fmla="*/ 940 h 940"/>
                    <a:gd name="T4" fmla="*/ 3124 w 3124"/>
                    <a:gd name="T5" fmla="*/ 940 h 9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24" h="940">
                      <a:moveTo>
                        <a:pt x="0" y="0"/>
                      </a:moveTo>
                      <a:lnTo>
                        <a:pt x="0" y="940"/>
                      </a:lnTo>
                      <a:lnTo>
                        <a:pt x="3124" y="940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90578" name="Group 18"/>
                <p:cNvGrpSpPr>
                  <a:grpSpLocks/>
                </p:cNvGrpSpPr>
                <p:nvPr/>
              </p:nvGrpSpPr>
              <p:grpSpPr bwMode="auto">
                <a:xfrm>
                  <a:off x="1607" y="1804"/>
                  <a:ext cx="39" cy="847"/>
                  <a:chOff x="1607" y="1804"/>
                  <a:chExt cx="39" cy="847"/>
                </a:xfrm>
              </p:grpSpPr>
              <p:sp>
                <p:nvSpPr>
                  <p:cNvPr id="1090579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1804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580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1898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581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1992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582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085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583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181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584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275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585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369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586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463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587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556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588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607" y="2650"/>
                    <a:ext cx="3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090589" name="Group 29"/>
              <p:cNvGrpSpPr>
                <a:grpSpLocks/>
              </p:cNvGrpSpPr>
              <p:nvPr/>
            </p:nvGrpSpPr>
            <p:grpSpPr bwMode="auto">
              <a:xfrm>
                <a:off x="1959" y="2744"/>
                <a:ext cx="2812" cy="12"/>
                <a:chOff x="1959" y="2744"/>
                <a:chExt cx="2812" cy="12"/>
              </a:xfrm>
            </p:grpSpPr>
            <p:sp>
              <p:nvSpPr>
                <p:cNvPr id="1090590" name="Line 30"/>
                <p:cNvSpPr>
                  <a:spLocks noChangeShapeType="1"/>
                </p:cNvSpPr>
                <p:nvPr/>
              </p:nvSpPr>
              <p:spPr bwMode="auto">
                <a:xfrm>
                  <a:off x="4770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0591" name="Line 31"/>
                <p:cNvSpPr>
                  <a:spLocks noChangeShapeType="1"/>
                </p:cNvSpPr>
                <p:nvPr/>
              </p:nvSpPr>
              <p:spPr bwMode="auto">
                <a:xfrm>
                  <a:off x="4457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0592" name="Line 32"/>
                <p:cNvSpPr>
                  <a:spLocks noChangeShapeType="1"/>
                </p:cNvSpPr>
                <p:nvPr/>
              </p:nvSpPr>
              <p:spPr bwMode="auto">
                <a:xfrm>
                  <a:off x="4145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0593" name="Line 33"/>
                <p:cNvSpPr>
                  <a:spLocks noChangeShapeType="1"/>
                </p:cNvSpPr>
                <p:nvPr/>
              </p:nvSpPr>
              <p:spPr bwMode="auto">
                <a:xfrm>
                  <a:off x="3832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0594" name="Line 34"/>
                <p:cNvSpPr>
                  <a:spLocks noChangeShapeType="1"/>
                </p:cNvSpPr>
                <p:nvPr/>
              </p:nvSpPr>
              <p:spPr bwMode="auto">
                <a:xfrm>
                  <a:off x="3519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0595" name="Line 35"/>
                <p:cNvSpPr>
                  <a:spLocks noChangeShapeType="1"/>
                </p:cNvSpPr>
                <p:nvPr/>
              </p:nvSpPr>
              <p:spPr bwMode="auto">
                <a:xfrm>
                  <a:off x="3209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0596" name="Line 36"/>
                <p:cNvSpPr>
                  <a:spLocks noChangeShapeType="1"/>
                </p:cNvSpPr>
                <p:nvPr/>
              </p:nvSpPr>
              <p:spPr bwMode="auto">
                <a:xfrm>
                  <a:off x="2896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0597" name="Line 37"/>
                <p:cNvSpPr>
                  <a:spLocks noChangeShapeType="1"/>
                </p:cNvSpPr>
                <p:nvPr/>
              </p:nvSpPr>
              <p:spPr bwMode="auto">
                <a:xfrm>
                  <a:off x="2584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0598" name="Line 38"/>
                <p:cNvSpPr>
                  <a:spLocks noChangeShapeType="1"/>
                </p:cNvSpPr>
                <p:nvPr/>
              </p:nvSpPr>
              <p:spPr bwMode="auto">
                <a:xfrm>
                  <a:off x="2271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0599" name="Line 39"/>
                <p:cNvSpPr>
                  <a:spLocks noChangeShapeType="1"/>
                </p:cNvSpPr>
                <p:nvPr/>
              </p:nvSpPr>
              <p:spPr bwMode="auto">
                <a:xfrm>
                  <a:off x="1959" y="2744"/>
                  <a:ext cx="1" cy="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90600" name="Freeform 40" descr="60%"/>
            <p:cNvSpPr>
              <a:spLocks/>
            </p:cNvSpPr>
            <p:nvPr/>
          </p:nvSpPr>
          <p:spPr bwMode="auto">
            <a:xfrm>
              <a:off x="563" y="3011"/>
              <a:ext cx="275" cy="649"/>
            </a:xfrm>
            <a:custGeom>
              <a:avLst/>
              <a:gdLst>
                <a:gd name="T0" fmla="*/ 447 w 447"/>
                <a:gd name="T1" fmla="*/ 0 h 436"/>
                <a:gd name="T2" fmla="*/ 447 w 447"/>
                <a:gd name="T3" fmla="*/ 436 h 436"/>
                <a:gd name="T4" fmla="*/ 0 w 447"/>
                <a:gd name="T5" fmla="*/ 436 h 436"/>
                <a:gd name="T6" fmla="*/ 54 w 447"/>
                <a:gd name="T7" fmla="*/ 412 h 436"/>
                <a:gd name="T8" fmla="*/ 106 w 447"/>
                <a:gd name="T9" fmla="*/ 386 h 436"/>
                <a:gd name="T10" fmla="*/ 156 w 447"/>
                <a:gd name="T11" fmla="*/ 355 h 436"/>
                <a:gd name="T12" fmla="*/ 203 w 447"/>
                <a:gd name="T13" fmla="*/ 321 h 436"/>
                <a:gd name="T14" fmla="*/ 248 w 447"/>
                <a:gd name="T15" fmla="*/ 284 h 436"/>
                <a:gd name="T16" fmla="*/ 290 w 447"/>
                <a:gd name="T17" fmla="*/ 243 h 436"/>
                <a:gd name="T18" fmla="*/ 329 w 447"/>
                <a:gd name="T19" fmla="*/ 199 h 436"/>
                <a:gd name="T20" fmla="*/ 364 w 447"/>
                <a:gd name="T21" fmla="*/ 152 h 436"/>
                <a:gd name="T22" fmla="*/ 395 w 447"/>
                <a:gd name="T23" fmla="*/ 104 h 436"/>
                <a:gd name="T24" fmla="*/ 423 w 447"/>
                <a:gd name="T25" fmla="*/ 54 h 436"/>
                <a:gd name="T26" fmla="*/ 447 w 447"/>
                <a:gd name="T2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7" h="436">
                  <a:moveTo>
                    <a:pt x="447" y="0"/>
                  </a:moveTo>
                  <a:lnTo>
                    <a:pt x="447" y="436"/>
                  </a:lnTo>
                  <a:lnTo>
                    <a:pt x="0" y="436"/>
                  </a:lnTo>
                  <a:lnTo>
                    <a:pt x="54" y="412"/>
                  </a:lnTo>
                  <a:lnTo>
                    <a:pt x="106" y="386"/>
                  </a:lnTo>
                  <a:lnTo>
                    <a:pt x="156" y="355"/>
                  </a:lnTo>
                  <a:lnTo>
                    <a:pt x="203" y="321"/>
                  </a:lnTo>
                  <a:lnTo>
                    <a:pt x="248" y="284"/>
                  </a:lnTo>
                  <a:lnTo>
                    <a:pt x="290" y="243"/>
                  </a:lnTo>
                  <a:lnTo>
                    <a:pt x="329" y="199"/>
                  </a:lnTo>
                  <a:lnTo>
                    <a:pt x="364" y="152"/>
                  </a:lnTo>
                  <a:lnTo>
                    <a:pt x="395" y="104"/>
                  </a:lnTo>
                  <a:lnTo>
                    <a:pt x="423" y="54"/>
                  </a:lnTo>
                  <a:lnTo>
                    <a:pt x="447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0601" name="Freeform 41" descr="60%"/>
            <p:cNvSpPr>
              <a:spLocks/>
            </p:cNvSpPr>
            <p:nvPr/>
          </p:nvSpPr>
          <p:spPr bwMode="auto">
            <a:xfrm>
              <a:off x="1484" y="3162"/>
              <a:ext cx="715" cy="498"/>
            </a:xfrm>
            <a:custGeom>
              <a:avLst/>
              <a:gdLst>
                <a:gd name="T0" fmla="*/ 0 w 424"/>
                <a:gd name="T1" fmla="*/ 0 h 414"/>
                <a:gd name="T2" fmla="*/ 0 w 424"/>
                <a:gd name="T3" fmla="*/ 414 h 414"/>
                <a:gd name="T4" fmla="*/ 424 w 424"/>
                <a:gd name="T5" fmla="*/ 414 h 414"/>
                <a:gd name="T6" fmla="*/ 372 w 424"/>
                <a:gd name="T7" fmla="*/ 392 h 414"/>
                <a:gd name="T8" fmla="*/ 323 w 424"/>
                <a:gd name="T9" fmla="*/ 366 h 414"/>
                <a:gd name="T10" fmla="*/ 276 w 424"/>
                <a:gd name="T11" fmla="*/ 337 h 414"/>
                <a:gd name="T12" fmla="*/ 230 w 424"/>
                <a:gd name="T13" fmla="*/ 304 h 414"/>
                <a:gd name="T14" fmla="*/ 188 w 424"/>
                <a:gd name="T15" fmla="*/ 268 h 414"/>
                <a:gd name="T16" fmla="*/ 148 w 424"/>
                <a:gd name="T17" fmla="*/ 230 h 414"/>
                <a:gd name="T18" fmla="*/ 112 w 424"/>
                <a:gd name="T19" fmla="*/ 188 h 414"/>
                <a:gd name="T20" fmla="*/ 78 w 424"/>
                <a:gd name="T21" fmla="*/ 145 h 414"/>
                <a:gd name="T22" fmla="*/ 48 w 424"/>
                <a:gd name="T23" fmla="*/ 99 h 414"/>
                <a:gd name="T24" fmla="*/ 22 w 424"/>
                <a:gd name="T25" fmla="*/ 50 h 414"/>
                <a:gd name="T26" fmla="*/ 0 w 424"/>
                <a:gd name="T2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414">
                  <a:moveTo>
                    <a:pt x="0" y="0"/>
                  </a:moveTo>
                  <a:lnTo>
                    <a:pt x="0" y="414"/>
                  </a:lnTo>
                  <a:lnTo>
                    <a:pt x="424" y="414"/>
                  </a:lnTo>
                  <a:lnTo>
                    <a:pt x="372" y="392"/>
                  </a:lnTo>
                  <a:lnTo>
                    <a:pt x="323" y="366"/>
                  </a:lnTo>
                  <a:lnTo>
                    <a:pt x="276" y="337"/>
                  </a:lnTo>
                  <a:lnTo>
                    <a:pt x="230" y="304"/>
                  </a:lnTo>
                  <a:lnTo>
                    <a:pt x="188" y="268"/>
                  </a:lnTo>
                  <a:lnTo>
                    <a:pt x="148" y="230"/>
                  </a:lnTo>
                  <a:lnTo>
                    <a:pt x="112" y="188"/>
                  </a:lnTo>
                  <a:lnTo>
                    <a:pt x="78" y="145"/>
                  </a:lnTo>
                  <a:lnTo>
                    <a:pt x="48" y="99"/>
                  </a:lnTo>
                  <a:lnTo>
                    <a:pt x="22" y="50"/>
                  </a:lnTo>
                  <a:lnTo>
                    <a:pt x="0" y="0"/>
                  </a:lnTo>
                  <a:close/>
                </a:path>
              </a:pathLst>
            </a:custGeom>
            <a:pattFill prst="pct60">
              <a:fgClr>
                <a:schemeClr val="hlink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0602" name="Rectangle 42"/>
            <p:cNvSpPr>
              <a:spLocks noChangeArrowheads="1"/>
            </p:cNvSpPr>
            <p:nvPr/>
          </p:nvSpPr>
          <p:spPr bwMode="auto">
            <a:xfrm>
              <a:off x="1765" y="3126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  <p:sp>
          <p:nvSpPr>
            <p:cNvPr id="1090603" name="Rectangle 43"/>
            <p:cNvSpPr>
              <a:spLocks noChangeArrowheads="1"/>
            </p:cNvSpPr>
            <p:nvPr/>
          </p:nvSpPr>
          <p:spPr bwMode="auto">
            <a:xfrm>
              <a:off x="456" y="2773"/>
              <a:ext cx="37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1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1400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14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90604" name="Rectangle 44"/>
            <p:cNvSpPr>
              <a:spLocks noChangeArrowheads="1"/>
            </p:cNvSpPr>
            <p:nvPr/>
          </p:nvSpPr>
          <p:spPr bwMode="auto">
            <a:xfrm>
              <a:off x="1474" y="2789"/>
              <a:ext cx="43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拒绝 </a:t>
              </a: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</a:t>
              </a:r>
              <a:r>
                <a:rPr lang="en-US" altLang="zh-CN" sz="1600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endPara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90605" name="Rectangle 45"/>
            <p:cNvSpPr>
              <a:spLocks noChangeArrowheads="1"/>
            </p:cNvSpPr>
            <p:nvPr/>
          </p:nvSpPr>
          <p:spPr bwMode="auto">
            <a:xfrm>
              <a:off x="467" y="3137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.025</a:t>
              </a:r>
            </a:p>
          </p:txBody>
        </p:sp>
        <p:grpSp>
          <p:nvGrpSpPr>
            <p:cNvPr id="1090606" name="Group 46"/>
            <p:cNvGrpSpPr>
              <a:grpSpLocks/>
            </p:cNvGrpSpPr>
            <p:nvPr/>
          </p:nvGrpSpPr>
          <p:grpSpPr bwMode="auto">
            <a:xfrm>
              <a:off x="541" y="2670"/>
              <a:ext cx="1859" cy="970"/>
              <a:chOff x="1646" y="1278"/>
              <a:chExt cx="3064" cy="1472"/>
            </a:xfrm>
          </p:grpSpPr>
          <p:sp>
            <p:nvSpPr>
              <p:cNvPr id="1090607" name="Freeform 47"/>
              <p:cNvSpPr>
                <a:spLocks/>
              </p:cNvSpPr>
              <p:nvPr/>
            </p:nvSpPr>
            <p:spPr bwMode="auto">
              <a:xfrm>
                <a:off x="2259" y="1278"/>
                <a:ext cx="2451" cy="1472"/>
              </a:xfrm>
              <a:custGeom>
                <a:avLst/>
                <a:gdLst>
                  <a:gd name="T0" fmla="*/ 2451 w 2451"/>
                  <a:gd name="T1" fmla="*/ 1472 h 1472"/>
                  <a:gd name="T2" fmla="*/ 2194 w 2451"/>
                  <a:gd name="T3" fmla="*/ 1454 h 1472"/>
                  <a:gd name="T4" fmla="*/ 2065 w 2451"/>
                  <a:gd name="T5" fmla="*/ 1437 h 1472"/>
                  <a:gd name="T6" fmla="*/ 1937 w 2451"/>
                  <a:gd name="T7" fmla="*/ 1413 h 1472"/>
                  <a:gd name="T8" fmla="*/ 1808 w 2451"/>
                  <a:gd name="T9" fmla="*/ 1380 h 1472"/>
                  <a:gd name="T10" fmla="*/ 1677 w 2451"/>
                  <a:gd name="T11" fmla="*/ 1335 h 1472"/>
                  <a:gd name="T12" fmla="*/ 1548 w 2451"/>
                  <a:gd name="T13" fmla="*/ 1274 h 1472"/>
                  <a:gd name="T14" fmla="*/ 1291 w 2451"/>
                  <a:gd name="T15" fmla="*/ 1103 h 1472"/>
                  <a:gd name="T16" fmla="*/ 1034 w 2451"/>
                  <a:gd name="T17" fmla="*/ 863 h 1472"/>
                  <a:gd name="T18" fmla="*/ 774 w 2451"/>
                  <a:gd name="T19" fmla="*/ 575 h 1472"/>
                  <a:gd name="T20" fmla="*/ 646 w 2451"/>
                  <a:gd name="T21" fmla="*/ 428 h 1472"/>
                  <a:gd name="T22" fmla="*/ 517 w 2451"/>
                  <a:gd name="T23" fmla="*/ 290 h 1472"/>
                  <a:gd name="T24" fmla="*/ 388 w 2451"/>
                  <a:gd name="T25" fmla="*/ 172 h 1472"/>
                  <a:gd name="T26" fmla="*/ 260 w 2451"/>
                  <a:gd name="T27" fmla="*/ 80 h 1472"/>
                  <a:gd name="T28" fmla="*/ 131 w 2451"/>
                  <a:gd name="T29" fmla="*/ 21 h 1472"/>
                  <a:gd name="T30" fmla="*/ 0 w 2451"/>
                  <a:gd name="T31" fmla="*/ 0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1" h="1472">
                    <a:moveTo>
                      <a:pt x="2451" y="1472"/>
                    </a:moveTo>
                    <a:lnTo>
                      <a:pt x="2194" y="1454"/>
                    </a:lnTo>
                    <a:lnTo>
                      <a:pt x="2065" y="1437"/>
                    </a:lnTo>
                    <a:lnTo>
                      <a:pt x="1937" y="1413"/>
                    </a:lnTo>
                    <a:lnTo>
                      <a:pt x="1808" y="1380"/>
                    </a:lnTo>
                    <a:lnTo>
                      <a:pt x="1677" y="1335"/>
                    </a:lnTo>
                    <a:lnTo>
                      <a:pt x="1548" y="1274"/>
                    </a:lnTo>
                    <a:lnTo>
                      <a:pt x="1291" y="1103"/>
                    </a:lnTo>
                    <a:lnTo>
                      <a:pt x="1034" y="863"/>
                    </a:lnTo>
                    <a:lnTo>
                      <a:pt x="774" y="575"/>
                    </a:lnTo>
                    <a:lnTo>
                      <a:pt x="646" y="428"/>
                    </a:lnTo>
                    <a:lnTo>
                      <a:pt x="517" y="290"/>
                    </a:lnTo>
                    <a:lnTo>
                      <a:pt x="388" y="172"/>
                    </a:lnTo>
                    <a:lnTo>
                      <a:pt x="260" y="80"/>
                    </a:lnTo>
                    <a:lnTo>
                      <a:pt x="131" y="2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0608" name="Freeform 48"/>
              <p:cNvSpPr>
                <a:spLocks/>
              </p:cNvSpPr>
              <p:nvPr/>
            </p:nvSpPr>
            <p:spPr bwMode="auto">
              <a:xfrm>
                <a:off x="1646" y="1278"/>
                <a:ext cx="613" cy="1472"/>
              </a:xfrm>
              <a:custGeom>
                <a:avLst/>
                <a:gdLst>
                  <a:gd name="T0" fmla="*/ 0 w 613"/>
                  <a:gd name="T1" fmla="*/ 1472 h 1472"/>
                  <a:gd name="T2" fmla="*/ 66 w 613"/>
                  <a:gd name="T3" fmla="*/ 1454 h 1472"/>
                  <a:gd name="T4" fmla="*/ 98 w 613"/>
                  <a:gd name="T5" fmla="*/ 1437 h 1472"/>
                  <a:gd name="T6" fmla="*/ 131 w 613"/>
                  <a:gd name="T7" fmla="*/ 1413 h 1472"/>
                  <a:gd name="T8" fmla="*/ 162 w 613"/>
                  <a:gd name="T9" fmla="*/ 1380 h 1472"/>
                  <a:gd name="T10" fmla="*/ 194 w 613"/>
                  <a:gd name="T11" fmla="*/ 1335 h 1472"/>
                  <a:gd name="T12" fmla="*/ 227 w 613"/>
                  <a:gd name="T13" fmla="*/ 1274 h 1472"/>
                  <a:gd name="T14" fmla="*/ 292 w 613"/>
                  <a:gd name="T15" fmla="*/ 1103 h 1472"/>
                  <a:gd name="T16" fmla="*/ 356 w 613"/>
                  <a:gd name="T17" fmla="*/ 863 h 1472"/>
                  <a:gd name="T18" fmla="*/ 421 w 613"/>
                  <a:gd name="T19" fmla="*/ 575 h 1472"/>
                  <a:gd name="T20" fmla="*/ 452 w 613"/>
                  <a:gd name="T21" fmla="*/ 428 h 1472"/>
                  <a:gd name="T22" fmla="*/ 484 w 613"/>
                  <a:gd name="T23" fmla="*/ 290 h 1472"/>
                  <a:gd name="T24" fmla="*/ 517 w 613"/>
                  <a:gd name="T25" fmla="*/ 172 h 1472"/>
                  <a:gd name="T26" fmla="*/ 550 w 613"/>
                  <a:gd name="T27" fmla="*/ 80 h 1472"/>
                  <a:gd name="T28" fmla="*/ 582 w 613"/>
                  <a:gd name="T29" fmla="*/ 21 h 1472"/>
                  <a:gd name="T30" fmla="*/ 613 w 613"/>
                  <a:gd name="T31" fmla="*/ 0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3" h="1472">
                    <a:moveTo>
                      <a:pt x="0" y="1472"/>
                    </a:moveTo>
                    <a:lnTo>
                      <a:pt x="66" y="1454"/>
                    </a:lnTo>
                    <a:lnTo>
                      <a:pt x="98" y="1437"/>
                    </a:lnTo>
                    <a:lnTo>
                      <a:pt x="131" y="1413"/>
                    </a:lnTo>
                    <a:lnTo>
                      <a:pt x="162" y="1380"/>
                    </a:lnTo>
                    <a:lnTo>
                      <a:pt x="194" y="1335"/>
                    </a:lnTo>
                    <a:lnTo>
                      <a:pt x="227" y="1274"/>
                    </a:lnTo>
                    <a:lnTo>
                      <a:pt x="292" y="1103"/>
                    </a:lnTo>
                    <a:lnTo>
                      <a:pt x="356" y="863"/>
                    </a:lnTo>
                    <a:lnTo>
                      <a:pt x="421" y="575"/>
                    </a:lnTo>
                    <a:lnTo>
                      <a:pt x="452" y="428"/>
                    </a:lnTo>
                    <a:lnTo>
                      <a:pt x="484" y="290"/>
                    </a:lnTo>
                    <a:lnTo>
                      <a:pt x="517" y="172"/>
                    </a:lnTo>
                    <a:lnTo>
                      <a:pt x="550" y="80"/>
                    </a:lnTo>
                    <a:lnTo>
                      <a:pt x="582" y="21"/>
                    </a:lnTo>
                    <a:lnTo>
                      <a:pt x="613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90609" name="Freeform 49"/>
            <p:cNvSpPr>
              <a:spLocks/>
            </p:cNvSpPr>
            <p:nvPr/>
          </p:nvSpPr>
          <p:spPr bwMode="auto">
            <a:xfrm>
              <a:off x="675" y="3303"/>
              <a:ext cx="109" cy="250"/>
            </a:xfrm>
            <a:custGeom>
              <a:avLst/>
              <a:gdLst>
                <a:gd name="T0" fmla="*/ 0 w 110"/>
                <a:gd name="T1" fmla="*/ 0 h 238"/>
                <a:gd name="T2" fmla="*/ 19 w 110"/>
                <a:gd name="T3" fmla="*/ 1 h 238"/>
                <a:gd name="T4" fmla="*/ 37 w 110"/>
                <a:gd name="T5" fmla="*/ 5 h 238"/>
                <a:gd name="T6" fmla="*/ 52 w 110"/>
                <a:gd name="T7" fmla="*/ 14 h 238"/>
                <a:gd name="T8" fmla="*/ 67 w 110"/>
                <a:gd name="T9" fmla="*/ 25 h 238"/>
                <a:gd name="T10" fmla="*/ 78 w 110"/>
                <a:gd name="T11" fmla="*/ 39 h 238"/>
                <a:gd name="T12" fmla="*/ 86 w 110"/>
                <a:gd name="T13" fmla="*/ 55 h 238"/>
                <a:gd name="T14" fmla="*/ 90 w 110"/>
                <a:gd name="T15" fmla="*/ 73 h 238"/>
                <a:gd name="T16" fmla="*/ 90 w 110"/>
                <a:gd name="T17" fmla="*/ 90 h 238"/>
                <a:gd name="T18" fmla="*/ 86 w 110"/>
                <a:gd name="T19" fmla="*/ 108 h 238"/>
                <a:gd name="T20" fmla="*/ 78 w 110"/>
                <a:gd name="T21" fmla="*/ 124 h 238"/>
                <a:gd name="T22" fmla="*/ 70 w 110"/>
                <a:gd name="T23" fmla="*/ 140 h 238"/>
                <a:gd name="T24" fmla="*/ 67 w 110"/>
                <a:gd name="T25" fmla="*/ 157 h 238"/>
                <a:gd name="T26" fmla="*/ 67 w 110"/>
                <a:gd name="T27" fmla="*/ 175 h 238"/>
                <a:gd name="T28" fmla="*/ 70 w 110"/>
                <a:gd name="T29" fmla="*/ 192 h 238"/>
                <a:gd name="T30" fmla="*/ 79 w 110"/>
                <a:gd name="T31" fmla="*/ 209 h 238"/>
                <a:gd name="T32" fmla="*/ 90 w 110"/>
                <a:gd name="T33" fmla="*/ 222 h 238"/>
                <a:gd name="T34" fmla="*/ 103 w 110"/>
                <a:gd name="T35" fmla="*/ 234 h 238"/>
                <a:gd name="T36" fmla="*/ 110 w 110"/>
                <a:gd name="T3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38">
                  <a:moveTo>
                    <a:pt x="0" y="0"/>
                  </a:moveTo>
                  <a:lnTo>
                    <a:pt x="19" y="1"/>
                  </a:lnTo>
                  <a:lnTo>
                    <a:pt x="37" y="5"/>
                  </a:lnTo>
                  <a:lnTo>
                    <a:pt x="52" y="14"/>
                  </a:lnTo>
                  <a:lnTo>
                    <a:pt x="67" y="25"/>
                  </a:lnTo>
                  <a:lnTo>
                    <a:pt x="78" y="39"/>
                  </a:lnTo>
                  <a:lnTo>
                    <a:pt x="86" y="55"/>
                  </a:lnTo>
                  <a:lnTo>
                    <a:pt x="90" y="73"/>
                  </a:lnTo>
                  <a:lnTo>
                    <a:pt x="90" y="90"/>
                  </a:lnTo>
                  <a:lnTo>
                    <a:pt x="86" y="108"/>
                  </a:lnTo>
                  <a:lnTo>
                    <a:pt x="78" y="124"/>
                  </a:lnTo>
                  <a:lnTo>
                    <a:pt x="70" y="140"/>
                  </a:lnTo>
                  <a:lnTo>
                    <a:pt x="67" y="157"/>
                  </a:lnTo>
                  <a:lnTo>
                    <a:pt x="67" y="175"/>
                  </a:lnTo>
                  <a:lnTo>
                    <a:pt x="70" y="192"/>
                  </a:lnTo>
                  <a:lnTo>
                    <a:pt x="79" y="209"/>
                  </a:lnTo>
                  <a:lnTo>
                    <a:pt x="90" y="222"/>
                  </a:lnTo>
                  <a:lnTo>
                    <a:pt x="103" y="234"/>
                  </a:lnTo>
                  <a:lnTo>
                    <a:pt x="110" y="23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0610" name="Freeform 50"/>
            <p:cNvSpPr>
              <a:spLocks/>
            </p:cNvSpPr>
            <p:nvPr/>
          </p:nvSpPr>
          <p:spPr bwMode="auto">
            <a:xfrm>
              <a:off x="1676" y="3281"/>
              <a:ext cx="239" cy="215"/>
            </a:xfrm>
            <a:custGeom>
              <a:avLst/>
              <a:gdLst>
                <a:gd name="T0" fmla="*/ 294 w 294"/>
                <a:gd name="T1" fmla="*/ 0 h 188"/>
                <a:gd name="T2" fmla="*/ 291 w 294"/>
                <a:gd name="T3" fmla="*/ 23 h 188"/>
                <a:gd name="T4" fmla="*/ 283 w 294"/>
                <a:gd name="T5" fmla="*/ 46 h 188"/>
                <a:gd name="T6" fmla="*/ 271 w 294"/>
                <a:gd name="T7" fmla="*/ 66 h 188"/>
                <a:gd name="T8" fmla="*/ 255 w 294"/>
                <a:gd name="T9" fmla="*/ 84 h 188"/>
                <a:gd name="T10" fmla="*/ 236 w 294"/>
                <a:gd name="T11" fmla="*/ 99 h 188"/>
                <a:gd name="T12" fmla="*/ 214 w 294"/>
                <a:gd name="T13" fmla="*/ 110 h 188"/>
                <a:gd name="T14" fmla="*/ 190 w 294"/>
                <a:gd name="T15" fmla="*/ 117 h 188"/>
                <a:gd name="T16" fmla="*/ 166 w 294"/>
                <a:gd name="T17" fmla="*/ 118 h 188"/>
                <a:gd name="T18" fmla="*/ 142 w 294"/>
                <a:gd name="T19" fmla="*/ 116 h 188"/>
                <a:gd name="T20" fmla="*/ 117 w 294"/>
                <a:gd name="T21" fmla="*/ 113 h 188"/>
                <a:gd name="T22" fmla="*/ 92 w 294"/>
                <a:gd name="T23" fmla="*/ 116 h 188"/>
                <a:gd name="T24" fmla="*/ 70 w 294"/>
                <a:gd name="T25" fmla="*/ 123 h 188"/>
                <a:gd name="T26" fmla="*/ 47 w 294"/>
                <a:gd name="T27" fmla="*/ 133 h 188"/>
                <a:gd name="T28" fmla="*/ 27 w 294"/>
                <a:gd name="T29" fmla="*/ 147 h 188"/>
                <a:gd name="T30" fmla="*/ 12 w 294"/>
                <a:gd name="T31" fmla="*/ 166 h 188"/>
                <a:gd name="T32" fmla="*/ 0 w 294"/>
                <a:gd name="T33" fmla="*/ 186 h 188"/>
                <a:gd name="T34" fmla="*/ 0 w 294"/>
                <a:gd name="T3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4" h="188">
                  <a:moveTo>
                    <a:pt x="294" y="0"/>
                  </a:moveTo>
                  <a:lnTo>
                    <a:pt x="291" y="23"/>
                  </a:lnTo>
                  <a:lnTo>
                    <a:pt x="283" y="46"/>
                  </a:lnTo>
                  <a:lnTo>
                    <a:pt x="271" y="66"/>
                  </a:lnTo>
                  <a:lnTo>
                    <a:pt x="255" y="84"/>
                  </a:lnTo>
                  <a:lnTo>
                    <a:pt x="236" y="99"/>
                  </a:lnTo>
                  <a:lnTo>
                    <a:pt x="214" y="110"/>
                  </a:lnTo>
                  <a:lnTo>
                    <a:pt x="190" y="117"/>
                  </a:lnTo>
                  <a:lnTo>
                    <a:pt x="166" y="118"/>
                  </a:lnTo>
                  <a:lnTo>
                    <a:pt x="142" y="116"/>
                  </a:lnTo>
                  <a:lnTo>
                    <a:pt x="117" y="113"/>
                  </a:lnTo>
                  <a:lnTo>
                    <a:pt x="92" y="116"/>
                  </a:lnTo>
                  <a:lnTo>
                    <a:pt x="70" y="123"/>
                  </a:lnTo>
                  <a:lnTo>
                    <a:pt x="47" y="133"/>
                  </a:lnTo>
                  <a:lnTo>
                    <a:pt x="27" y="147"/>
                  </a:lnTo>
                  <a:lnTo>
                    <a:pt x="12" y="166"/>
                  </a:lnTo>
                  <a:lnTo>
                    <a:pt x="0" y="186"/>
                  </a:lnTo>
                  <a:lnTo>
                    <a:pt x="0" y="188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0611" name="Rectangle 51"/>
            <p:cNvSpPr>
              <a:spLocks noChangeArrowheads="1"/>
            </p:cNvSpPr>
            <p:nvPr/>
          </p:nvSpPr>
          <p:spPr bwMode="auto">
            <a:xfrm>
              <a:off x="1407" y="3714"/>
              <a:ext cx="64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</a:t>
              </a:r>
              <a:r>
                <a:rPr lang="en-US" altLang="zh-CN" sz="1600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0.025 </a:t>
              </a: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=2.62</a:t>
              </a:r>
            </a:p>
          </p:txBody>
        </p:sp>
        <p:sp>
          <p:nvSpPr>
            <p:cNvPr id="1090612" name="Freeform 52"/>
            <p:cNvSpPr>
              <a:spLocks/>
            </p:cNvSpPr>
            <p:nvPr/>
          </p:nvSpPr>
          <p:spPr bwMode="auto">
            <a:xfrm>
              <a:off x="551" y="2951"/>
              <a:ext cx="278" cy="688"/>
            </a:xfrm>
            <a:custGeom>
              <a:avLst/>
              <a:gdLst>
                <a:gd name="T0" fmla="*/ 0 w 251"/>
                <a:gd name="T1" fmla="*/ 0 h 995"/>
                <a:gd name="T2" fmla="*/ 251 w 251"/>
                <a:gd name="T3" fmla="*/ 0 h 995"/>
                <a:gd name="T4" fmla="*/ 251 w 251"/>
                <a:gd name="T5" fmla="*/ 497 h 995"/>
                <a:gd name="T6" fmla="*/ 251 w 251"/>
                <a:gd name="T7" fmla="*/ 995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995">
                  <a:moveTo>
                    <a:pt x="0" y="0"/>
                  </a:moveTo>
                  <a:lnTo>
                    <a:pt x="251" y="0"/>
                  </a:lnTo>
                  <a:lnTo>
                    <a:pt x="251" y="497"/>
                  </a:lnTo>
                  <a:lnTo>
                    <a:pt x="251" y="995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0613" name="Freeform 53"/>
            <p:cNvSpPr>
              <a:spLocks/>
            </p:cNvSpPr>
            <p:nvPr/>
          </p:nvSpPr>
          <p:spPr bwMode="auto">
            <a:xfrm>
              <a:off x="1466" y="2984"/>
              <a:ext cx="154" cy="667"/>
            </a:xfrm>
            <a:custGeom>
              <a:avLst/>
              <a:gdLst>
                <a:gd name="T0" fmla="*/ 0 w 253"/>
                <a:gd name="T1" fmla="*/ 1013 h 1013"/>
                <a:gd name="T2" fmla="*/ 0 w 253"/>
                <a:gd name="T3" fmla="*/ 507 h 1013"/>
                <a:gd name="T4" fmla="*/ 0 w 253"/>
                <a:gd name="T5" fmla="*/ 0 h 1013"/>
                <a:gd name="T6" fmla="*/ 253 w 253"/>
                <a:gd name="T7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1013">
                  <a:moveTo>
                    <a:pt x="0" y="101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253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0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90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90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90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90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90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0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90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3" grpId="0" build="p" autoUpdateAnimBg="0"/>
      <p:bldP spid="1090564" grpId="0" build="p" autoUpdateAnimBg="0"/>
      <p:bldP spid="1090565" grpId="0" build="p" autoUpdateAnimBg="0"/>
      <p:bldP spid="1090566" grpId="0" build="p" autoUpdateAnimBg="0"/>
      <p:bldP spid="1090567" grpId="0" build="p" autoUpdateAnimBg="0"/>
      <p:bldP spid="1090568" grpId="0" build="p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本章小节</a:t>
            </a:r>
            <a:endParaRPr lang="zh-CN" altLang="en-US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09750"/>
            <a:ext cx="8001000" cy="4286250"/>
          </a:xfrm>
          <a:noFill/>
          <a:ln/>
        </p:spPr>
        <p:txBody>
          <a:bodyPr/>
          <a:lstStyle/>
          <a:p>
            <a:pPr marL="609600" indent="-609600">
              <a:spcBef>
                <a:spcPct val="40000"/>
              </a:spcBef>
            </a:pPr>
            <a:r>
              <a:rPr lang="en-US" altLang="zh-CN" b="1"/>
              <a:t>1.	</a:t>
            </a:r>
            <a:r>
              <a:rPr lang="zh-CN" altLang="en-US" b="1"/>
              <a:t>假设检验的概念和类型 </a:t>
            </a:r>
          </a:p>
          <a:p>
            <a:pPr marL="609600" indent="-609600">
              <a:spcBef>
                <a:spcPct val="40000"/>
              </a:spcBef>
            </a:pPr>
            <a:r>
              <a:rPr lang="en-US" altLang="zh-CN" b="1"/>
              <a:t>2.	</a:t>
            </a:r>
            <a:r>
              <a:rPr lang="zh-CN" altLang="en-US" b="1"/>
              <a:t>假设检验的过程</a:t>
            </a:r>
          </a:p>
          <a:p>
            <a:pPr marL="609600" indent="-609600">
              <a:spcBef>
                <a:spcPct val="40000"/>
              </a:spcBef>
              <a:buFontTx/>
              <a:buAutoNum type="arabicPeriod" startAt="3"/>
            </a:pPr>
            <a:r>
              <a:rPr lang="zh-CN" altLang="en-US" b="1"/>
              <a:t>基于一个样本的假设检验问题</a:t>
            </a:r>
          </a:p>
          <a:p>
            <a:pPr marL="609600" indent="-609600">
              <a:spcBef>
                <a:spcPct val="40000"/>
              </a:spcBef>
            </a:pPr>
            <a:r>
              <a:rPr lang="en-US" altLang="zh-CN" b="1"/>
              <a:t>4.	</a:t>
            </a:r>
            <a:r>
              <a:rPr lang="zh-CN" altLang="en-US" b="1"/>
              <a:t>基于两个样本的假设检验问题</a:t>
            </a:r>
          </a:p>
          <a:p>
            <a:pPr marL="609600" indent="-609600">
              <a:spcBef>
                <a:spcPct val="40000"/>
              </a:spcBef>
            </a:pPr>
            <a:r>
              <a:rPr lang="en-US" altLang="zh-CN" b="1"/>
              <a:t>5.	</a:t>
            </a:r>
            <a:r>
              <a:rPr lang="zh-CN" altLang="en-US" b="1"/>
              <a:t>利用</a:t>
            </a:r>
            <a:r>
              <a:rPr lang="en-US" altLang="zh-CN" b="1" i="1"/>
              <a:t>p</a:t>
            </a:r>
            <a:r>
              <a:rPr lang="en-US" altLang="zh-CN" b="1"/>
              <a:t> - </a:t>
            </a:r>
            <a:r>
              <a:rPr lang="zh-CN" altLang="en-US" b="1"/>
              <a:t>值进行检验</a:t>
            </a:r>
          </a:p>
        </p:txBody>
      </p:sp>
    </p:spTree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ChangeArrowheads="1"/>
          </p:cNvSpPr>
          <p:nvPr/>
        </p:nvSpPr>
        <p:spPr bwMode="auto">
          <a:xfrm>
            <a:off x="2133600" y="685800"/>
            <a:ext cx="548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>
              <a:spcBef>
                <a:spcPct val="0"/>
              </a:spcBef>
            </a:pPr>
            <a:r>
              <a:rPr lang="zh-CN" altLang="en-US" sz="6000" b="1">
                <a:effectLst/>
                <a:latin typeface="Book Antiqua" panose="02040602050305030304" pitchFamily="18" charset="0"/>
              </a:rPr>
              <a:t>结    束</a:t>
            </a:r>
          </a:p>
        </p:txBody>
      </p:sp>
      <p:graphicFrame>
        <p:nvGraphicFramePr>
          <p:cNvPr id="603139" name="Object 3"/>
          <p:cNvGraphicFramePr>
            <a:graphicFrameLocks noChangeAspect="1"/>
          </p:cNvGraphicFramePr>
          <p:nvPr/>
        </p:nvGraphicFramePr>
        <p:xfrm>
          <a:off x="2971800" y="1379538"/>
          <a:ext cx="3848100" cy="54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42" name="剪辑" r:id="rId5" imgW="3848040" imgH="5478120" progId="MS_ClipArt_Gallery.2">
                  <p:embed/>
                </p:oleObj>
              </mc:Choice>
              <mc:Fallback>
                <p:oleObj name="剪辑" r:id="rId5" imgW="3848040" imgH="547812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379538"/>
                        <a:ext cx="3848100" cy="547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03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03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4000"/>
              <a:t>提出原假设和备择假设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062913" cy="4479925"/>
          </a:xfrm>
          <a:noFill/>
          <a:ln/>
        </p:spPr>
        <p:txBody>
          <a:bodyPr/>
          <a:lstStyle/>
          <a:p>
            <a:pPr marL="609600" indent="-609600"/>
            <a:r>
              <a:rPr lang="en-US" altLang="zh-CN">
                <a:solidFill>
                  <a:schemeClr val="accent2"/>
                </a:solidFill>
                <a:sym typeface="Wingdings 3" panose="05040102010807070707" pitchFamily="18" charset="2"/>
              </a:rPr>
              <a:t> </a:t>
            </a:r>
            <a:r>
              <a:rPr lang="zh-CN" altLang="en-US" b="1">
                <a:solidFill>
                  <a:srgbClr val="FFFF99"/>
                </a:solidFill>
              </a:rPr>
              <a:t>什么是原假设？</a:t>
            </a:r>
            <a:r>
              <a:rPr lang="en-US" altLang="zh-CN" b="1">
                <a:solidFill>
                  <a:srgbClr val="FFFF99"/>
                </a:solidFill>
              </a:rPr>
              <a:t>(null hypothesis)</a:t>
            </a:r>
          </a:p>
          <a:p>
            <a:pPr marL="609600" indent="-609600">
              <a:buFontTx/>
              <a:buAutoNum type="arabicPeriod"/>
            </a:pPr>
            <a:r>
              <a:rPr lang="zh-CN" altLang="en-US"/>
              <a:t>待检验的假设，又称“</a:t>
            </a:r>
            <a:r>
              <a:rPr lang="en-US" altLang="zh-CN"/>
              <a:t>0</a:t>
            </a:r>
            <a:r>
              <a:rPr lang="zh-CN" altLang="en-US"/>
              <a:t>假设”</a:t>
            </a:r>
          </a:p>
          <a:p>
            <a:pPr marL="609600" indent="-609600">
              <a:buFontTx/>
              <a:buAutoNum type="arabicPeriod"/>
            </a:pPr>
            <a:r>
              <a:rPr lang="zh-CN" altLang="en-US"/>
              <a:t>研</a:t>
            </a:r>
            <a:r>
              <a:rPr lang="zh-CN" altLang="en-US">
                <a:latin typeface="Times New Roman" panose="02020603050405020304" pitchFamily="18" charset="0"/>
              </a:rPr>
              <a:t>究者想收集证据予以反对的假设</a:t>
            </a:r>
          </a:p>
          <a:p>
            <a:pPr marL="609600" indent="-609600"/>
            <a:r>
              <a:rPr lang="en-US" altLang="zh-CN"/>
              <a:t>3.	</a:t>
            </a:r>
            <a:r>
              <a:rPr lang="zh-CN" altLang="en-US"/>
              <a:t>总是有等号 </a:t>
            </a:r>
            <a:r>
              <a:rPr lang="zh-CN" altLang="en-US" b="1">
                <a:solidFill>
                  <a:srgbClr val="FCFEB9"/>
                </a:solidFill>
                <a:latin typeface="Symbol" panose="05050102010706020507" pitchFamily="18" charset="2"/>
              </a:rPr>
              <a:t></a:t>
            </a:r>
            <a:r>
              <a:rPr lang="en-US" altLang="zh-CN"/>
              <a:t>, </a:t>
            </a:r>
            <a:r>
              <a:rPr lang="en-US" altLang="zh-CN" b="1">
                <a:solidFill>
                  <a:srgbClr val="FCFEB9"/>
                </a:solidFill>
                <a:latin typeface="Symbol" panose="05050102010706020507" pitchFamily="18" charset="2"/>
              </a:rPr>
              <a:t> </a:t>
            </a:r>
            <a:r>
              <a:rPr lang="zh-CN" altLang="en-US"/>
              <a:t>或</a:t>
            </a:r>
            <a:r>
              <a:rPr lang="zh-CN" altLang="en-US" b="1">
                <a:latin typeface="Symbol" panose="05050102010706020507" pitchFamily="18" charset="2"/>
              </a:rPr>
              <a:t></a:t>
            </a:r>
            <a:r>
              <a:rPr lang="zh-CN" altLang="en-US" b="1">
                <a:solidFill>
                  <a:srgbClr val="FCFEB9"/>
                </a:solidFill>
                <a:latin typeface="Symbol" panose="05050102010706020507" pitchFamily="18" charset="2"/>
              </a:rPr>
              <a:t></a:t>
            </a:r>
          </a:p>
          <a:p>
            <a:pPr marL="609600" indent="-609600"/>
            <a:r>
              <a:rPr lang="en-US" altLang="zh-CN"/>
              <a:t>4.	</a:t>
            </a:r>
            <a:r>
              <a:rPr lang="zh-CN" altLang="en-US"/>
              <a:t>表示为 </a:t>
            </a:r>
            <a:r>
              <a:rPr lang="en-US" altLang="zh-CN"/>
              <a:t>H</a:t>
            </a:r>
            <a:r>
              <a:rPr lang="en-US" altLang="zh-CN" baseline="-25000"/>
              <a:t>0</a:t>
            </a:r>
          </a:p>
          <a:p>
            <a:pPr marL="1219200" lvl="1" indent="-533400">
              <a:buSzPct val="80000"/>
            </a:pPr>
            <a:r>
              <a:rPr lang="en-US" altLang="zh-CN"/>
              <a:t>H</a:t>
            </a:r>
            <a:r>
              <a:rPr lang="en-US" altLang="zh-CN" baseline="-25000"/>
              <a:t>0</a:t>
            </a:r>
            <a:r>
              <a:rPr lang="zh-CN" altLang="en-US"/>
              <a:t>：</a:t>
            </a:r>
            <a:r>
              <a:rPr lang="zh-CN" altLang="en-US">
                <a:latin typeface="Symbol" panose="05050102010706020507" pitchFamily="18" charset="2"/>
              </a:rPr>
              <a:t></a:t>
            </a:r>
            <a:r>
              <a:rPr lang="zh-CN" altLang="en-US"/>
              <a:t> </a:t>
            </a:r>
            <a:r>
              <a:rPr lang="zh-CN" altLang="en-US" b="1">
                <a:latin typeface="Symbol" panose="05050102010706020507" pitchFamily="18" charset="2"/>
              </a:rPr>
              <a:t></a:t>
            </a:r>
            <a:r>
              <a:rPr lang="zh-CN" altLang="en-US"/>
              <a:t> 某一数值 </a:t>
            </a:r>
          </a:p>
          <a:p>
            <a:pPr marL="1219200" lvl="1" indent="-533400">
              <a:buSzPct val="80000"/>
            </a:pPr>
            <a:r>
              <a:rPr lang="zh-CN" altLang="en-US"/>
              <a:t>指定为 </a:t>
            </a:r>
            <a:r>
              <a:rPr lang="en-US" altLang="zh-CN"/>
              <a:t>= </a:t>
            </a:r>
            <a:r>
              <a:rPr lang="zh-CN" altLang="en-US"/>
              <a:t>号，即 </a:t>
            </a:r>
            <a:r>
              <a:rPr lang="zh-CN" altLang="en-US" b="1">
                <a:latin typeface="Symbol" panose="05050102010706020507" pitchFamily="18" charset="2"/>
              </a:rPr>
              <a:t> </a:t>
            </a:r>
            <a:r>
              <a:rPr lang="zh-CN" altLang="en-US"/>
              <a:t>或 </a:t>
            </a:r>
            <a:r>
              <a:rPr lang="zh-CN" altLang="en-US" b="1">
                <a:latin typeface="Symbol" panose="05050102010706020507" pitchFamily="18" charset="2"/>
              </a:rPr>
              <a:t></a:t>
            </a:r>
          </a:p>
          <a:p>
            <a:pPr marL="1219200" lvl="1" indent="-533400">
              <a:buSzPct val="80000"/>
            </a:pPr>
            <a:r>
              <a:rPr lang="zh-CN" altLang="en-US"/>
              <a:t>例如</a:t>
            </a:r>
            <a:r>
              <a:rPr lang="en-US" altLang="zh-CN"/>
              <a:t>, H</a:t>
            </a:r>
            <a:r>
              <a:rPr lang="en-US" altLang="zh-CN" baseline="-25000"/>
              <a:t>0</a:t>
            </a:r>
            <a:r>
              <a:rPr lang="zh-CN" altLang="en-US"/>
              <a:t>：</a:t>
            </a:r>
            <a:r>
              <a:rPr lang="zh-CN" altLang="en-US">
                <a:latin typeface="Symbol" panose="05050102010706020507" pitchFamily="18" charset="2"/>
              </a:rPr>
              <a:t></a:t>
            </a:r>
            <a:r>
              <a:rPr lang="zh-CN" altLang="en-US"/>
              <a:t> </a:t>
            </a:r>
            <a:r>
              <a:rPr lang="zh-CN" altLang="en-US" b="1">
                <a:latin typeface="Symbol" panose="05050102010706020507" pitchFamily="18" charset="2"/>
              </a:rPr>
              <a:t></a:t>
            </a:r>
            <a:r>
              <a:rPr lang="zh-CN" altLang="en-US"/>
              <a:t> </a:t>
            </a:r>
            <a:r>
              <a:rPr lang="en-US" altLang="zh-CN"/>
              <a:t>3190</a:t>
            </a:r>
            <a:r>
              <a:rPr lang="zh-CN" altLang="en-US"/>
              <a:t>（克）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733550"/>
            <a:ext cx="8316912" cy="4343400"/>
          </a:xfrm>
          <a:noFill/>
          <a:ln/>
        </p:spPr>
        <p:txBody>
          <a:bodyPr/>
          <a:lstStyle/>
          <a:p>
            <a:pPr marL="609600" indent="-609600">
              <a:spcBef>
                <a:spcPct val="30000"/>
              </a:spcBef>
            </a:pPr>
            <a:r>
              <a:rPr lang="en-US" altLang="zh-CN" sz="3000">
                <a:solidFill>
                  <a:schemeClr val="accent2"/>
                </a:solidFill>
                <a:sym typeface="Wingdings 3" panose="05040102010807070707" pitchFamily="18" charset="2"/>
              </a:rPr>
              <a:t> </a:t>
            </a:r>
            <a:r>
              <a:rPr lang="zh-CN" altLang="en-US" sz="3000" b="1">
                <a:solidFill>
                  <a:srgbClr val="FFFF99"/>
                </a:solidFill>
              </a:rPr>
              <a:t>什么是备择假设？</a:t>
            </a:r>
            <a:r>
              <a:rPr lang="en-US" altLang="zh-CN" sz="3000" b="1">
                <a:solidFill>
                  <a:srgbClr val="FFFF99"/>
                </a:solidFill>
              </a:rPr>
              <a:t>(alternative hypothesis)</a:t>
            </a:r>
          </a:p>
          <a:p>
            <a:pPr marL="609600" indent="-609600">
              <a:spcBef>
                <a:spcPct val="30000"/>
              </a:spcBef>
              <a:buFontTx/>
              <a:buAutoNum type="arabicPeriod"/>
            </a:pPr>
            <a:r>
              <a:rPr lang="zh-CN" altLang="en-US" sz="3000"/>
              <a:t>与原假设对立的假设，也称“研究假设”</a:t>
            </a:r>
          </a:p>
          <a:p>
            <a:pPr marL="609600" indent="-609600">
              <a:spcBef>
                <a:spcPct val="30000"/>
              </a:spcBef>
              <a:buFontTx/>
              <a:buAutoNum type="arabicPeriod"/>
            </a:pPr>
            <a:r>
              <a:rPr lang="zh-CN" altLang="en-US" sz="3000"/>
              <a:t>研究</a:t>
            </a:r>
            <a:r>
              <a:rPr lang="zh-CN" altLang="en-US" sz="3000">
                <a:latin typeface="Symbol" panose="05050102010706020507" pitchFamily="18" charset="2"/>
              </a:rPr>
              <a:t>者想收集证据予以支持的假设</a:t>
            </a:r>
            <a:r>
              <a:rPr lang="zh-CN" altLang="en-US" sz="3000"/>
              <a:t>总是有不等号</a:t>
            </a:r>
            <a:r>
              <a:rPr lang="en-US" altLang="zh-CN" sz="3000"/>
              <a:t>:</a:t>
            </a:r>
            <a:r>
              <a:rPr lang="en-US" altLang="zh-CN" sz="3000" b="1"/>
              <a:t> </a:t>
            </a:r>
            <a:r>
              <a:rPr lang="en-US" altLang="zh-CN" sz="3000" b="1">
                <a:solidFill>
                  <a:srgbClr val="FCFEB9"/>
                </a:solidFill>
                <a:latin typeface="Symbol" panose="05050102010706020507" pitchFamily="18" charset="2"/>
              </a:rPr>
              <a:t></a:t>
            </a:r>
            <a:r>
              <a:rPr lang="en-US" altLang="zh-CN" sz="3000"/>
              <a:t>,</a:t>
            </a:r>
            <a:r>
              <a:rPr lang="en-US" altLang="zh-CN" sz="3000" b="1">
                <a:latin typeface="Symbol" panose="05050102010706020507" pitchFamily="18" charset="2"/>
              </a:rPr>
              <a:t></a:t>
            </a:r>
            <a:r>
              <a:rPr lang="en-US" altLang="zh-CN" sz="3000" b="1">
                <a:solidFill>
                  <a:srgbClr val="FCFEB9"/>
                </a:solidFill>
                <a:latin typeface="Symbol" panose="05050102010706020507" pitchFamily="18" charset="2"/>
              </a:rPr>
              <a:t></a:t>
            </a:r>
            <a:r>
              <a:rPr lang="en-US" altLang="zh-CN" sz="3000"/>
              <a:t> </a:t>
            </a:r>
            <a:r>
              <a:rPr lang="zh-CN" altLang="en-US" sz="3000"/>
              <a:t>或 </a:t>
            </a:r>
            <a:r>
              <a:rPr lang="zh-CN" altLang="en-US" sz="3000" b="1">
                <a:solidFill>
                  <a:srgbClr val="FCFEB9"/>
                </a:solidFill>
                <a:latin typeface="Symbol" panose="05050102010706020507" pitchFamily="18" charset="2"/>
              </a:rPr>
              <a:t></a:t>
            </a:r>
            <a:endParaRPr lang="zh-CN" altLang="en-US" sz="3000"/>
          </a:p>
          <a:p>
            <a:pPr marL="609600" indent="-609600">
              <a:spcBef>
                <a:spcPct val="30000"/>
              </a:spcBef>
              <a:buFontTx/>
              <a:buAutoNum type="arabicPeriod"/>
            </a:pPr>
            <a:r>
              <a:rPr lang="zh-CN" altLang="en-US" sz="3000"/>
              <a:t>表示为 </a:t>
            </a:r>
            <a:r>
              <a:rPr lang="en-US" altLang="zh-CN" sz="3000"/>
              <a:t>H</a:t>
            </a:r>
            <a:r>
              <a:rPr lang="en-US" altLang="zh-CN" sz="3000" baseline="-25000"/>
              <a:t>1</a:t>
            </a:r>
            <a:endParaRPr lang="en-US" altLang="zh-CN" sz="3000"/>
          </a:p>
          <a:p>
            <a:pPr marL="1219200" lvl="1" indent="-533400">
              <a:spcBef>
                <a:spcPct val="30000"/>
              </a:spcBef>
              <a:buSzPct val="80000"/>
            </a:pPr>
            <a:r>
              <a:rPr lang="en-US" altLang="zh-CN" sz="2600"/>
              <a:t>H</a:t>
            </a:r>
            <a:r>
              <a:rPr lang="en-US" altLang="zh-CN" sz="2600" baseline="-25000"/>
              <a:t>1</a:t>
            </a:r>
            <a:r>
              <a:rPr lang="zh-CN" altLang="en-US" sz="2600"/>
              <a:t>：</a:t>
            </a:r>
            <a:r>
              <a:rPr lang="zh-CN" altLang="en-US" sz="2600">
                <a:latin typeface="Symbol" panose="05050102010706020507" pitchFamily="18" charset="2"/>
              </a:rPr>
              <a:t></a:t>
            </a:r>
            <a:r>
              <a:rPr lang="zh-CN" altLang="en-US" sz="2600"/>
              <a:t> </a:t>
            </a:r>
            <a:r>
              <a:rPr lang="en-US" altLang="zh-CN" sz="2600"/>
              <a:t>&lt;</a:t>
            </a:r>
            <a:r>
              <a:rPr lang="zh-CN" altLang="en-US" sz="2600"/>
              <a:t>某一数值，或</a:t>
            </a:r>
            <a:r>
              <a:rPr lang="zh-CN" altLang="en-US" sz="2600">
                <a:latin typeface="Symbol" panose="05050102010706020507" pitchFamily="18" charset="2"/>
              </a:rPr>
              <a:t> </a:t>
            </a:r>
            <a:r>
              <a:rPr lang="zh-CN" altLang="en-US" sz="2600" b="1">
                <a:latin typeface="Symbol" panose="05050102010706020507" pitchFamily="18" charset="2"/>
              </a:rPr>
              <a:t></a:t>
            </a:r>
            <a:r>
              <a:rPr lang="zh-CN" altLang="en-US" sz="2600"/>
              <a:t>某一数值</a:t>
            </a:r>
          </a:p>
          <a:p>
            <a:pPr marL="1219200" lvl="1" indent="-533400">
              <a:spcBef>
                <a:spcPct val="30000"/>
              </a:spcBef>
              <a:buSzPct val="80000"/>
            </a:pPr>
            <a:r>
              <a:rPr lang="zh-CN" altLang="en-US" sz="2600"/>
              <a:t>例如</a:t>
            </a:r>
            <a:r>
              <a:rPr lang="en-US" altLang="zh-CN" sz="2600"/>
              <a:t>, H</a:t>
            </a:r>
            <a:r>
              <a:rPr lang="en-US" altLang="zh-CN" sz="2600" baseline="-25000"/>
              <a:t>1</a:t>
            </a:r>
            <a:r>
              <a:rPr lang="zh-CN" altLang="en-US" sz="2600"/>
              <a:t>：</a:t>
            </a:r>
            <a:r>
              <a:rPr lang="zh-CN" altLang="en-US" sz="2600">
                <a:latin typeface="Symbol" panose="05050102010706020507" pitchFamily="18" charset="2"/>
              </a:rPr>
              <a:t></a:t>
            </a:r>
            <a:r>
              <a:rPr lang="zh-CN" altLang="en-US" sz="2600"/>
              <a:t> </a:t>
            </a:r>
            <a:r>
              <a:rPr lang="en-US" altLang="zh-CN" sz="2600"/>
              <a:t>&lt; 3910(</a:t>
            </a:r>
            <a:r>
              <a:rPr lang="zh-CN" altLang="en-US" sz="2600"/>
              <a:t>克</a:t>
            </a:r>
            <a:r>
              <a:rPr lang="en-US" altLang="zh-CN" sz="2600"/>
              <a:t>)</a:t>
            </a:r>
            <a:r>
              <a:rPr lang="zh-CN" altLang="en-US" sz="2600"/>
              <a:t>，或</a:t>
            </a:r>
            <a:r>
              <a:rPr lang="zh-CN" altLang="en-US" sz="2600">
                <a:latin typeface="Symbol" panose="05050102010706020507" pitchFamily="18" charset="2"/>
              </a:rPr>
              <a:t> </a:t>
            </a:r>
            <a:r>
              <a:rPr lang="en-US" altLang="zh-CN" sz="2600">
                <a:latin typeface="Symbol" panose="05050102010706020507" pitchFamily="18" charset="2"/>
              </a:rPr>
              <a:t>3910(</a:t>
            </a:r>
            <a:r>
              <a:rPr lang="zh-CN" altLang="en-US" sz="2600">
                <a:latin typeface="Symbol" panose="05050102010706020507" pitchFamily="18" charset="2"/>
              </a:rPr>
              <a:t>克</a:t>
            </a:r>
            <a:r>
              <a:rPr lang="en-US" altLang="zh-CN" sz="2600">
                <a:latin typeface="Symbol" panose="05050102010706020507" pitchFamily="18" charset="2"/>
              </a:rPr>
              <a:t>)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9050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zh-CN" altLang="en-US" sz="40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提出原假设和备择假设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 autoUpdateAnimBg="0"/>
    </p:bldLst>
  </p:timing>
</p:sld>
</file>

<file path=ppt/theme/theme1.xml><?xml version="1.0" encoding="utf-8"?>
<a:theme xmlns:a="http://schemas.openxmlformats.org/drawingml/2006/main" name="mcdiesin">
  <a:themeElements>
    <a:clrScheme name="">
      <a:dk1>
        <a:srgbClr val="000000"/>
      </a:dk1>
      <a:lt1>
        <a:srgbClr val="FFFFFF"/>
      </a:lt1>
      <a:dk2>
        <a:srgbClr val="0A578C"/>
      </a:dk2>
      <a:lt2>
        <a:srgbClr val="FAFD00"/>
      </a:lt2>
      <a:accent1>
        <a:srgbClr val="DC0081"/>
      </a:accent1>
      <a:accent2>
        <a:srgbClr val="00DFCA"/>
      </a:accent2>
      <a:accent3>
        <a:srgbClr val="AAB4C5"/>
      </a:accent3>
      <a:accent4>
        <a:srgbClr val="DADADA"/>
      </a:accent4>
      <a:accent5>
        <a:srgbClr val="EBAAC1"/>
      </a:accent5>
      <a:accent6>
        <a:srgbClr val="00CAB7"/>
      </a:accent6>
      <a:hlink>
        <a:srgbClr val="FE9B03"/>
      </a:hlink>
      <a:folHlink>
        <a:srgbClr val="E7B3D1"/>
      </a:folHlink>
    </a:clrScheme>
    <a:fontScheme name="mcdiesin">
      <a:majorFont>
        <a:latin typeface="Book Antiqua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>
          <a:outerShdw dist="17961" dir="2700000" algn="ctr" rotWithShape="0">
            <a:schemeClr val="bg2"/>
          </a:outerShdw>
        </a:effectLst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>
          <a:outerShdw dist="17961" dir="2700000" algn="ctr" rotWithShape="0">
            <a:schemeClr val="bg2"/>
          </a:outerShdw>
        </a:effectLst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mcdies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dies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474747"/>
    </a:dk1>
    <a:lt1>
      <a:srgbClr val="FFFFFF"/>
    </a:lt1>
    <a:dk2>
      <a:srgbClr val="000000"/>
    </a:dk2>
    <a:lt2>
      <a:srgbClr val="00DFCA"/>
    </a:lt2>
    <a:accent1>
      <a:srgbClr val="DC0081"/>
    </a:accent1>
    <a:accent2>
      <a:srgbClr val="FAFD00"/>
    </a:accent2>
    <a:accent3>
      <a:srgbClr val="AAAAAA"/>
    </a:accent3>
    <a:accent4>
      <a:srgbClr val="DADADA"/>
    </a:accent4>
    <a:accent5>
      <a:srgbClr val="EBAAC1"/>
    </a:accent5>
    <a:accent6>
      <a:srgbClr val="E3E500"/>
    </a:accent6>
    <a:hlink>
      <a:srgbClr val="FE9B03"/>
    </a:hlink>
    <a:folHlink>
      <a:srgbClr val="D989B8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c:\powerpnt\template\sldshow\mcdiesin.ppt</Template>
  <TotalTime>5378</TotalTime>
  <Pages>225</Pages>
  <Words>3292</Words>
  <Application>Microsoft Office PowerPoint</Application>
  <PresentationFormat>全屏显示(4:3)</PresentationFormat>
  <Paragraphs>621</Paragraphs>
  <Slides>74</Slides>
  <Notes>73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74</vt:i4>
      </vt:variant>
    </vt:vector>
  </HeadingPairs>
  <TitlesOfParts>
    <vt:vector size="92" baseType="lpstr">
      <vt:lpstr>Monotype Corsiva</vt:lpstr>
      <vt:lpstr>Times New Roman</vt:lpstr>
      <vt:lpstr>宋体</vt:lpstr>
      <vt:lpstr>隶书</vt:lpstr>
      <vt:lpstr>Wingdings</vt:lpstr>
      <vt:lpstr>微软简秀圆</vt:lpstr>
      <vt:lpstr>Book Antiqua</vt:lpstr>
      <vt:lpstr>Symbol</vt:lpstr>
      <vt:lpstr>Wingdings 3</vt:lpstr>
      <vt:lpstr>Arial</vt:lpstr>
      <vt:lpstr>Monotype Sorts</vt:lpstr>
      <vt:lpstr>mcdiesin</vt:lpstr>
      <vt:lpstr>Equation</vt:lpstr>
      <vt:lpstr>公式</vt:lpstr>
      <vt:lpstr>Clip</vt:lpstr>
      <vt:lpstr>ClipArt</vt:lpstr>
      <vt:lpstr>Microsoft 公式 3.0</vt:lpstr>
      <vt:lpstr>剪辑</vt:lpstr>
      <vt:lpstr>第 8 章   假设检验</vt:lpstr>
      <vt:lpstr>第 8 章   假设检验</vt:lpstr>
      <vt:lpstr>学习目标</vt:lpstr>
      <vt:lpstr>PowerPoint 演示文稿</vt:lpstr>
      <vt:lpstr>假设问题的提出</vt:lpstr>
      <vt:lpstr>什么是假设? (hypothesis)</vt:lpstr>
      <vt:lpstr>什么是假设检验?  (hypothesis testing)</vt:lpstr>
      <vt:lpstr>提出原假设和备择假设</vt:lpstr>
      <vt:lpstr>PowerPoint 演示文稿</vt:lpstr>
      <vt:lpstr>PowerPoint 演示文稿</vt:lpstr>
      <vt:lpstr>假设检验中的两类错误</vt:lpstr>
      <vt:lpstr>PowerPoint 演示文稿</vt:lpstr>
      <vt:lpstr>PowerPoint 演示文稿</vt:lpstr>
      <vt:lpstr>规定显著性水平 (significant level)</vt:lpstr>
      <vt:lpstr>作出统计决策</vt:lpstr>
      <vt:lpstr>PowerPoint 演示文稿</vt:lpstr>
      <vt:lpstr>什么是P 值? (P-value)</vt:lpstr>
      <vt:lpstr>双侧检验的P 值</vt:lpstr>
      <vt:lpstr>左侧检验的P 值</vt:lpstr>
      <vt:lpstr>右侧检验的P 值</vt:lpstr>
      <vt:lpstr>利用 P 值进行检验 (决策准则)</vt:lpstr>
      <vt:lpstr>双侧检验和单侧检验</vt:lpstr>
      <vt:lpstr>双侧检验与单侧检验  (假设的形式)</vt:lpstr>
      <vt:lpstr>双侧检验 (原假设与备择假设的确定)</vt:lpstr>
      <vt:lpstr>双侧检验 (显著性水平与拒绝域 )</vt:lpstr>
      <vt:lpstr>单侧检验 (显著性水平与拒绝域)</vt:lpstr>
      <vt:lpstr>PowerPoint 演示文稿</vt:lpstr>
      <vt:lpstr>一个总体参数的检验</vt:lpstr>
      <vt:lpstr>总体均值检验</vt:lpstr>
      <vt:lpstr>总体均值的检验 (检验统计量)</vt:lpstr>
      <vt:lpstr>总体均值的检验  (2 已知或2未知大样本)</vt:lpstr>
      <vt:lpstr>2 已知均值的检验 (例题分析)</vt:lpstr>
      <vt:lpstr>2 已知均值的检验  (例题分析)</vt:lpstr>
      <vt:lpstr>2 已知均值的检验  (P 值的计算与应用)</vt:lpstr>
      <vt:lpstr>2 已知均值的检验  (小样本例题分析)</vt:lpstr>
      <vt:lpstr>2 已知均值的检验  (小样本例题分析)</vt:lpstr>
      <vt:lpstr>2 未知大样本均值的检验  (例题分析)</vt:lpstr>
      <vt:lpstr>2 未知大样本均值的检验  (例题分析)</vt:lpstr>
      <vt:lpstr>总体均值的检验  (2未知小样本)</vt:lpstr>
      <vt:lpstr>2 未知小样本均值的检验  (例题分析)</vt:lpstr>
      <vt:lpstr>2 未知小样本均值的检验  (例题分析)</vt:lpstr>
      <vt:lpstr>2 未知小样本均值的检验  (P 值的计算与应用)</vt:lpstr>
      <vt:lpstr>2 未知小样本均值的检验  (例题分析)</vt:lpstr>
      <vt:lpstr>均值的单尾 t 检验  (计算结果) </vt:lpstr>
      <vt:lpstr>总体比例的检验 (Z 检验)</vt:lpstr>
      <vt:lpstr>一个总体比例检验</vt:lpstr>
      <vt:lpstr>一个总体比例的检验  (例题分析)</vt:lpstr>
      <vt:lpstr>一个总体比例的检验  (例题分析)</vt:lpstr>
      <vt:lpstr>总体方差的检验 (2 检验)</vt:lpstr>
      <vt:lpstr>方差的卡方 (2) 检验</vt:lpstr>
      <vt:lpstr>方差的卡方 (2) 检验 (例题分析)</vt:lpstr>
      <vt:lpstr>方差的卡方 (2) 检验 (例题分析)</vt:lpstr>
      <vt:lpstr>PowerPoint 演示文稿</vt:lpstr>
      <vt:lpstr>两个正态总体参数的检验</vt:lpstr>
      <vt:lpstr>独立样本总体均值之差的检验</vt:lpstr>
      <vt:lpstr>两个总体均值之差的检验  (12、 22 已知)</vt:lpstr>
      <vt:lpstr>两个总体均值之差的检验  (假设的形式)</vt:lpstr>
      <vt:lpstr>两个总体均值之差的检验  (例题分析)</vt:lpstr>
      <vt:lpstr>两个总体均值之差的检验  (例题分析)</vt:lpstr>
      <vt:lpstr>两个总体均值之差的检验  (12、 22 未知且不相等,小样本)</vt:lpstr>
      <vt:lpstr>两个总体均值之差的检验  (12、 22 未知但相等,小样本)</vt:lpstr>
      <vt:lpstr>两个总体均值之差的检验  (例题分析)</vt:lpstr>
      <vt:lpstr>两个总体均值之差的检验  (例题分析—用统计量进行检验)</vt:lpstr>
      <vt:lpstr>两个总体均值之差的检验  (例题分析—用Excel进行检验)</vt:lpstr>
      <vt:lpstr>两个总体比例之差的检验</vt:lpstr>
      <vt:lpstr>两个总体比例之差的检验</vt:lpstr>
      <vt:lpstr>两个总体比例之差的Z检验  (例题分析)</vt:lpstr>
      <vt:lpstr>两个总体比例之差的Z检验  (例题分析)</vt:lpstr>
      <vt:lpstr>两个总体方差比的检验</vt:lpstr>
      <vt:lpstr>两个总体方差比的检验 (F 检验)</vt:lpstr>
      <vt:lpstr>两个总体方差的 F 检验 (临界值)</vt:lpstr>
      <vt:lpstr>两个总体方差的 F 检验  (例题分析)</vt:lpstr>
      <vt:lpstr>本章小节</vt:lpstr>
      <vt:lpstr>PowerPoint 演示文稿</vt:lpstr>
    </vt:vector>
  </TitlesOfParts>
  <Company>_x0016__x0002__x000b_tѧͳ_x0006_ϵ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第七章  假设检验</dc:title>
  <dc:subject>统计学—PowerPoint</dc:subject>
  <dc:creator>贾俊平</dc:creator>
  <cp:keywords/>
  <dc:description/>
  <cp:lastModifiedBy>ThinkPad</cp:lastModifiedBy>
  <cp:revision>887</cp:revision>
  <cp:lastPrinted>1995-06-15T16:26:40Z</cp:lastPrinted>
  <dcterms:created xsi:type="dcterms:W3CDTF">1995-07-13T12:48:20Z</dcterms:created>
  <dcterms:modified xsi:type="dcterms:W3CDTF">2018-02-06T07:47:56Z</dcterms:modified>
</cp:coreProperties>
</file>